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779" r:id="rId2"/>
    <p:sldId id="3301" r:id="rId3"/>
    <p:sldId id="723" r:id="rId4"/>
    <p:sldId id="256" r:id="rId5"/>
    <p:sldId id="525" r:id="rId6"/>
    <p:sldId id="527" r:id="rId7"/>
    <p:sldId id="378" r:id="rId8"/>
    <p:sldId id="257" r:id="rId9"/>
    <p:sldId id="526" r:id="rId10"/>
    <p:sldId id="524" r:id="rId11"/>
    <p:sldId id="672" r:id="rId12"/>
    <p:sldId id="673" r:id="rId13"/>
    <p:sldId id="674" r:id="rId14"/>
    <p:sldId id="675" r:id="rId15"/>
    <p:sldId id="676" r:id="rId16"/>
    <p:sldId id="682" r:id="rId17"/>
    <p:sldId id="678" r:id="rId18"/>
    <p:sldId id="756" r:id="rId19"/>
    <p:sldId id="772" r:id="rId20"/>
    <p:sldId id="681" r:id="rId21"/>
    <p:sldId id="775" r:id="rId22"/>
    <p:sldId id="713" r:id="rId23"/>
    <p:sldId id="715" r:id="rId24"/>
    <p:sldId id="757" r:id="rId25"/>
    <p:sldId id="3300" r:id="rId26"/>
    <p:sldId id="718" r:id="rId27"/>
    <p:sldId id="719" r:id="rId28"/>
    <p:sldId id="773" r:id="rId29"/>
    <p:sldId id="774" r:id="rId30"/>
    <p:sldId id="727" r:id="rId31"/>
    <p:sldId id="765" r:id="rId32"/>
    <p:sldId id="3281" r:id="rId33"/>
    <p:sldId id="3286" r:id="rId34"/>
    <p:sldId id="771" r:id="rId35"/>
    <p:sldId id="721" r:id="rId36"/>
    <p:sldId id="758" r:id="rId37"/>
    <p:sldId id="759" r:id="rId38"/>
    <p:sldId id="760" r:id="rId39"/>
    <p:sldId id="761" r:id="rId40"/>
    <p:sldId id="776" r:id="rId41"/>
    <p:sldId id="762" r:id="rId42"/>
    <p:sldId id="763" r:id="rId43"/>
    <p:sldId id="667" r:id="rId44"/>
  </p:sldIdLst>
  <p:sldSz cx="12192000" cy="6858000"/>
  <p:notesSz cx="10018713" cy="6888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00"/>
    <a:srgbClr val="A86ED4"/>
    <a:srgbClr val="E27ECF"/>
    <a:srgbClr val="BC8EDE"/>
    <a:srgbClr val="D749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p:scale>
          <a:sx n="90" d="100"/>
          <a:sy n="90" d="100"/>
        </p:scale>
        <p:origin x="112" y="3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theme" Target="theme/theme1.xml" /><Relationship Id="rId8" Type="http://schemas.openxmlformats.org/officeDocument/2006/relationships/slide" Target="slides/slide7.xml" /></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 /><Relationship Id="rId1" Type="http://schemas.openxmlformats.org/officeDocument/2006/relationships/package" Target="../embeddings/Microsoft_Excel_Worksheet.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rgbClr val="041F49"/>
                </a:solidFill>
                <a:latin typeface="Times New Roman" panose="02020603050405020304" pitchFamily="18" charset="0"/>
                <a:ea typeface="+mn-ea"/>
                <a:cs typeface="Times New Roman" panose="02020603050405020304" pitchFamily="18" charset="0"/>
              </a:defRPr>
            </a:pPr>
            <a:r>
              <a:rPr lang="en-US" sz="2800" dirty="0"/>
              <a:t>PLHIV n= 8551</a:t>
            </a:r>
          </a:p>
        </c:rich>
      </c:tx>
      <c:layout>
        <c:manualLayout>
          <c:xMode val="edge"/>
          <c:yMode val="edge"/>
          <c:x val="0.30229384899608941"/>
          <c:y val="0.14590524347082698"/>
        </c:manualLayout>
      </c:layout>
      <c:overlay val="0"/>
      <c:spPr>
        <a:noFill/>
        <a:ln>
          <a:noFill/>
        </a:ln>
        <a:effectLst/>
      </c:spPr>
    </c:title>
    <c:autoTitleDeleted val="0"/>
    <c:view3D>
      <c:rotX val="30"/>
      <c:rotY val="10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565699579335123E-2"/>
          <c:y val="0.22214542892239103"/>
          <c:w val="0.48729400487299079"/>
          <c:h val="0.66640036209155284"/>
        </c:manualLayout>
      </c:layout>
      <c:pie3DChart>
        <c:varyColors val="1"/>
        <c:ser>
          <c:idx val="0"/>
          <c:order val="0"/>
          <c:tx>
            <c:strRef>
              <c:f>Sheet1!$B$1</c:f>
              <c:strCache>
                <c:ptCount val="1"/>
                <c:pt idx="0">
                  <c:v>PLHIV</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78D-4B06-B6A0-F440A21F2FC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C49-4339-862D-40911BC3567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4-CC49-4339-862D-40911BC35677}"/>
              </c:ext>
            </c:extLst>
          </c:dPt>
          <c:dLbls>
            <c:dLbl>
              <c:idx val="0"/>
              <c:delete val="1"/>
              <c:extLst>
                <c:ext xmlns:c15="http://schemas.microsoft.com/office/drawing/2012/chart" uri="{CE6537A1-D6FC-4f65-9D91-7224C49458BB}"/>
                <c:ext xmlns:c16="http://schemas.microsoft.com/office/drawing/2014/chart" uri="{C3380CC4-5D6E-409C-BE32-E72D297353CC}">
                  <c16:uniqueId val="{00000001-A78D-4B06-B6A0-F440A21F2FCB}"/>
                </c:ext>
              </c:extLst>
            </c:dLbl>
            <c:dLbl>
              <c:idx val="1"/>
              <c:layout>
                <c:manualLayout>
                  <c:x val="5.1036251898086415E-2"/>
                  <c:y val="-5.53285594241548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C49-4339-862D-40911BC35677}"/>
                </c:ext>
              </c:extLst>
            </c:dLbl>
            <c:dLbl>
              <c:idx val="2"/>
              <c:layout>
                <c:manualLayout>
                  <c:x val="6.015695156486469E-2"/>
                  <c:y val="9.825891150785902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CC49-4339-862D-40911BC35677}"/>
                </c:ext>
              </c:extLst>
            </c:dLbl>
            <c:spPr>
              <a:noFill/>
              <a:ln>
                <a:noFill/>
              </a:ln>
              <a:effectLst/>
            </c:spPr>
            <c:txPr>
              <a:bodyPr rot="0" spcFirstLastPara="1" vertOverflow="ellipsis" vert="horz" wrap="square" anchor="ctr" anchorCtr="1"/>
              <a:lstStyle/>
              <a:p>
                <a:pPr>
                  <a:defRPr sz="2800" b="1" i="0" u="none" strike="noStrike" kern="1200" baseline="0">
                    <a:solidFill>
                      <a:srgbClr val="041F49"/>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PLHIV on ART </c:v>
                </c:pt>
                <c:pt idx="1">
                  <c:v>Get Vaccination provided by ART</c:v>
                </c:pt>
                <c:pt idx="2">
                  <c:v>Get Vaccination by themselves at Health Facilities</c:v>
                </c:pt>
              </c:strCache>
            </c:strRef>
          </c:cat>
          <c:val>
            <c:numRef>
              <c:f>Sheet1!$B$2:$B$4</c:f>
              <c:numCache>
                <c:formatCode>General</c:formatCode>
                <c:ptCount val="3"/>
                <c:pt idx="0">
                  <c:v>8103</c:v>
                </c:pt>
                <c:pt idx="1">
                  <c:v>382</c:v>
                </c:pt>
                <c:pt idx="2">
                  <c:v>66</c:v>
                </c:pt>
              </c:numCache>
            </c:numRef>
          </c:val>
          <c:extLst>
            <c:ext xmlns:c16="http://schemas.microsoft.com/office/drawing/2014/chart" uri="{C3380CC4-5D6E-409C-BE32-E72D297353CC}">
              <c16:uniqueId val="{00000000-A78D-4B06-B6A0-F440A21F2FCB}"/>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4933628122322051"/>
          <c:y val="0.34040125492003931"/>
          <c:w val="0.35066371877677949"/>
          <c:h val="0.4530480901931835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41F49"/>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800">
          <a:solidFill>
            <a:srgbClr val="041F49"/>
          </a:solidFill>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image" Target="../media/image5.png" /></Relationships>
</file>

<file path=ppt/diagrams/_rels/drawing1.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image" Target="../media/image5.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AED69A-FFB8-4C10-A76B-A065A7A091F1}"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586DAD6D-12AF-4F3A-AA5D-AC0B14D5FE74}">
      <dgm:prSet phldrT="[Text]"/>
      <dgm:spPr/>
      <dgm:t>
        <a:bodyPr/>
        <a:lstStyle/>
        <a:p>
          <a:r>
            <a:rPr lang="en-US" dirty="0">
              <a:latin typeface="Phetsarath OT" panose="02000500000000000001" pitchFamily="2" charset="2"/>
              <a:ea typeface="Phetsarath OT" panose="02000500000000000001" pitchFamily="2" charset="2"/>
              <a:cs typeface="Phetsarath OT" panose="02000500000000000001" pitchFamily="2" charset="2"/>
            </a:rPr>
            <a:t>1</a:t>
          </a:r>
          <a:r>
            <a:rPr lang="lo-LA" dirty="0">
              <a:latin typeface="Phetsarath OT" panose="02000500000000000001" pitchFamily="2" charset="2"/>
              <a:ea typeface="Phetsarath OT" panose="02000500000000000001" pitchFamily="2" charset="2"/>
              <a:cs typeface="Phetsarath OT" panose="02000500000000000001" pitchFamily="2" charset="2"/>
            </a:rPr>
            <a:t>4 ແຂວງ</a:t>
          </a:r>
          <a:endParaRPr lang="en-US" dirty="0">
            <a:latin typeface="Phetsarath OT" panose="02000500000000000001" pitchFamily="2" charset="2"/>
            <a:ea typeface="Phetsarath OT" panose="02000500000000000001" pitchFamily="2" charset="2"/>
            <a:cs typeface="Phetsarath OT" panose="02000500000000000001" pitchFamily="2" charset="2"/>
          </a:endParaRPr>
        </a:p>
      </dgm:t>
    </dgm:pt>
    <dgm:pt modelId="{3738E575-E07D-4940-9B59-A7850870B7E0}" type="parTrans" cxnId="{511AB5A2-05E6-4A44-9A13-7E4F5F09A1EB}">
      <dgm:prSet/>
      <dgm:spPr/>
      <dgm:t>
        <a:bodyPr/>
        <a:lstStyle/>
        <a:p>
          <a:endParaRPr lang="en-US"/>
        </a:p>
      </dgm:t>
    </dgm:pt>
    <dgm:pt modelId="{387D1B25-A08F-4751-AD58-5BBBCEFAF30B}" type="sibTrans" cxnId="{511AB5A2-05E6-4A44-9A13-7E4F5F09A1EB}">
      <dgm:prSet/>
      <dgm:spPr/>
      <dgm:t>
        <a:bodyPr/>
        <a:lstStyle/>
        <a:p>
          <a:endParaRPr lang="en-US"/>
        </a:p>
      </dgm:t>
    </dgm:pt>
    <dgm:pt modelId="{702DD942-7B86-4CA5-8A31-A7C046F5B38D}">
      <dgm:prSet phldrT="[Text]"/>
      <dgm:spPr/>
      <dgm:t>
        <a:bodyPr/>
        <a:lstStyle/>
        <a:p>
          <a:r>
            <a:rPr lang="lo-LA" dirty="0"/>
            <a:t>11 </a:t>
          </a:r>
          <a:r>
            <a:rPr lang="en-US" dirty="0"/>
            <a:t>ARV</a:t>
          </a:r>
        </a:p>
      </dgm:t>
    </dgm:pt>
    <dgm:pt modelId="{E8450531-9A5F-4EF5-9201-B51869FA225C}" type="parTrans" cxnId="{6AFA8C22-EA42-4206-B2C3-79B99A483EE8}">
      <dgm:prSet/>
      <dgm:spPr/>
      <dgm:t>
        <a:bodyPr/>
        <a:lstStyle/>
        <a:p>
          <a:endParaRPr lang="en-US"/>
        </a:p>
      </dgm:t>
    </dgm:pt>
    <dgm:pt modelId="{E35B445C-9122-4BB8-B7B1-68152063D66F}" type="sibTrans" cxnId="{6AFA8C22-EA42-4206-B2C3-79B99A483EE8}">
      <dgm:prSet/>
      <dgm:spPr/>
      <dgm:t>
        <a:bodyPr/>
        <a:lstStyle/>
        <a:p>
          <a:endParaRPr lang="en-US"/>
        </a:p>
      </dgm:t>
    </dgm:pt>
    <dgm:pt modelId="{FD248C21-C0EB-4FBE-B98B-648437B70EF7}">
      <dgm:prSet phldrT="[Text]"/>
      <dgm:spPr/>
      <dgm:t>
        <a:bodyPr/>
        <a:lstStyle/>
        <a:p>
          <a:r>
            <a:rPr lang="lo-LA" dirty="0"/>
            <a:t>7 </a:t>
          </a:r>
          <a:r>
            <a:rPr lang="en-US" dirty="0"/>
            <a:t>POC</a:t>
          </a:r>
        </a:p>
      </dgm:t>
    </dgm:pt>
    <dgm:pt modelId="{36E3AED1-B086-48D7-A4EB-F25B8AC91AAA}" type="parTrans" cxnId="{BB2B49A2-CCEE-4AA8-9550-216294B45AA6}">
      <dgm:prSet/>
      <dgm:spPr/>
      <dgm:t>
        <a:bodyPr/>
        <a:lstStyle/>
        <a:p>
          <a:endParaRPr lang="en-US"/>
        </a:p>
      </dgm:t>
    </dgm:pt>
    <dgm:pt modelId="{7DE9AEC2-BCB4-4277-AF9A-39F16E474C54}" type="sibTrans" cxnId="{BB2B49A2-CCEE-4AA8-9550-216294B45AA6}">
      <dgm:prSet/>
      <dgm:spPr/>
      <dgm:t>
        <a:bodyPr/>
        <a:lstStyle/>
        <a:p>
          <a:endParaRPr lang="en-US"/>
        </a:p>
      </dgm:t>
    </dgm:pt>
    <dgm:pt modelId="{6982DFB0-5A17-4F48-BBB4-04A95FE18BF6}" type="pres">
      <dgm:prSet presAssocID="{0AAED69A-FFB8-4C10-A76B-A065A7A091F1}" presName="Name0" presStyleCnt="0">
        <dgm:presLayoutVars>
          <dgm:chMax val="1"/>
          <dgm:chPref val="1"/>
          <dgm:dir/>
          <dgm:resizeHandles/>
        </dgm:presLayoutVars>
      </dgm:prSet>
      <dgm:spPr/>
    </dgm:pt>
    <dgm:pt modelId="{0337DDDF-C8CB-4A38-A16C-9CAC27A7F2F8}" type="pres">
      <dgm:prSet presAssocID="{586DAD6D-12AF-4F3A-AA5D-AC0B14D5FE74}" presName="Parent" presStyleLbl="node1" presStyleIdx="0" presStyleCnt="2">
        <dgm:presLayoutVars>
          <dgm:chMax val="4"/>
          <dgm:chPref val="3"/>
        </dgm:presLayoutVars>
      </dgm:prSet>
      <dgm:spPr/>
    </dgm:pt>
    <dgm:pt modelId="{FBCD0EF8-1D4A-4720-93BE-13836366D536}" type="pres">
      <dgm:prSet presAssocID="{702DD942-7B86-4CA5-8A31-A7C046F5B38D}" presName="Accent" presStyleLbl="node1" presStyleIdx="1" presStyleCnt="2"/>
      <dgm:spPr/>
    </dgm:pt>
    <dgm:pt modelId="{746E11C6-8976-4428-8758-E4B6FCE32E7A}" type="pres">
      <dgm:prSet presAssocID="{702DD942-7B86-4CA5-8A31-A7C046F5B38D}" presName="Image1" presStyleLbl="fgImgPlace1" presStyleIdx="0" presStyleCnt="2"/>
      <dgm:spPr>
        <a:blipFill rotWithShape="1">
          <a:blip xmlns:r="http://schemas.openxmlformats.org/officeDocument/2006/relationships" r:embed="rId1"/>
          <a:srcRect/>
          <a:stretch>
            <a:fillRect/>
          </a:stretch>
        </a:blipFill>
      </dgm:spPr>
    </dgm:pt>
    <dgm:pt modelId="{EF5F710B-81C8-4BC0-AABA-BBE50BE11313}" type="pres">
      <dgm:prSet presAssocID="{702DD942-7B86-4CA5-8A31-A7C046F5B38D}" presName="Child1" presStyleLbl="revTx" presStyleIdx="0" presStyleCnt="2">
        <dgm:presLayoutVars>
          <dgm:chMax val="0"/>
          <dgm:chPref val="0"/>
          <dgm:bulletEnabled val="1"/>
        </dgm:presLayoutVars>
      </dgm:prSet>
      <dgm:spPr/>
    </dgm:pt>
    <dgm:pt modelId="{21B70D15-CA00-46FE-A1F0-220830A76E45}" type="pres">
      <dgm:prSet presAssocID="{FD248C21-C0EB-4FBE-B98B-648437B70EF7}" presName="Image2" presStyleCnt="0"/>
      <dgm:spPr/>
    </dgm:pt>
    <dgm:pt modelId="{A8DE0E80-F247-42AF-8728-EA73461FC831}" type="pres">
      <dgm:prSet presAssocID="{FD248C21-C0EB-4FBE-B98B-648437B70EF7}" presName="Image" presStyleLbl="fgImgPlace1" presStyleIdx="1" presStyleCnt="2" custScaleX="88938"/>
      <dgm:spPr>
        <a:blipFill rotWithShape="1">
          <a:blip xmlns:r="http://schemas.openxmlformats.org/officeDocument/2006/relationships" r:embed="rId2"/>
          <a:srcRect/>
          <a:stretch>
            <a:fillRect/>
          </a:stretch>
        </a:blipFill>
      </dgm:spPr>
    </dgm:pt>
    <dgm:pt modelId="{3124D7B3-2787-436E-BD18-79E421423C97}" type="pres">
      <dgm:prSet presAssocID="{FD248C21-C0EB-4FBE-B98B-648437B70EF7}" presName="Child2" presStyleLbl="revTx" presStyleIdx="1" presStyleCnt="2" custLinFactNeighborX="-961">
        <dgm:presLayoutVars>
          <dgm:chMax val="0"/>
          <dgm:chPref val="0"/>
          <dgm:bulletEnabled val="1"/>
        </dgm:presLayoutVars>
      </dgm:prSet>
      <dgm:spPr/>
    </dgm:pt>
  </dgm:ptLst>
  <dgm:cxnLst>
    <dgm:cxn modelId="{6AFA8C22-EA42-4206-B2C3-79B99A483EE8}" srcId="{586DAD6D-12AF-4F3A-AA5D-AC0B14D5FE74}" destId="{702DD942-7B86-4CA5-8A31-A7C046F5B38D}" srcOrd="0" destOrd="0" parTransId="{E8450531-9A5F-4EF5-9201-B51869FA225C}" sibTransId="{E35B445C-9122-4BB8-B7B1-68152063D66F}"/>
    <dgm:cxn modelId="{4BC04A83-2EDC-4F70-B480-ACA15A87AC70}" type="presOf" srcId="{FD248C21-C0EB-4FBE-B98B-648437B70EF7}" destId="{3124D7B3-2787-436E-BD18-79E421423C97}" srcOrd="0" destOrd="0" presId="urn:microsoft.com/office/officeart/2011/layout/RadialPictureList"/>
    <dgm:cxn modelId="{BB2B49A2-CCEE-4AA8-9550-216294B45AA6}" srcId="{586DAD6D-12AF-4F3A-AA5D-AC0B14D5FE74}" destId="{FD248C21-C0EB-4FBE-B98B-648437B70EF7}" srcOrd="1" destOrd="0" parTransId="{36E3AED1-B086-48D7-A4EB-F25B8AC91AAA}" sibTransId="{7DE9AEC2-BCB4-4277-AF9A-39F16E474C54}"/>
    <dgm:cxn modelId="{511AB5A2-05E6-4A44-9A13-7E4F5F09A1EB}" srcId="{0AAED69A-FFB8-4C10-A76B-A065A7A091F1}" destId="{586DAD6D-12AF-4F3A-AA5D-AC0B14D5FE74}" srcOrd="0" destOrd="0" parTransId="{3738E575-E07D-4940-9B59-A7850870B7E0}" sibTransId="{387D1B25-A08F-4751-AD58-5BBBCEFAF30B}"/>
    <dgm:cxn modelId="{67029ABB-42A5-4138-94E5-887C4CDB3CD9}" type="presOf" srcId="{0AAED69A-FFB8-4C10-A76B-A065A7A091F1}" destId="{6982DFB0-5A17-4F48-BBB4-04A95FE18BF6}" srcOrd="0" destOrd="0" presId="urn:microsoft.com/office/officeart/2011/layout/RadialPictureList"/>
    <dgm:cxn modelId="{1DFD49F5-EFFF-4523-8109-0D1C3FB6293E}" type="presOf" srcId="{702DD942-7B86-4CA5-8A31-A7C046F5B38D}" destId="{EF5F710B-81C8-4BC0-AABA-BBE50BE11313}" srcOrd="0" destOrd="0" presId="urn:microsoft.com/office/officeart/2011/layout/RadialPictureList"/>
    <dgm:cxn modelId="{D72061F7-EED4-401D-9704-61CB5625F1EC}" type="presOf" srcId="{586DAD6D-12AF-4F3A-AA5D-AC0B14D5FE74}" destId="{0337DDDF-C8CB-4A38-A16C-9CAC27A7F2F8}" srcOrd="0" destOrd="0" presId="urn:microsoft.com/office/officeart/2011/layout/RadialPictureList"/>
    <dgm:cxn modelId="{68A8C653-D13B-4794-967E-BE7F44691C48}" type="presParOf" srcId="{6982DFB0-5A17-4F48-BBB4-04A95FE18BF6}" destId="{0337DDDF-C8CB-4A38-A16C-9CAC27A7F2F8}" srcOrd="0" destOrd="0" presId="urn:microsoft.com/office/officeart/2011/layout/RadialPictureList"/>
    <dgm:cxn modelId="{83768721-1BBA-42E6-BA44-F3D3FEF1E3C7}" type="presParOf" srcId="{6982DFB0-5A17-4F48-BBB4-04A95FE18BF6}" destId="{FBCD0EF8-1D4A-4720-93BE-13836366D536}" srcOrd="1" destOrd="0" presId="urn:microsoft.com/office/officeart/2011/layout/RadialPictureList"/>
    <dgm:cxn modelId="{82B2EC42-3DF3-4A66-A717-BBD2A7CF39B7}" type="presParOf" srcId="{6982DFB0-5A17-4F48-BBB4-04A95FE18BF6}" destId="{746E11C6-8976-4428-8758-E4B6FCE32E7A}" srcOrd="2" destOrd="0" presId="urn:microsoft.com/office/officeart/2011/layout/RadialPictureList"/>
    <dgm:cxn modelId="{BF477505-7E3D-4EC7-8935-D41542921F5A}" type="presParOf" srcId="{6982DFB0-5A17-4F48-BBB4-04A95FE18BF6}" destId="{EF5F710B-81C8-4BC0-AABA-BBE50BE11313}" srcOrd="3" destOrd="0" presId="urn:microsoft.com/office/officeart/2011/layout/RadialPictureList"/>
    <dgm:cxn modelId="{9CD860A9-DD4B-45A9-8687-760174F1F16F}" type="presParOf" srcId="{6982DFB0-5A17-4F48-BBB4-04A95FE18BF6}" destId="{21B70D15-CA00-46FE-A1F0-220830A76E45}" srcOrd="4" destOrd="0" presId="urn:microsoft.com/office/officeart/2011/layout/RadialPictureList"/>
    <dgm:cxn modelId="{B4E71198-53BE-425E-88E4-D1B7455A2ED1}" type="presParOf" srcId="{21B70D15-CA00-46FE-A1F0-220830A76E45}" destId="{A8DE0E80-F247-42AF-8728-EA73461FC831}" srcOrd="0" destOrd="0" presId="urn:microsoft.com/office/officeart/2011/layout/RadialPictureList"/>
    <dgm:cxn modelId="{D0CC219E-53B9-4FE4-94FE-7E500826A52C}" type="presParOf" srcId="{6982DFB0-5A17-4F48-BBB4-04A95FE18BF6}" destId="{3124D7B3-2787-436E-BD18-79E421423C97}" srcOrd="5"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19136-C49C-4B86-9EFA-92A25739192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1AB6990-74EE-4462-BB96-DABB9D213557}">
      <dgm:prSet phldrT="[Text]"/>
      <dgm:spPr/>
      <dgm:t>
        <a:bodyPr/>
        <a:lstStyle/>
        <a:p>
          <a:r>
            <a:rPr lang="en-US" b="1" dirty="0"/>
            <a:t>ARV</a:t>
          </a:r>
        </a:p>
      </dgm:t>
    </dgm:pt>
    <dgm:pt modelId="{D2ECA3CB-E966-40A7-8F24-523B3BB1910A}" type="parTrans" cxnId="{797CA7CE-D607-443E-B9A3-F88B72748FBA}">
      <dgm:prSet/>
      <dgm:spPr/>
      <dgm:t>
        <a:bodyPr/>
        <a:lstStyle/>
        <a:p>
          <a:endParaRPr lang="en-US"/>
        </a:p>
      </dgm:t>
    </dgm:pt>
    <dgm:pt modelId="{D378183E-A7CC-4489-A527-79D4944BA94D}" type="sibTrans" cxnId="{797CA7CE-D607-443E-B9A3-F88B72748FBA}">
      <dgm:prSet/>
      <dgm:spPr/>
      <dgm:t>
        <a:bodyPr/>
        <a:lstStyle/>
        <a:p>
          <a:endParaRPr lang="en-US"/>
        </a:p>
      </dgm:t>
    </dgm:pt>
    <dgm:pt modelId="{76B09536-F2BF-4A93-850A-5F43DB532E64}">
      <dgm:prSet phldrT="[Text]" custT="1"/>
      <dgm:spPr/>
      <dgm:t>
        <a:bodyPr anchor="t"/>
        <a:lstStyle/>
        <a:p>
          <a:pPr algn="l">
            <a:buFont typeface="+mj-lt"/>
            <a:buNone/>
          </a:pPr>
          <a:endParaRPr lang="en-US" sz="2000" dirty="0">
            <a:latin typeface="Phetsarath OT" panose="02000500000000000001" pitchFamily="2" charset="2"/>
            <a:ea typeface="Phetsarath OT" panose="02000500000000000001" pitchFamily="2" charset="2"/>
            <a:cs typeface="Phetsarath OT" panose="02000500000000000001" pitchFamily="2" charset="2"/>
          </a:endParaRPr>
        </a:p>
      </dgm:t>
    </dgm:pt>
    <dgm:pt modelId="{A252ADEB-7C50-434C-8217-00D3ECF9998A}" type="parTrans" cxnId="{2936B212-C736-4397-9E57-61B3134F875E}">
      <dgm:prSet/>
      <dgm:spPr/>
      <dgm:t>
        <a:bodyPr/>
        <a:lstStyle/>
        <a:p>
          <a:endParaRPr lang="en-US"/>
        </a:p>
      </dgm:t>
    </dgm:pt>
    <dgm:pt modelId="{F24744CD-D0A3-4EDB-9978-DCE4F94CA0D3}" type="sibTrans" cxnId="{2936B212-C736-4397-9E57-61B3134F875E}">
      <dgm:prSet/>
      <dgm:spPr/>
      <dgm:t>
        <a:bodyPr/>
        <a:lstStyle/>
        <a:p>
          <a:endParaRPr lang="en-US"/>
        </a:p>
      </dgm:t>
    </dgm:pt>
    <dgm:pt modelId="{165AF786-40D9-4C69-933B-FD514CF7B0BC}">
      <dgm:prSet phldrT="[Text]" custT="1"/>
      <dgm:spPr/>
      <dgm:t>
        <a:bodyPr anchor="t"/>
        <a:lstStyle/>
        <a:p>
          <a:pPr algn="l"/>
          <a:endParaRPr lang="en-US" sz="2000" dirty="0">
            <a:latin typeface="Phetsarath OT" panose="02000500000000000001" pitchFamily="2" charset="2"/>
            <a:ea typeface="Phetsarath OT" panose="02000500000000000001" pitchFamily="2" charset="2"/>
            <a:cs typeface="Phetsarath OT" panose="02000500000000000001" pitchFamily="2" charset="2"/>
          </a:endParaRPr>
        </a:p>
      </dgm:t>
    </dgm:pt>
    <dgm:pt modelId="{292E4765-A713-44D3-AE8E-A29DFFE4B854}" type="parTrans" cxnId="{3DB844DA-3CE4-46B6-B217-74861CD2B104}">
      <dgm:prSet/>
      <dgm:spPr/>
      <dgm:t>
        <a:bodyPr/>
        <a:lstStyle/>
        <a:p>
          <a:endParaRPr lang="en-US"/>
        </a:p>
      </dgm:t>
    </dgm:pt>
    <dgm:pt modelId="{38207BB5-3A90-491E-9500-95F7171C41E2}" type="sibTrans" cxnId="{3DB844DA-3CE4-46B6-B217-74861CD2B104}">
      <dgm:prSet/>
      <dgm:spPr/>
      <dgm:t>
        <a:bodyPr/>
        <a:lstStyle/>
        <a:p>
          <a:endParaRPr lang="en-US"/>
        </a:p>
      </dgm:t>
    </dgm:pt>
    <dgm:pt modelId="{11AFF6F7-DDD9-4487-8A12-E09450FCC95C}">
      <dgm:prSet phldrT="[Text]" custT="1"/>
      <dgm:spPr/>
      <dgm:t>
        <a:bodyPr anchor="t"/>
        <a:lstStyle/>
        <a:p>
          <a:pPr algn="l"/>
          <a:endParaRPr lang="en-US" sz="2000" dirty="0">
            <a:latin typeface="Phetsarath OT" panose="02000500000000000001" pitchFamily="2" charset="2"/>
            <a:ea typeface="Phetsarath OT" panose="02000500000000000001" pitchFamily="2" charset="2"/>
            <a:cs typeface="Phetsarath OT" panose="02000500000000000001" pitchFamily="2" charset="2"/>
          </a:endParaRPr>
        </a:p>
      </dgm:t>
    </dgm:pt>
    <dgm:pt modelId="{5C1F1221-6B5A-4CE6-BE29-0C7BC162EEDD}" type="parTrans" cxnId="{2E101247-4FB9-4011-AF7F-8F72C8F95171}">
      <dgm:prSet/>
      <dgm:spPr/>
      <dgm:t>
        <a:bodyPr/>
        <a:lstStyle/>
        <a:p>
          <a:endParaRPr lang="en-US"/>
        </a:p>
      </dgm:t>
    </dgm:pt>
    <dgm:pt modelId="{2EF9B0F7-F7D4-4BC1-86A8-162C1C56CEBD}" type="sibTrans" cxnId="{2E101247-4FB9-4011-AF7F-8F72C8F95171}">
      <dgm:prSet/>
      <dgm:spPr/>
      <dgm:t>
        <a:bodyPr/>
        <a:lstStyle/>
        <a:p>
          <a:endParaRPr lang="en-US"/>
        </a:p>
      </dgm:t>
    </dgm:pt>
    <dgm:pt modelId="{68029686-9777-46B5-820C-C062375D22C4}" type="pres">
      <dgm:prSet presAssocID="{19D19136-C49C-4B86-9EFA-92A25739192F}" presName="Name0" presStyleCnt="0">
        <dgm:presLayoutVars>
          <dgm:dir/>
          <dgm:animLvl val="lvl"/>
          <dgm:resizeHandles val="exact"/>
        </dgm:presLayoutVars>
      </dgm:prSet>
      <dgm:spPr/>
    </dgm:pt>
    <dgm:pt modelId="{78FA18CD-CCD1-4E45-B905-19EEC047EAF8}" type="pres">
      <dgm:prSet presAssocID="{D1AB6990-74EE-4462-BB96-DABB9D213557}" presName="linNode" presStyleCnt="0"/>
      <dgm:spPr/>
    </dgm:pt>
    <dgm:pt modelId="{1581B2B0-21A1-43CC-8BDE-E0F3228F1C8D}" type="pres">
      <dgm:prSet presAssocID="{D1AB6990-74EE-4462-BB96-DABB9D213557}" presName="parentText" presStyleLbl="node1" presStyleIdx="0" presStyleCnt="1" custScaleX="19912" custScaleY="69849" custLinFactNeighborX="-709" custLinFactNeighborY="-6768">
        <dgm:presLayoutVars>
          <dgm:chMax val="1"/>
          <dgm:bulletEnabled val="1"/>
        </dgm:presLayoutVars>
      </dgm:prSet>
      <dgm:spPr/>
    </dgm:pt>
    <dgm:pt modelId="{79179ED6-FD31-4512-ACEA-A9B80400243A}" type="pres">
      <dgm:prSet presAssocID="{D1AB6990-74EE-4462-BB96-DABB9D213557}" presName="descendantText" presStyleLbl="alignAccFollowNode1" presStyleIdx="0" presStyleCnt="1" custScaleX="138571" custScaleY="102757" custLinFactNeighborX="1637" custLinFactNeighborY="-31070">
        <dgm:presLayoutVars>
          <dgm:bulletEnabled val="1"/>
        </dgm:presLayoutVars>
      </dgm:prSet>
      <dgm:spPr/>
    </dgm:pt>
  </dgm:ptLst>
  <dgm:cxnLst>
    <dgm:cxn modelId="{2936B212-C736-4397-9E57-61B3134F875E}" srcId="{D1AB6990-74EE-4462-BB96-DABB9D213557}" destId="{76B09536-F2BF-4A93-850A-5F43DB532E64}" srcOrd="0" destOrd="0" parTransId="{A252ADEB-7C50-434C-8217-00D3ECF9998A}" sibTransId="{F24744CD-D0A3-4EDB-9978-DCE4F94CA0D3}"/>
    <dgm:cxn modelId="{403FBE22-EBF4-4AB9-AD49-BC0E3A242F66}" type="presOf" srcId="{76B09536-F2BF-4A93-850A-5F43DB532E64}" destId="{79179ED6-FD31-4512-ACEA-A9B80400243A}" srcOrd="0" destOrd="0" presId="urn:microsoft.com/office/officeart/2005/8/layout/vList5"/>
    <dgm:cxn modelId="{2E101247-4FB9-4011-AF7F-8F72C8F95171}" srcId="{D1AB6990-74EE-4462-BB96-DABB9D213557}" destId="{11AFF6F7-DDD9-4487-8A12-E09450FCC95C}" srcOrd="1" destOrd="0" parTransId="{5C1F1221-6B5A-4CE6-BE29-0C7BC162EEDD}" sibTransId="{2EF9B0F7-F7D4-4BC1-86A8-162C1C56CEBD}"/>
    <dgm:cxn modelId="{7AF72982-129F-4660-BAE9-DB46E7B1B546}" type="presOf" srcId="{19D19136-C49C-4B86-9EFA-92A25739192F}" destId="{68029686-9777-46B5-820C-C062375D22C4}" srcOrd="0" destOrd="0" presId="urn:microsoft.com/office/officeart/2005/8/layout/vList5"/>
    <dgm:cxn modelId="{CC0135BF-5CF0-42F9-A33C-6F346885067D}" type="presOf" srcId="{11AFF6F7-DDD9-4487-8A12-E09450FCC95C}" destId="{79179ED6-FD31-4512-ACEA-A9B80400243A}" srcOrd="0" destOrd="1" presId="urn:microsoft.com/office/officeart/2005/8/layout/vList5"/>
    <dgm:cxn modelId="{797CA7CE-D607-443E-B9A3-F88B72748FBA}" srcId="{19D19136-C49C-4B86-9EFA-92A25739192F}" destId="{D1AB6990-74EE-4462-BB96-DABB9D213557}" srcOrd="0" destOrd="0" parTransId="{D2ECA3CB-E966-40A7-8F24-523B3BB1910A}" sibTransId="{D378183E-A7CC-4489-A527-79D4944BA94D}"/>
    <dgm:cxn modelId="{7258EED8-E9B7-4C04-8176-327A20DA2C02}" type="presOf" srcId="{D1AB6990-74EE-4462-BB96-DABB9D213557}" destId="{1581B2B0-21A1-43CC-8BDE-E0F3228F1C8D}" srcOrd="0" destOrd="0" presId="urn:microsoft.com/office/officeart/2005/8/layout/vList5"/>
    <dgm:cxn modelId="{3DB844DA-3CE4-46B6-B217-74861CD2B104}" srcId="{D1AB6990-74EE-4462-BB96-DABB9D213557}" destId="{165AF786-40D9-4C69-933B-FD514CF7B0BC}" srcOrd="2" destOrd="0" parTransId="{292E4765-A713-44D3-AE8E-A29DFFE4B854}" sibTransId="{38207BB5-3A90-491E-9500-95F7171C41E2}"/>
    <dgm:cxn modelId="{B7430AFC-9091-4BBE-BA48-10F74C9D8BA2}" type="presOf" srcId="{165AF786-40D9-4C69-933B-FD514CF7B0BC}" destId="{79179ED6-FD31-4512-ACEA-A9B80400243A}" srcOrd="0" destOrd="2" presId="urn:microsoft.com/office/officeart/2005/8/layout/vList5"/>
    <dgm:cxn modelId="{33322855-96F4-466C-9911-008D3252F9B9}" type="presParOf" srcId="{68029686-9777-46B5-820C-C062375D22C4}" destId="{78FA18CD-CCD1-4E45-B905-19EEC047EAF8}" srcOrd="0" destOrd="0" presId="urn:microsoft.com/office/officeart/2005/8/layout/vList5"/>
    <dgm:cxn modelId="{9A9DF478-6648-45D6-86A3-8A05751CEF1A}" type="presParOf" srcId="{78FA18CD-CCD1-4E45-B905-19EEC047EAF8}" destId="{1581B2B0-21A1-43CC-8BDE-E0F3228F1C8D}" srcOrd="0" destOrd="0" presId="urn:microsoft.com/office/officeart/2005/8/layout/vList5"/>
    <dgm:cxn modelId="{C2320B61-C7AC-4743-A60C-A355E97EB06A}" type="presParOf" srcId="{78FA18CD-CCD1-4E45-B905-19EEC047EAF8}" destId="{79179ED6-FD31-4512-ACEA-A9B80400243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7DDDF-C8CB-4A38-A16C-9CAC27A7F2F8}">
      <dsp:nvSpPr>
        <dsp:cNvPr id="0" name=""/>
        <dsp:cNvSpPr/>
      </dsp:nvSpPr>
      <dsp:spPr>
        <a:xfrm>
          <a:off x="897359" y="768696"/>
          <a:ext cx="1382527" cy="13825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Phetsarath OT" panose="02000500000000000001" pitchFamily="2" charset="2"/>
              <a:ea typeface="Phetsarath OT" panose="02000500000000000001" pitchFamily="2" charset="2"/>
              <a:cs typeface="Phetsarath OT" panose="02000500000000000001" pitchFamily="2" charset="2"/>
            </a:rPr>
            <a:t>1</a:t>
          </a:r>
          <a:r>
            <a:rPr lang="lo-LA" sz="2600" kern="1200" dirty="0">
              <a:latin typeface="Phetsarath OT" panose="02000500000000000001" pitchFamily="2" charset="2"/>
              <a:ea typeface="Phetsarath OT" panose="02000500000000000001" pitchFamily="2" charset="2"/>
              <a:cs typeface="Phetsarath OT" panose="02000500000000000001" pitchFamily="2" charset="2"/>
            </a:rPr>
            <a:t>4 ແຂວງ</a:t>
          </a:r>
          <a:endParaRPr lang="en-US" sz="2600" kern="1200" dirty="0">
            <a:latin typeface="Phetsarath OT" panose="02000500000000000001" pitchFamily="2" charset="2"/>
            <a:ea typeface="Phetsarath OT" panose="02000500000000000001" pitchFamily="2" charset="2"/>
            <a:cs typeface="Phetsarath OT" panose="02000500000000000001" pitchFamily="2" charset="2"/>
          </a:endParaRPr>
        </a:p>
      </dsp:txBody>
      <dsp:txXfrm>
        <a:off x="1099825" y="971165"/>
        <a:ext cx="977595" cy="977610"/>
      </dsp:txXfrm>
    </dsp:sp>
    <dsp:sp modelId="{FBCD0EF8-1D4A-4720-93BE-13836366D536}">
      <dsp:nvSpPr>
        <dsp:cNvPr id="0" name=""/>
        <dsp:cNvSpPr/>
      </dsp:nvSpPr>
      <dsp:spPr>
        <a:xfrm>
          <a:off x="184430" y="0"/>
          <a:ext cx="2786719" cy="2905125"/>
        </a:xfrm>
        <a:prstGeom prst="blockArc">
          <a:avLst>
            <a:gd name="adj1" fmla="val 17747832"/>
            <a:gd name="adj2" fmla="val 3872736"/>
            <a:gd name="adj3" fmla="val 558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6E11C6-8976-4428-8758-E4B6FCE32E7A}">
      <dsp:nvSpPr>
        <dsp:cNvPr id="0" name=""/>
        <dsp:cNvSpPr/>
      </dsp:nvSpPr>
      <dsp:spPr>
        <a:xfrm>
          <a:off x="2403455" y="460462"/>
          <a:ext cx="740611" cy="740806"/>
        </a:xfrm>
        <a:prstGeom prst="ellipse">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5F710B-81C8-4BC0-AABA-BBE50BE11313}">
      <dsp:nvSpPr>
        <dsp:cNvPr id="0" name=""/>
        <dsp:cNvSpPr/>
      </dsp:nvSpPr>
      <dsp:spPr>
        <a:xfrm>
          <a:off x="3205048" y="470049"/>
          <a:ext cx="991359" cy="716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10000"/>
            </a:spcAft>
            <a:buNone/>
          </a:pPr>
          <a:r>
            <a:rPr lang="lo-LA" sz="2300" kern="1200" dirty="0"/>
            <a:t>11 </a:t>
          </a:r>
          <a:r>
            <a:rPr lang="en-US" sz="2300" kern="1200" dirty="0"/>
            <a:t>ARV</a:t>
          </a:r>
        </a:p>
      </dsp:txBody>
      <dsp:txXfrm>
        <a:off x="3205048" y="470049"/>
        <a:ext cx="991359" cy="716984"/>
      </dsp:txXfrm>
    </dsp:sp>
    <dsp:sp modelId="{A8DE0E80-F247-42AF-8728-EA73461FC831}">
      <dsp:nvSpPr>
        <dsp:cNvPr id="0" name=""/>
        <dsp:cNvSpPr/>
      </dsp:nvSpPr>
      <dsp:spPr>
        <a:xfrm>
          <a:off x="2444418" y="1633842"/>
          <a:ext cx="658684" cy="740806"/>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24D7B3-2787-436E-BD18-79E421423C97}">
      <dsp:nvSpPr>
        <dsp:cNvPr id="0" name=""/>
        <dsp:cNvSpPr/>
      </dsp:nvSpPr>
      <dsp:spPr>
        <a:xfrm>
          <a:off x="3195521" y="1643429"/>
          <a:ext cx="991359" cy="716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10000"/>
            </a:spcAft>
            <a:buNone/>
          </a:pPr>
          <a:r>
            <a:rPr lang="lo-LA" sz="2300" kern="1200" dirty="0"/>
            <a:t>7 </a:t>
          </a:r>
          <a:r>
            <a:rPr lang="en-US" sz="2300" kern="1200" dirty="0"/>
            <a:t>POC</a:t>
          </a:r>
        </a:p>
      </dsp:txBody>
      <dsp:txXfrm>
        <a:off x="3195521" y="1643429"/>
        <a:ext cx="991359" cy="716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79ED6-FD31-4512-ACEA-A9B80400243A}">
      <dsp:nvSpPr>
        <dsp:cNvPr id="0" name=""/>
        <dsp:cNvSpPr/>
      </dsp:nvSpPr>
      <dsp:spPr>
        <a:xfrm rot="5400000">
          <a:off x="3995675" y="-2838110"/>
          <a:ext cx="4766419" cy="1044264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228600" lvl="1" indent="-228600" algn="l" defTabSz="889000">
            <a:lnSpc>
              <a:spcPct val="90000"/>
            </a:lnSpc>
            <a:spcBef>
              <a:spcPct val="0"/>
            </a:spcBef>
            <a:spcAft>
              <a:spcPct val="15000"/>
            </a:spcAft>
            <a:buFont typeface="+mj-lt"/>
            <a:buNone/>
          </a:pPr>
          <a:endParaRPr lang="en-US" sz="2000" kern="1200" dirty="0">
            <a:latin typeface="Phetsarath OT" panose="02000500000000000001" pitchFamily="2" charset="2"/>
            <a:ea typeface="Phetsarath OT" panose="02000500000000000001" pitchFamily="2" charset="2"/>
            <a:cs typeface="Phetsarath OT" panose="02000500000000000001" pitchFamily="2" charset="2"/>
          </a:endParaRPr>
        </a:p>
        <a:p>
          <a:pPr marL="228600" lvl="1" indent="-228600" algn="l" defTabSz="889000">
            <a:lnSpc>
              <a:spcPct val="90000"/>
            </a:lnSpc>
            <a:spcBef>
              <a:spcPct val="0"/>
            </a:spcBef>
            <a:spcAft>
              <a:spcPct val="15000"/>
            </a:spcAft>
            <a:buChar char="•"/>
          </a:pPr>
          <a:endParaRPr lang="en-US" sz="2000" kern="1200" dirty="0">
            <a:latin typeface="Phetsarath OT" panose="02000500000000000001" pitchFamily="2" charset="2"/>
            <a:ea typeface="Phetsarath OT" panose="02000500000000000001" pitchFamily="2" charset="2"/>
            <a:cs typeface="Phetsarath OT" panose="02000500000000000001" pitchFamily="2" charset="2"/>
          </a:endParaRPr>
        </a:p>
        <a:p>
          <a:pPr marL="228600" lvl="1" indent="-228600" algn="l" defTabSz="889000">
            <a:lnSpc>
              <a:spcPct val="90000"/>
            </a:lnSpc>
            <a:spcBef>
              <a:spcPct val="0"/>
            </a:spcBef>
            <a:spcAft>
              <a:spcPct val="15000"/>
            </a:spcAft>
            <a:buChar char="•"/>
          </a:pPr>
          <a:endParaRPr lang="en-US" sz="2000" kern="1200" dirty="0">
            <a:latin typeface="Phetsarath OT" panose="02000500000000000001" pitchFamily="2" charset="2"/>
            <a:ea typeface="Phetsarath OT" panose="02000500000000000001" pitchFamily="2" charset="2"/>
            <a:cs typeface="Phetsarath OT" panose="02000500000000000001" pitchFamily="2" charset="2"/>
          </a:endParaRPr>
        </a:p>
      </dsp:txBody>
      <dsp:txXfrm rot="-5400000">
        <a:off x="1157565" y="232677"/>
        <a:ext cx="10209964" cy="4301065"/>
      </dsp:txXfrm>
    </dsp:sp>
    <dsp:sp modelId="{1581B2B0-21A1-43CC-8BDE-E0F3228F1C8D}">
      <dsp:nvSpPr>
        <dsp:cNvPr id="0" name=""/>
        <dsp:cNvSpPr/>
      </dsp:nvSpPr>
      <dsp:spPr>
        <a:xfrm>
          <a:off x="190678" y="481682"/>
          <a:ext cx="844064" cy="4049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t>ARV</a:t>
          </a:r>
        </a:p>
      </dsp:txBody>
      <dsp:txXfrm>
        <a:off x="231882" y="522886"/>
        <a:ext cx="761656" cy="3967555"/>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5.png" /></Relationships>
</file>

<file path=ppt/drawings/drawing1.xml><?xml version="1.0" encoding="utf-8"?>
<c:userShapes xmlns:c="http://schemas.openxmlformats.org/drawingml/2006/chart">
  <cdr:relSizeAnchor xmlns:cdr="http://schemas.openxmlformats.org/drawingml/2006/chartDrawing">
    <cdr:from>
      <cdr:x>0.64791</cdr:x>
      <cdr:y>0.46851</cdr:y>
    </cdr:from>
    <cdr:to>
      <cdr:x>1</cdr:x>
      <cdr:y>0.64343</cdr:y>
    </cdr:to>
    <cdr:sp macro="" textlink="">
      <cdr:nvSpPr>
        <cdr:cNvPr id="2" name="Oval 1"/>
        <cdr:cNvSpPr/>
      </cdr:nvSpPr>
      <cdr:spPr>
        <a:xfrm xmlns:a="http://schemas.openxmlformats.org/drawingml/2006/main">
          <a:off x="6816741" y="2447068"/>
          <a:ext cx="3704382" cy="91359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1.26729E-7</cdr:x>
      <cdr:y>0.02626</cdr:y>
    </cdr:from>
    <cdr:to>
      <cdr:x>0.26793</cdr:x>
      <cdr:y>0.26263</cdr:y>
    </cdr:to>
    <cdr:pic>
      <cdr:nvPicPr>
        <cdr:cNvPr id="3" name="Picture 2">
          <a:extLst xmlns:a="http://schemas.openxmlformats.org/drawingml/2006/main">
            <a:ext uri="{FF2B5EF4-FFF2-40B4-BE49-F238E27FC236}">
              <a16:creationId xmlns:a16="http://schemas.microsoft.com/office/drawing/2014/main" id="{969C6203-C14B-4675-83EB-31F35274F50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 y="144016"/>
          <a:ext cx="2114182" cy="1296144"/>
        </a:xfrm>
        <a:prstGeom xmlns:a="http://schemas.openxmlformats.org/drawingml/2006/main" prst="rect">
          <a:avLst/>
        </a:prstGeom>
      </cdr:spPr>
    </cdr:pic>
  </cdr:relSizeAnchor>
  <cdr:relSizeAnchor xmlns:cdr="http://schemas.openxmlformats.org/drawingml/2006/chartDrawing">
    <cdr:from>
      <cdr:x>0.65055</cdr:x>
      <cdr:y>0.3696</cdr:y>
    </cdr:from>
    <cdr:to>
      <cdr:x>0.92431</cdr:x>
      <cdr:y>0.4253</cdr:y>
    </cdr:to>
    <cdr:sp macro="" textlink="">
      <cdr:nvSpPr>
        <cdr:cNvPr id="6" name="Rectangle 5"/>
        <cdr:cNvSpPr/>
      </cdr:nvSpPr>
      <cdr:spPr>
        <a:xfrm xmlns:a="http://schemas.openxmlformats.org/drawingml/2006/main">
          <a:off x="6844560" y="1930417"/>
          <a:ext cx="2880262" cy="290924"/>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4341442" cy="3456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5674956" y="1"/>
            <a:ext cx="4341442" cy="345604"/>
          </a:xfrm>
          <a:prstGeom prst="rect">
            <a:avLst/>
          </a:prstGeom>
        </p:spPr>
        <p:txBody>
          <a:bodyPr vert="horz" lIns="92492" tIns="46246" rIns="92492" bIns="46246" rtlCol="0"/>
          <a:lstStyle>
            <a:lvl1pPr algn="r">
              <a:defRPr sz="1200"/>
            </a:lvl1pPr>
          </a:lstStyle>
          <a:p>
            <a:fld id="{1CA5AEDA-51E0-4221-B44B-81BB654C814B}" type="datetimeFigureOut">
              <a:rPr lang="en-US" smtClean="0"/>
              <a:t>3/17/2022</a:t>
            </a:fld>
            <a:endParaRPr lang="en-US"/>
          </a:p>
        </p:txBody>
      </p:sp>
      <p:sp>
        <p:nvSpPr>
          <p:cNvPr id="4" name="Slide Image Placeholder 3"/>
          <p:cNvSpPr>
            <a:spLocks noGrp="1" noRot="1" noChangeAspect="1"/>
          </p:cNvSpPr>
          <p:nvPr>
            <p:ph type="sldImg" idx="2"/>
          </p:nvPr>
        </p:nvSpPr>
        <p:spPr>
          <a:xfrm>
            <a:off x="2941638" y="860425"/>
            <a:ext cx="4135437" cy="2325688"/>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1001872" y="3314929"/>
            <a:ext cx="8014970" cy="271221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542561"/>
            <a:ext cx="4341442" cy="345603"/>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5674956" y="6542561"/>
            <a:ext cx="4341442" cy="345603"/>
          </a:xfrm>
          <a:prstGeom prst="rect">
            <a:avLst/>
          </a:prstGeom>
        </p:spPr>
        <p:txBody>
          <a:bodyPr vert="horz" lIns="92492" tIns="46246" rIns="92492" bIns="46246" rtlCol="0" anchor="b"/>
          <a:lstStyle>
            <a:lvl1pPr algn="r">
              <a:defRPr sz="1200"/>
            </a:lvl1pPr>
          </a:lstStyle>
          <a:p>
            <a:fld id="{52B18CD0-76BF-4AD2-AA0D-4087A067C98F}" type="slidenum">
              <a:rPr lang="en-US" smtClean="0"/>
              <a:t>‹#›</a:t>
            </a:fld>
            <a:endParaRPr lang="en-US"/>
          </a:p>
        </p:txBody>
      </p:sp>
    </p:spTree>
    <p:extLst>
      <p:ext uri="{BB962C8B-B14F-4D97-AF65-F5344CB8AC3E}">
        <p14:creationId xmlns:p14="http://schemas.microsoft.com/office/powerpoint/2010/main" val="2442941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FSW:</a:t>
            </a:r>
            <a:r>
              <a:rPr lang="en-US" baseline="0" dirty="0"/>
              <a:t> </a:t>
            </a:r>
            <a:r>
              <a:rPr lang="en-US" dirty="0"/>
              <a:t>Consider</a:t>
            </a:r>
            <a:r>
              <a:rPr lang="en-US" baseline="0" dirty="0"/>
              <a:t> 2 more provinces for FSW intervention such as LNT and XK</a:t>
            </a:r>
          </a:p>
          <a:p>
            <a:r>
              <a:rPr lang="en-US" baseline="0" dirty="0"/>
              <a:t>MSM</a:t>
            </a:r>
            <a:endParaRPr lang="en-US" dirty="0"/>
          </a:p>
        </p:txBody>
      </p:sp>
      <p:sp>
        <p:nvSpPr>
          <p:cNvPr id="4" name="Slide Number Placeholder 3"/>
          <p:cNvSpPr>
            <a:spLocks noGrp="1"/>
          </p:cNvSpPr>
          <p:nvPr>
            <p:ph type="sldNum" sz="quarter" idx="10"/>
          </p:nvPr>
        </p:nvSpPr>
        <p:spPr/>
        <p:txBody>
          <a:bodyPr/>
          <a:lstStyle/>
          <a:p>
            <a:fld id="{6A750F4D-9015-0C4E-9CCF-E4F7352ABF48}" type="slidenum">
              <a:rPr lang="en-US" smtClean="0"/>
              <a:t>5</a:t>
            </a:fld>
            <a:endParaRPr lang="en-US"/>
          </a:p>
        </p:txBody>
      </p:sp>
    </p:spTree>
    <p:extLst>
      <p:ext uri="{BB962C8B-B14F-4D97-AF65-F5344CB8AC3E}">
        <p14:creationId xmlns:p14="http://schemas.microsoft.com/office/powerpoint/2010/main" val="206105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FSW:</a:t>
            </a:r>
            <a:r>
              <a:rPr lang="en-US" baseline="0" dirty="0"/>
              <a:t> </a:t>
            </a:r>
            <a:r>
              <a:rPr lang="en-US" dirty="0"/>
              <a:t>Consider</a:t>
            </a:r>
            <a:r>
              <a:rPr lang="en-US" baseline="0" dirty="0"/>
              <a:t> 2 more provinces for FSW intervention such as LNT and XK</a:t>
            </a:r>
          </a:p>
          <a:p>
            <a:r>
              <a:rPr lang="en-US" baseline="0" dirty="0"/>
              <a:t>MSM</a:t>
            </a:r>
            <a:endParaRPr lang="en-US" dirty="0"/>
          </a:p>
        </p:txBody>
      </p:sp>
      <p:sp>
        <p:nvSpPr>
          <p:cNvPr id="4" name="Slide Number Placeholder 3"/>
          <p:cNvSpPr>
            <a:spLocks noGrp="1"/>
          </p:cNvSpPr>
          <p:nvPr>
            <p:ph type="sldNum" sz="quarter" idx="10"/>
          </p:nvPr>
        </p:nvSpPr>
        <p:spPr/>
        <p:txBody>
          <a:bodyPr/>
          <a:lstStyle/>
          <a:p>
            <a:fld id="{6A750F4D-9015-0C4E-9CCF-E4F7352ABF48}" type="slidenum">
              <a:rPr lang="en-US" smtClean="0"/>
              <a:t>6</a:t>
            </a:fld>
            <a:endParaRPr lang="en-US"/>
          </a:p>
        </p:txBody>
      </p:sp>
    </p:spTree>
    <p:extLst>
      <p:ext uri="{BB962C8B-B14F-4D97-AF65-F5344CB8AC3E}">
        <p14:creationId xmlns:p14="http://schemas.microsoft.com/office/powerpoint/2010/main" val="3758990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FSW:</a:t>
            </a:r>
            <a:r>
              <a:rPr lang="en-US" baseline="0" dirty="0"/>
              <a:t> </a:t>
            </a:r>
            <a:r>
              <a:rPr lang="en-US" dirty="0"/>
              <a:t>Consider</a:t>
            </a:r>
            <a:r>
              <a:rPr lang="en-US" baseline="0" dirty="0"/>
              <a:t> 2 more provinces for FSW intervention such as LNT and XK</a:t>
            </a:r>
          </a:p>
          <a:p>
            <a:r>
              <a:rPr lang="en-US" baseline="0" dirty="0"/>
              <a:t>MSM</a:t>
            </a:r>
            <a:endParaRPr lang="en-US" dirty="0"/>
          </a:p>
        </p:txBody>
      </p:sp>
      <p:sp>
        <p:nvSpPr>
          <p:cNvPr id="4" name="Slide Number Placeholder 3"/>
          <p:cNvSpPr>
            <a:spLocks noGrp="1"/>
          </p:cNvSpPr>
          <p:nvPr>
            <p:ph type="sldNum" sz="quarter" idx="10"/>
          </p:nvPr>
        </p:nvSpPr>
        <p:spPr/>
        <p:txBody>
          <a:bodyPr/>
          <a:lstStyle/>
          <a:p>
            <a:fld id="{6A750F4D-9015-0C4E-9CCF-E4F7352ABF48}" type="slidenum">
              <a:rPr lang="en-US" smtClean="0"/>
              <a:t>9</a:t>
            </a:fld>
            <a:endParaRPr lang="en-US"/>
          </a:p>
        </p:txBody>
      </p:sp>
    </p:spTree>
    <p:extLst>
      <p:ext uri="{BB962C8B-B14F-4D97-AF65-F5344CB8AC3E}">
        <p14:creationId xmlns:p14="http://schemas.microsoft.com/office/powerpoint/2010/main" val="375426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FA5C-68EC-44EF-B2DD-0D159E940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F77048-D540-46A3-B85A-FC7263AE06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25CC81-4E0E-4C53-9BCE-F1412B036C1E}"/>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5" name="Footer Placeholder 4">
            <a:extLst>
              <a:ext uri="{FF2B5EF4-FFF2-40B4-BE49-F238E27FC236}">
                <a16:creationId xmlns:a16="http://schemas.microsoft.com/office/drawing/2014/main" id="{22736F99-B685-4789-92B7-52C35A160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BAC56-8407-4E72-BCD2-05F9AB3C6AD2}"/>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303668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C29FD-B6D5-4A76-B0DD-F0D7974149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2FFD8C-B25E-48CE-A967-2B9DDCE671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F7944-B3C6-4AA5-8715-295853C30F3B}"/>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5" name="Footer Placeholder 4">
            <a:extLst>
              <a:ext uri="{FF2B5EF4-FFF2-40B4-BE49-F238E27FC236}">
                <a16:creationId xmlns:a16="http://schemas.microsoft.com/office/drawing/2014/main" id="{FC4F4C81-D583-43D6-B9AC-6B95635FB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55384-34E6-4F91-8CFE-B32B67BE89F3}"/>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387500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F34F49-C025-4211-83D5-AB294F84D5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63933-A2A3-4EBE-BE5D-23745A834D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2B2D54-D354-429B-9F35-6B288FF86B91}"/>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5" name="Footer Placeholder 4">
            <a:extLst>
              <a:ext uri="{FF2B5EF4-FFF2-40B4-BE49-F238E27FC236}">
                <a16:creationId xmlns:a16="http://schemas.microsoft.com/office/drawing/2014/main" id="{676F7255-D9D2-4F29-8777-F1E7FE69D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A8E75-C9E3-4905-A94B-88F4DBDD2175}"/>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2200447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3BA4-17CC-4612-BBB3-88A2F53B4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0F1E2-3501-4906-A4FF-B0D4C9AFF4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58587-6A51-486C-84F4-9D044C2ABD28}"/>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5" name="Footer Placeholder 4">
            <a:extLst>
              <a:ext uri="{FF2B5EF4-FFF2-40B4-BE49-F238E27FC236}">
                <a16:creationId xmlns:a16="http://schemas.microsoft.com/office/drawing/2014/main" id="{C703FA24-FE84-42A1-9E65-E88809010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E5689-ED27-41D6-B9C5-B2E314EDC7E6}"/>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3505333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B9A3-CCF2-4E44-B6A4-6C5BBBE94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381E7F-48C7-4B9F-BA83-16CAB37B41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96BF62-7208-452F-B240-67772B8F4CC6}"/>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5" name="Footer Placeholder 4">
            <a:extLst>
              <a:ext uri="{FF2B5EF4-FFF2-40B4-BE49-F238E27FC236}">
                <a16:creationId xmlns:a16="http://schemas.microsoft.com/office/drawing/2014/main" id="{4B31378F-4CC8-474A-8CB1-7B76275A2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09A6A-6268-4650-A045-CECD4FEBF2D4}"/>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320779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3179-FFC4-4F39-87DB-9288815ED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9A3BAC-395A-45A4-B085-73C561A48D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06AAB-AF42-414C-9A17-3FEC2DDF41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AB337-AFC1-41A3-96E0-2FB4DB038BB7}"/>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6" name="Footer Placeholder 5">
            <a:extLst>
              <a:ext uri="{FF2B5EF4-FFF2-40B4-BE49-F238E27FC236}">
                <a16:creationId xmlns:a16="http://schemas.microsoft.com/office/drawing/2014/main" id="{C80761C9-B60B-4622-A606-1B9B612BB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31D6C-56F4-4492-9061-108160398AA4}"/>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151591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DBED-30DD-41A4-B6E8-ACBAAFEC1D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C9F4E-4056-4E9F-8B77-C86825C3D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0DAADF-3944-4DB4-9DA8-6D66EED78C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9F7B4C-229C-4D0C-8CF6-36869599AA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7BBCA6-82A7-4DDC-873C-756C1B3004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995C8F-E26D-4C4C-BFC6-76267760B03D}"/>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8" name="Footer Placeholder 7">
            <a:extLst>
              <a:ext uri="{FF2B5EF4-FFF2-40B4-BE49-F238E27FC236}">
                <a16:creationId xmlns:a16="http://schemas.microsoft.com/office/drawing/2014/main" id="{385EE377-87C5-4020-A45B-7C7A0DA5E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56ABB1-E24B-4A11-AD54-35A08625669A}"/>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4027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BB4B-40E9-4A15-9CCE-2C79EF2C18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D204A-9CB1-4E55-81BD-56845A5A88D4}"/>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4" name="Footer Placeholder 3">
            <a:extLst>
              <a:ext uri="{FF2B5EF4-FFF2-40B4-BE49-F238E27FC236}">
                <a16:creationId xmlns:a16="http://schemas.microsoft.com/office/drawing/2014/main" id="{939650EC-0F26-48F7-8354-6F06C5F6E1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EB265D-C734-4301-B4E3-5250B6F06162}"/>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367801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FB0364-2D62-4796-B51D-CA450A9D87B5}"/>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3" name="Footer Placeholder 2">
            <a:extLst>
              <a:ext uri="{FF2B5EF4-FFF2-40B4-BE49-F238E27FC236}">
                <a16:creationId xmlns:a16="http://schemas.microsoft.com/office/drawing/2014/main" id="{F6032479-57F9-4E4D-913C-75E448ABE6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269661-9512-4317-A1A8-6A527D3D42E4}"/>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1088623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5310-EA8C-4CED-ABF5-ABBC59B513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39E338-99B5-4204-AA58-584BB1DBB6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62B97F-A3C3-49B5-928F-526D22D544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179D8-E454-464F-9E96-F255823BC65A}"/>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6" name="Footer Placeholder 5">
            <a:extLst>
              <a:ext uri="{FF2B5EF4-FFF2-40B4-BE49-F238E27FC236}">
                <a16:creationId xmlns:a16="http://schemas.microsoft.com/office/drawing/2014/main" id="{544B4564-F4AA-47E1-ADFC-C85AD34B1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95EBF-F8E7-4630-A7AA-DF680E74459D}"/>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324454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ABF6-49E5-4907-8A43-F52E59A89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A11DED-8BC7-4D7A-AC85-7D61B3C97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99217F-18AF-4096-8949-7E4A28B9F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D96738-9873-46F4-B0B5-C65463968556}"/>
              </a:ext>
            </a:extLst>
          </p:cNvPr>
          <p:cNvSpPr>
            <a:spLocks noGrp="1"/>
          </p:cNvSpPr>
          <p:nvPr>
            <p:ph type="dt" sz="half" idx="10"/>
          </p:nvPr>
        </p:nvSpPr>
        <p:spPr/>
        <p:txBody>
          <a:bodyPr/>
          <a:lstStyle/>
          <a:p>
            <a:fld id="{FCC9C799-9ABD-4C21-A28A-D5427608E223}" type="datetimeFigureOut">
              <a:rPr lang="en-US" smtClean="0"/>
              <a:t>3/17/2022</a:t>
            </a:fld>
            <a:endParaRPr lang="en-US"/>
          </a:p>
        </p:txBody>
      </p:sp>
      <p:sp>
        <p:nvSpPr>
          <p:cNvPr id="6" name="Footer Placeholder 5">
            <a:extLst>
              <a:ext uri="{FF2B5EF4-FFF2-40B4-BE49-F238E27FC236}">
                <a16:creationId xmlns:a16="http://schemas.microsoft.com/office/drawing/2014/main" id="{F335D9E3-BD25-4D9D-86D6-4C5BB4AD3F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07860-913C-4A37-B3F4-E2C5CF183F45}"/>
              </a:ext>
            </a:extLst>
          </p:cNvPr>
          <p:cNvSpPr>
            <a:spLocks noGrp="1"/>
          </p:cNvSpPr>
          <p:nvPr>
            <p:ph type="sldNum" sz="quarter" idx="12"/>
          </p:nvPr>
        </p:nvSpPr>
        <p:spPr/>
        <p:txBody>
          <a:bodyPr/>
          <a:lstStyle/>
          <a:p>
            <a:fld id="{A6B967A9-9D64-47AE-9A43-2B0ABEEEE6CC}" type="slidenum">
              <a:rPr lang="en-US" smtClean="0"/>
              <a:t>‹#›</a:t>
            </a:fld>
            <a:endParaRPr lang="en-US"/>
          </a:p>
        </p:txBody>
      </p:sp>
    </p:spTree>
    <p:extLst>
      <p:ext uri="{BB962C8B-B14F-4D97-AF65-F5344CB8AC3E}">
        <p14:creationId xmlns:p14="http://schemas.microsoft.com/office/powerpoint/2010/main" val="310291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F55C7-DAD5-41FF-84F0-96328EE4C4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C23E8A-F955-4D15-9702-0F611FBB9D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14DC2-1798-427D-938E-626A38CEDF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9C799-9ABD-4C21-A28A-D5427608E223}" type="datetimeFigureOut">
              <a:rPr lang="en-US" smtClean="0"/>
              <a:t>3/17/2022</a:t>
            </a:fld>
            <a:endParaRPr lang="en-US"/>
          </a:p>
        </p:txBody>
      </p:sp>
      <p:sp>
        <p:nvSpPr>
          <p:cNvPr id="5" name="Footer Placeholder 4">
            <a:extLst>
              <a:ext uri="{FF2B5EF4-FFF2-40B4-BE49-F238E27FC236}">
                <a16:creationId xmlns:a16="http://schemas.microsoft.com/office/drawing/2014/main" id="{BCB106C1-2396-46D7-B378-96439B8D6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1CB185-9C93-4BAE-87B0-48248DF0C9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967A9-9D64-47AE-9A43-2B0ABEEEE6CC}" type="slidenum">
              <a:rPr lang="en-US" smtClean="0"/>
              <a:t>‹#›</a:t>
            </a:fld>
            <a:endParaRPr lang="en-US"/>
          </a:p>
        </p:txBody>
      </p:sp>
    </p:spTree>
    <p:extLst>
      <p:ext uri="{BB962C8B-B14F-4D97-AF65-F5344CB8AC3E}">
        <p14:creationId xmlns:p14="http://schemas.microsoft.com/office/powerpoint/2010/main" val="2430371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2.xml" /><Relationship Id="rId4" Type="http://schemas.openxmlformats.org/officeDocument/2006/relationships/image" Target="../media/image16.png"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Layout" Target="../diagrams/layout2.xml" /><Relationship Id="rId7" Type="http://schemas.openxmlformats.org/officeDocument/2006/relationships/image" Target="../media/image17.jpeg"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32.xml.rels><?xml version="1.0" encoding="UTF-8" standalone="yes"?>
<Relationships xmlns="http://schemas.openxmlformats.org/package/2006/relationships"><Relationship Id="rId3" Type="http://schemas.openxmlformats.org/officeDocument/2006/relationships/image" Target="../media/image20.png" /><Relationship Id="rId7" Type="http://schemas.openxmlformats.org/officeDocument/2006/relationships/image" Target="../media/image24.png" /><Relationship Id="rId2" Type="http://schemas.openxmlformats.org/officeDocument/2006/relationships/image" Target="../media/image19.png" /><Relationship Id="rId1" Type="http://schemas.openxmlformats.org/officeDocument/2006/relationships/slideLayout" Target="../slideLayouts/slideLayout8.xml" /><Relationship Id="rId6" Type="http://schemas.openxmlformats.org/officeDocument/2006/relationships/image" Target="../media/image23.png" /><Relationship Id="rId5" Type="http://schemas.openxmlformats.org/officeDocument/2006/relationships/image" Target="../media/image22.png" /><Relationship Id="rId4" Type="http://schemas.openxmlformats.org/officeDocument/2006/relationships/image" Target="../media/image21.png"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4.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3.xml" /><Relationship Id="rId1" Type="http://schemas.openxmlformats.org/officeDocument/2006/relationships/slideLayout" Target="../slideLayouts/slideLayout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CCABB33C-0AE1-4A76-B5CB-EE68E6968AD5}"/>
              </a:ext>
            </a:extLst>
          </p:cNvPr>
          <p:cNvSpPr>
            <a:spLocks noGrp="1"/>
          </p:cNvSpPr>
          <p:nvPr>
            <p:ph type="subTitle" idx="1"/>
          </p:nvPr>
        </p:nvSpPr>
        <p:spPr>
          <a:xfrm>
            <a:off x="2411481" y="3806191"/>
            <a:ext cx="8915649" cy="1676846"/>
          </a:xfrm>
          <a:noFill/>
        </p:spPr>
        <p:txBody>
          <a:bodyPr anchor="b">
            <a:normAutofit/>
          </a:bodyPr>
          <a:lstStyle/>
          <a:p>
            <a:endParaRPr lang="en-US" b="1" i="1"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a:p>
            <a:r>
              <a:rPr lang="en-US" b="1" i="1"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(Center for HIV/AIDS and STI)</a:t>
            </a:r>
            <a:endParaRPr lang="en-US" sz="2000" b="1" i="1"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p:txBody>
      </p:sp>
      <p:sp>
        <p:nvSpPr>
          <p:cNvPr id="2" name="Title 1">
            <a:extLst>
              <a:ext uri="{FF2B5EF4-FFF2-40B4-BE49-F238E27FC236}">
                <a16:creationId xmlns:a16="http://schemas.microsoft.com/office/drawing/2014/main" id="{811EF955-0EB7-4461-9982-7A125426B6FE}"/>
              </a:ext>
            </a:extLst>
          </p:cNvPr>
          <p:cNvSpPr>
            <a:spLocks noGrp="1"/>
          </p:cNvSpPr>
          <p:nvPr>
            <p:ph type="ctrTitle"/>
          </p:nvPr>
        </p:nvSpPr>
        <p:spPr>
          <a:xfrm>
            <a:off x="1295218" y="2708482"/>
            <a:ext cx="10848039" cy="2150719"/>
          </a:xfrm>
          <a:noFill/>
        </p:spPr>
        <p:txBody>
          <a:bodyPr anchor="ctr">
            <a:noAutofit/>
          </a:bodyPr>
          <a:lstStyle/>
          <a:p>
            <a:pPr>
              <a:lnSpc>
                <a:spcPct val="150000"/>
              </a:lnSpc>
            </a:pP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t>Progress updated on HIV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t>Programme</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t> </a:t>
            </a:r>
            <a:b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b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t>funding by HANSA and C19 RM</a:t>
            </a:r>
            <a:endParaRPr lang="en-US" sz="3600" i="1" dirty="0">
              <a:solidFill>
                <a:srgbClr val="0070C0"/>
              </a:solidFill>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Image result for HIV ribbon"/>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78" b="8130"/>
          <a:stretch/>
        </p:blipFill>
        <p:spPr bwMode="auto">
          <a:xfrm>
            <a:off x="1836077" y="2744432"/>
            <a:ext cx="829151" cy="1669365"/>
          </a:xfrm>
          <a:prstGeom prst="rect">
            <a:avLst/>
          </a:prstGeom>
          <a:noFill/>
          <a:ln>
            <a:noFill/>
          </a:ln>
          <a:extLst>
            <a:ext uri="{53640926-AAD7-44D8-BBD7-CCE9431645EC}">
              <a14:shadowObscured xmlns:a14="http://schemas.microsoft.com/office/drawing/2010/main"/>
            </a:ext>
          </a:extLst>
        </p:spPr>
      </p:pic>
      <p:pic>
        <p:nvPicPr>
          <p:cNvPr id="12" name="Picture 1">
            <a:extLst>
              <a:ext uri="{FF2B5EF4-FFF2-40B4-BE49-F238E27FC236}">
                <a16:creationId xmlns:a16="http://schemas.microsoft.com/office/drawing/2014/main" id="{C2E8CFBE-21F5-4C89-9496-C92FEE746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986" y="1127216"/>
            <a:ext cx="2013097" cy="139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12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97EE6AE-C039-4698-A275-3E4682A3839E}"/>
              </a:ext>
            </a:extLst>
          </p:cNvPr>
          <p:cNvGraphicFramePr>
            <a:graphicFrameLocks noGrp="1"/>
          </p:cNvGraphicFramePr>
          <p:nvPr>
            <p:extLst>
              <p:ext uri="{D42A27DB-BD31-4B8C-83A1-F6EECF244321}">
                <p14:modId xmlns:p14="http://schemas.microsoft.com/office/powerpoint/2010/main" val="2491322476"/>
              </p:ext>
            </p:extLst>
          </p:nvPr>
        </p:nvGraphicFramePr>
        <p:xfrm>
          <a:off x="349832" y="3635370"/>
          <a:ext cx="11578915" cy="933450"/>
        </p:xfrm>
        <a:graphic>
          <a:graphicData uri="http://schemas.openxmlformats.org/drawingml/2006/table">
            <a:tbl>
              <a:tblPr>
                <a:tableStyleId>{5C22544A-7EE6-4342-B048-85BDC9FD1C3A}</a:tableStyleId>
              </a:tblPr>
              <a:tblGrid>
                <a:gridCol w="4664590">
                  <a:extLst>
                    <a:ext uri="{9D8B030D-6E8A-4147-A177-3AD203B41FA5}">
                      <a16:colId xmlns:a16="http://schemas.microsoft.com/office/drawing/2014/main" val="1650939148"/>
                    </a:ext>
                  </a:extLst>
                </a:gridCol>
                <a:gridCol w="1382865">
                  <a:extLst>
                    <a:ext uri="{9D8B030D-6E8A-4147-A177-3AD203B41FA5}">
                      <a16:colId xmlns:a16="http://schemas.microsoft.com/office/drawing/2014/main" val="2942712625"/>
                    </a:ext>
                  </a:extLst>
                </a:gridCol>
                <a:gridCol w="1382865">
                  <a:extLst>
                    <a:ext uri="{9D8B030D-6E8A-4147-A177-3AD203B41FA5}">
                      <a16:colId xmlns:a16="http://schemas.microsoft.com/office/drawing/2014/main" val="3361359563"/>
                    </a:ext>
                  </a:extLst>
                </a:gridCol>
                <a:gridCol w="1382865">
                  <a:extLst>
                    <a:ext uri="{9D8B030D-6E8A-4147-A177-3AD203B41FA5}">
                      <a16:colId xmlns:a16="http://schemas.microsoft.com/office/drawing/2014/main" val="1265171284"/>
                    </a:ext>
                  </a:extLst>
                </a:gridCol>
                <a:gridCol w="1382865">
                  <a:extLst>
                    <a:ext uri="{9D8B030D-6E8A-4147-A177-3AD203B41FA5}">
                      <a16:colId xmlns:a16="http://schemas.microsoft.com/office/drawing/2014/main" val="2266720648"/>
                    </a:ext>
                  </a:extLst>
                </a:gridCol>
                <a:gridCol w="1382865">
                  <a:extLst>
                    <a:ext uri="{9D8B030D-6E8A-4147-A177-3AD203B41FA5}">
                      <a16:colId xmlns:a16="http://schemas.microsoft.com/office/drawing/2014/main" val="4051417018"/>
                    </a:ext>
                  </a:extLst>
                </a:gridCol>
              </a:tblGrid>
              <a:tr h="222878">
                <a:tc rowSpan="3">
                  <a:txBody>
                    <a:bodyPr/>
                    <a:lstStyle/>
                    <a:p>
                      <a:pPr algn="ctr" fontAlgn="ctr"/>
                      <a:r>
                        <a:rPr lang="en-US" sz="1800" b="1" dirty="0">
                          <a:latin typeface="Times New Roman" pitchFamily="18" charset="0"/>
                          <a:ea typeface="Phetsarath OT" panose="02000500000000000001" pitchFamily="2" charset="2"/>
                          <a:cs typeface="Times New Roman" pitchFamily="18" charset="0"/>
                        </a:rPr>
                        <a:t>Percentage of  MSM</a:t>
                      </a:r>
                      <a:r>
                        <a:rPr lang="en-US" sz="1800" b="1" baseline="0" dirty="0">
                          <a:latin typeface="Times New Roman" pitchFamily="18" charset="0"/>
                          <a:ea typeface="Phetsarath OT" panose="02000500000000000001" pitchFamily="2" charset="2"/>
                          <a:cs typeface="Times New Roman" pitchFamily="18" charset="0"/>
                        </a:rPr>
                        <a:t> </a:t>
                      </a:r>
                      <a:r>
                        <a:rPr lang="en-US" sz="1800" b="1" dirty="0">
                          <a:latin typeface="Times New Roman" pitchFamily="18" charset="0"/>
                          <a:ea typeface="Phetsarath OT" panose="02000500000000000001" pitchFamily="2" charset="2"/>
                          <a:cs typeface="Times New Roman" pitchFamily="18" charset="0"/>
                        </a:rPr>
                        <a:t> received an HIV test in the past twelve (12) months and know their results </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gridSpan="5">
                  <a:txBody>
                    <a:bodyPr/>
                    <a:lstStyle/>
                    <a:p>
                      <a:pPr algn="ctr" fontAlgn="ctr"/>
                      <a:r>
                        <a:rPr lang="en-US" sz="2000" b="1" u="none" strike="noStrike" dirty="0">
                          <a:effectLst/>
                          <a:latin typeface="Times New Roman" pitchFamily="18" charset="0"/>
                          <a:cs typeface="Times New Roman" pitchFamily="18" charset="0"/>
                        </a:rPr>
                        <a:t>Percentage Increase (MSM + TG)</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4384471"/>
                  </a:ext>
                </a:extLst>
              </a:tr>
              <a:tr h="222878">
                <a:tc vMerge="1">
                  <a:txBody>
                    <a:bodyPr/>
                    <a:lstStyle/>
                    <a:p>
                      <a:endParaRPr lang="en-US"/>
                    </a:p>
                  </a:txBody>
                  <a:tcPr/>
                </a:tc>
                <a:tc>
                  <a:txBody>
                    <a:bodyPr/>
                    <a:lstStyle/>
                    <a:p>
                      <a:pPr algn="ctr" fontAlgn="ctr"/>
                      <a:r>
                        <a:rPr lang="en-US" sz="2000" b="1" u="none" strike="noStrike" dirty="0">
                          <a:effectLst/>
                          <a:latin typeface="Times New Roman" pitchFamily="18" charset="0"/>
                          <a:cs typeface="Times New Roman" pitchFamily="18" charset="0"/>
                        </a:rPr>
                        <a:t>Y0</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Y1</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Y2</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Y3</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Y4</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extLst>
                  <a:ext uri="{0D108BD9-81ED-4DB2-BD59-A6C34878D82A}">
                    <a16:rowId xmlns:a16="http://schemas.microsoft.com/office/drawing/2014/main" val="189980010"/>
                  </a:ext>
                </a:extLst>
              </a:tr>
              <a:tr h="222878">
                <a:tc vMerge="1">
                  <a:txBody>
                    <a:bodyPr/>
                    <a:lstStyle/>
                    <a:p>
                      <a:endParaRPr lang="en-US"/>
                    </a:p>
                  </a:txBody>
                  <a:tcPr/>
                </a:tc>
                <a:tc>
                  <a:txBody>
                    <a:bodyPr/>
                    <a:lstStyle/>
                    <a:p>
                      <a:pPr algn="ctr" fontAlgn="ctr"/>
                      <a:r>
                        <a:rPr lang="en-US" sz="2000" b="1" u="none" strike="noStrike" dirty="0">
                          <a:effectLst/>
                          <a:latin typeface="Times New Roman" pitchFamily="18" charset="0"/>
                          <a:cs typeface="Times New Roman" pitchFamily="18" charset="0"/>
                        </a:rPr>
                        <a:t>0%</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5%</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6%</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8%</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10%</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1">
                        <a:lumMod val="40000"/>
                        <a:lumOff val="60000"/>
                      </a:schemeClr>
                    </a:solidFill>
                  </a:tcPr>
                </a:tc>
                <a:extLst>
                  <a:ext uri="{0D108BD9-81ED-4DB2-BD59-A6C34878D82A}">
                    <a16:rowId xmlns:a16="http://schemas.microsoft.com/office/drawing/2014/main" val="3970933985"/>
                  </a:ext>
                </a:extLst>
              </a:tr>
            </a:tbl>
          </a:graphicData>
        </a:graphic>
      </p:graphicFrame>
      <p:graphicFrame>
        <p:nvGraphicFramePr>
          <p:cNvPr id="6" name="Table 5">
            <a:extLst>
              <a:ext uri="{FF2B5EF4-FFF2-40B4-BE49-F238E27FC236}">
                <a16:creationId xmlns:a16="http://schemas.microsoft.com/office/drawing/2014/main" id="{5B682C45-9F56-40E3-BE4E-FE8855D85A54}"/>
              </a:ext>
            </a:extLst>
          </p:cNvPr>
          <p:cNvGraphicFramePr>
            <a:graphicFrameLocks noGrp="1"/>
          </p:cNvGraphicFramePr>
          <p:nvPr>
            <p:extLst>
              <p:ext uri="{D42A27DB-BD31-4B8C-83A1-F6EECF244321}">
                <p14:modId xmlns:p14="http://schemas.microsoft.com/office/powerpoint/2010/main" val="1487346335"/>
              </p:ext>
            </p:extLst>
          </p:nvPr>
        </p:nvGraphicFramePr>
        <p:xfrm>
          <a:off x="284899" y="1797339"/>
          <a:ext cx="11811850" cy="842010"/>
        </p:xfrm>
        <a:graphic>
          <a:graphicData uri="http://schemas.openxmlformats.org/drawingml/2006/table">
            <a:tbl>
              <a:tblPr>
                <a:tableStyleId>{5C22544A-7EE6-4342-B048-85BDC9FD1C3A}</a:tableStyleId>
              </a:tblPr>
              <a:tblGrid>
                <a:gridCol w="4441725">
                  <a:extLst>
                    <a:ext uri="{9D8B030D-6E8A-4147-A177-3AD203B41FA5}">
                      <a16:colId xmlns:a16="http://schemas.microsoft.com/office/drawing/2014/main" val="3101431120"/>
                    </a:ext>
                  </a:extLst>
                </a:gridCol>
                <a:gridCol w="1474025">
                  <a:extLst>
                    <a:ext uri="{9D8B030D-6E8A-4147-A177-3AD203B41FA5}">
                      <a16:colId xmlns:a16="http://schemas.microsoft.com/office/drawing/2014/main" val="2090396637"/>
                    </a:ext>
                  </a:extLst>
                </a:gridCol>
                <a:gridCol w="1474025">
                  <a:extLst>
                    <a:ext uri="{9D8B030D-6E8A-4147-A177-3AD203B41FA5}">
                      <a16:colId xmlns:a16="http://schemas.microsoft.com/office/drawing/2014/main" val="406587162"/>
                    </a:ext>
                  </a:extLst>
                </a:gridCol>
                <a:gridCol w="1474025">
                  <a:extLst>
                    <a:ext uri="{9D8B030D-6E8A-4147-A177-3AD203B41FA5}">
                      <a16:colId xmlns:a16="http://schemas.microsoft.com/office/drawing/2014/main" val="4069726874"/>
                    </a:ext>
                  </a:extLst>
                </a:gridCol>
                <a:gridCol w="1474025">
                  <a:extLst>
                    <a:ext uri="{9D8B030D-6E8A-4147-A177-3AD203B41FA5}">
                      <a16:colId xmlns:a16="http://schemas.microsoft.com/office/drawing/2014/main" val="1769417932"/>
                    </a:ext>
                  </a:extLst>
                </a:gridCol>
                <a:gridCol w="1474025">
                  <a:extLst>
                    <a:ext uri="{9D8B030D-6E8A-4147-A177-3AD203B41FA5}">
                      <a16:colId xmlns:a16="http://schemas.microsoft.com/office/drawing/2014/main" val="1718520110"/>
                    </a:ext>
                  </a:extLst>
                </a:gridCol>
              </a:tblGrid>
              <a:tr h="184150">
                <a:tc rowSpan="3">
                  <a:txBody>
                    <a:bodyPr/>
                    <a:lstStyle/>
                    <a:p>
                      <a:pPr algn="ctr" fontAlgn="ctr"/>
                      <a:r>
                        <a:rPr lang="en-US" sz="1600" b="1" dirty="0">
                          <a:latin typeface="Times New Roman" pitchFamily="18" charset="0"/>
                          <a:ea typeface="Phetsarath OT" panose="02000500000000000001" pitchFamily="2" charset="2"/>
                          <a:cs typeface="Times New Roman" pitchFamily="18" charset="0"/>
                        </a:rPr>
                        <a:t>Percentage of FSW that have received an HIV test in the past twelve (12) months and know their results</a:t>
                      </a:r>
                      <a:endParaRPr lang="en-US" sz="24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gridSpan="5">
                  <a:txBody>
                    <a:bodyPr/>
                    <a:lstStyle/>
                    <a:p>
                      <a:pPr algn="ctr" fontAlgn="ctr"/>
                      <a:r>
                        <a:rPr lang="en-US" sz="1800" b="1" u="none" strike="noStrike" dirty="0">
                          <a:effectLst/>
                          <a:latin typeface="Times New Roman" pitchFamily="18" charset="0"/>
                          <a:cs typeface="Times New Roman" pitchFamily="18" charset="0"/>
                        </a:rPr>
                        <a:t>Percentage Increase (FSW)</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9107931"/>
                  </a:ext>
                </a:extLst>
              </a:tr>
              <a:tr h="190500">
                <a:tc vMerge="1">
                  <a:txBody>
                    <a:bodyPr/>
                    <a:lstStyle/>
                    <a:p>
                      <a:endParaRPr lang="en-US"/>
                    </a:p>
                  </a:txBody>
                  <a:tcPr/>
                </a:tc>
                <a:tc>
                  <a:txBody>
                    <a:bodyPr/>
                    <a:lstStyle/>
                    <a:p>
                      <a:pPr algn="ctr" fontAlgn="ctr"/>
                      <a:r>
                        <a:rPr lang="en-US" sz="1800" b="1" u="none" strike="noStrike" dirty="0">
                          <a:effectLst/>
                          <a:latin typeface="Times New Roman" pitchFamily="18" charset="0"/>
                          <a:cs typeface="Times New Roman" pitchFamily="18" charset="0"/>
                        </a:rPr>
                        <a:t>Y0</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a:txBody>
                    <a:bodyPr/>
                    <a:lstStyle/>
                    <a:p>
                      <a:pPr algn="ctr" fontAlgn="ctr"/>
                      <a:r>
                        <a:rPr lang="en-US" sz="1800" b="1" u="none" strike="noStrike" dirty="0">
                          <a:effectLst/>
                          <a:latin typeface="Times New Roman" pitchFamily="18" charset="0"/>
                          <a:cs typeface="Times New Roman" pitchFamily="18" charset="0"/>
                        </a:rPr>
                        <a:t>Y1</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a:txBody>
                    <a:bodyPr/>
                    <a:lstStyle/>
                    <a:p>
                      <a:pPr algn="ctr" fontAlgn="ctr"/>
                      <a:r>
                        <a:rPr lang="en-US" sz="1800" b="1" u="none" strike="noStrike" dirty="0">
                          <a:effectLst/>
                          <a:latin typeface="Times New Roman" pitchFamily="18" charset="0"/>
                          <a:cs typeface="Times New Roman" pitchFamily="18" charset="0"/>
                        </a:rPr>
                        <a:t>Y2</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a:txBody>
                    <a:bodyPr/>
                    <a:lstStyle/>
                    <a:p>
                      <a:pPr algn="ctr" fontAlgn="ctr"/>
                      <a:r>
                        <a:rPr lang="en-US" sz="1800" b="1" u="none" strike="noStrike">
                          <a:effectLst/>
                          <a:latin typeface="Times New Roman" pitchFamily="18" charset="0"/>
                          <a:cs typeface="Times New Roman" pitchFamily="18" charset="0"/>
                        </a:rPr>
                        <a:t>Y3</a:t>
                      </a:r>
                      <a:endParaRPr lang="en-US" sz="1800" b="1" i="0" u="none" strike="noStrike">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a:txBody>
                    <a:bodyPr/>
                    <a:lstStyle/>
                    <a:p>
                      <a:pPr algn="ctr" fontAlgn="ctr"/>
                      <a:r>
                        <a:rPr lang="en-US" sz="1800" b="1" u="none" strike="noStrike" dirty="0">
                          <a:effectLst/>
                          <a:latin typeface="Times New Roman" pitchFamily="18" charset="0"/>
                          <a:cs typeface="Times New Roman" pitchFamily="18" charset="0"/>
                        </a:rPr>
                        <a:t>Y4</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extLst>
                  <a:ext uri="{0D108BD9-81ED-4DB2-BD59-A6C34878D82A}">
                    <a16:rowId xmlns:a16="http://schemas.microsoft.com/office/drawing/2014/main" val="2397421262"/>
                  </a:ext>
                </a:extLst>
              </a:tr>
              <a:tr h="190500">
                <a:tc vMerge="1">
                  <a:txBody>
                    <a:bodyPr/>
                    <a:lstStyle/>
                    <a:p>
                      <a:endParaRPr lang="en-US"/>
                    </a:p>
                  </a:txBody>
                  <a:tcPr/>
                </a:tc>
                <a:tc>
                  <a:txBody>
                    <a:bodyPr/>
                    <a:lstStyle/>
                    <a:p>
                      <a:pPr algn="ctr" fontAlgn="ctr"/>
                      <a:r>
                        <a:rPr lang="en-US" sz="1800" b="1" u="none" strike="noStrike" dirty="0">
                          <a:effectLst/>
                          <a:latin typeface="Times New Roman" pitchFamily="18" charset="0"/>
                          <a:cs typeface="Times New Roman" pitchFamily="18" charset="0"/>
                        </a:rPr>
                        <a:t>0%</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a:txBody>
                    <a:bodyPr/>
                    <a:lstStyle/>
                    <a:p>
                      <a:pPr algn="ctr" fontAlgn="ctr"/>
                      <a:r>
                        <a:rPr lang="en-US" sz="1800" b="1" u="none" strike="noStrike" dirty="0">
                          <a:effectLst/>
                          <a:latin typeface="Times New Roman" pitchFamily="18" charset="0"/>
                          <a:cs typeface="Times New Roman" pitchFamily="18" charset="0"/>
                        </a:rPr>
                        <a:t>2%</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a:txBody>
                    <a:bodyPr/>
                    <a:lstStyle/>
                    <a:p>
                      <a:pPr algn="ctr" fontAlgn="ctr"/>
                      <a:r>
                        <a:rPr lang="en-US" sz="1800" b="1" u="none" strike="noStrike" dirty="0">
                          <a:effectLst/>
                          <a:latin typeface="Times New Roman" pitchFamily="18" charset="0"/>
                          <a:cs typeface="Times New Roman" pitchFamily="18" charset="0"/>
                        </a:rPr>
                        <a:t>2%</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a:txBody>
                    <a:bodyPr/>
                    <a:lstStyle/>
                    <a:p>
                      <a:pPr algn="ctr" fontAlgn="ctr"/>
                      <a:r>
                        <a:rPr lang="en-US" sz="1800" b="1" u="none" strike="noStrike" dirty="0">
                          <a:effectLst/>
                          <a:latin typeface="Times New Roman" pitchFamily="18" charset="0"/>
                          <a:cs typeface="Times New Roman" pitchFamily="18" charset="0"/>
                        </a:rPr>
                        <a:t>2%</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tc>
                  <a:txBody>
                    <a:bodyPr/>
                    <a:lstStyle/>
                    <a:p>
                      <a:pPr algn="ctr" fontAlgn="ctr"/>
                      <a:r>
                        <a:rPr lang="en-US" sz="1800" b="1" u="none" strike="noStrike" dirty="0">
                          <a:effectLst/>
                          <a:latin typeface="Times New Roman" pitchFamily="18" charset="0"/>
                          <a:cs typeface="Times New Roman" pitchFamily="18" charset="0"/>
                        </a:rPr>
                        <a:t>2%</a:t>
                      </a:r>
                      <a:endParaRPr lang="en-US" sz="18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4">
                        <a:lumMod val="20000"/>
                        <a:lumOff val="80000"/>
                      </a:schemeClr>
                    </a:solidFill>
                  </a:tcPr>
                </a:tc>
                <a:extLst>
                  <a:ext uri="{0D108BD9-81ED-4DB2-BD59-A6C34878D82A}">
                    <a16:rowId xmlns:a16="http://schemas.microsoft.com/office/drawing/2014/main" val="2589176044"/>
                  </a:ext>
                </a:extLst>
              </a:tr>
            </a:tbl>
          </a:graphicData>
        </a:graphic>
      </p:graphicFrame>
      <p:sp>
        <p:nvSpPr>
          <p:cNvPr id="8" name="Title 1">
            <a:extLst>
              <a:ext uri="{FF2B5EF4-FFF2-40B4-BE49-F238E27FC236}">
                <a16:creationId xmlns:a16="http://schemas.microsoft.com/office/drawing/2014/main" id="{ABFB8371-EFDF-4572-9F1C-9BB73FA5B6B4}"/>
              </a:ext>
            </a:extLst>
          </p:cNvPr>
          <p:cNvSpPr>
            <a:spLocks noGrp="1"/>
          </p:cNvSpPr>
          <p:nvPr>
            <p:ph type="title"/>
          </p:nvPr>
        </p:nvSpPr>
        <p:spPr>
          <a:xfrm>
            <a:off x="104774" y="1032651"/>
            <a:ext cx="12035265" cy="808807"/>
          </a:xfrm>
        </p:spPr>
        <p:txBody>
          <a:bodyPr>
            <a:normAutofit/>
          </a:bodyPr>
          <a:lstStyle/>
          <a:p>
            <a:pPr algn="ctr"/>
            <a:r>
              <a:rPr lang="en-US" sz="1800" b="1" dirty="0">
                <a:latin typeface="Times New Roman" pitchFamily="18" charset="0"/>
                <a:ea typeface="Phetsarath OT" panose="02000500000000000001" pitchFamily="2" charset="2"/>
                <a:cs typeface="Times New Roman" pitchFamily="18" charset="0"/>
              </a:rPr>
              <a:t>Indicator DLI K - (a1) Percentage of  </a:t>
            </a:r>
            <a:r>
              <a:rPr lang="en-US" sz="1800" b="1" dirty="0">
                <a:solidFill>
                  <a:srgbClr val="002060"/>
                </a:solidFill>
                <a:latin typeface="Times New Roman" pitchFamily="18" charset="0"/>
                <a:ea typeface="Phetsarath OT" panose="02000500000000000001" pitchFamily="2" charset="2"/>
                <a:cs typeface="Times New Roman" pitchFamily="18" charset="0"/>
              </a:rPr>
              <a:t>FSW</a:t>
            </a:r>
            <a:r>
              <a:rPr lang="en-US" sz="1800" b="1" dirty="0">
                <a:latin typeface="Times New Roman" pitchFamily="18" charset="0"/>
                <a:ea typeface="Phetsarath OT" panose="02000500000000000001" pitchFamily="2" charset="2"/>
                <a:cs typeface="Times New Roman" pitchFamily="18" charset="0"/>
              </a:rPr>
              <a:t> received an HIV test in the past twelve (12) months and know their results </a:t>
            </a:r>
            <a:endParaRPr lang="en-US" sz="1800" b="1" dirty="0">
              <a:solidFill>
                <a:schemeClr val="tx1"/>
              </a:solidFill>
              <a:latin typeface="Times New Roman" pitchFamily="18" charset="0"/>
              <a:ea typeface="Phetsarath OT" panose="02000500000000000001" pitchFamily="2" charset="2"/>
              <a:cs typeface="Times New Roman" pitchFamily="18" charset="0"/>
            </a:endParaRPr>
          </a:p>
        </p:txBody>
      </p:sp>
      <p:sp>
        <p:nvSpPr>
          <p:cNvPr id="11" name="Title 1">
            <a:extLst>
              <a:ext uri="{FF2B5EF4-FFF2-40B4-BE49-F238E27FC236}">
                <a16:creationId xmlns:a16="http://schemas.microsoft.com/office/drawing/2014/main" id="{07413CE8-AABD-4DA3-9D8E-A77C8B2510B8}"/>
              </a:ext>
            </a:extLst>
          </p:cNvPr>
          <p:cNvSpPr txBox="1">
            <a:spLocks/>
          </p:cNvSpPr>
          <p:nvPr/>
        </p:nvSpPr>
        <p:spPr>
          <a:xfrm>
            <a:off x="138540" y="2982197"/>
            <a:ext cx="11768564" cy="8088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latin typeface="Times New Roman" pitchFamily="18" charset="0"/>
                <a:ea typeface="Phetsarath OT" panose="02000500000000000001" pitchFamily="2" charset="2"/>
                <a:cs typeface="Times New Roman" pitchFamily="18" charset="0"/>
              </a:rPr>
              <a:t>Indicator DLI-K </a:t>
            </a:r>
            <a:r>
              <a:rPr lang="lo-LA" sz="1800" b="1" dirty="0">
                <a:latin typeface="Times New Roman" pitchFamily="18" charset="0"/>
              </a:rPr>
              <a:t>(</a:t>
            </a:r>
            <a:r>
              <a:rPr lang="en-US" sz="1800" b="1" dirty="0">
                <a:latin typeface="Times New Roman" pitchFamily="18" charset="0"/>
                <a:cs typeface="Times New Roman" pitchFamily="18" charset="0"/>
              </a:rPr>
              <a:t>a2</a:t>
            </a:r>
            <a:r>
              <a:rPr lang="lo-LA" sz="1800" b="1" dirty="0">
                <a:latin typeface="Times New Roman" pitchFamily="18" charset="0"/>
              </a:rPr>
              <a:t>)</a:t>
            </a:r>
            <a:r>
              <a:rPr lang="en-US" sz="1800" b="1" dirty="0">
                <a:latin typeface="Times New Roman" pitchFamily="18" charset="0"/>
                <a:ea typeface="Phetsarath OT" panose="02000500000000000001" pitchFamily="2" charset="2"/>
                <a:cs typeface="Times New Roman" pitchFamily="18" charset="0"/>
              </a:rPr>
              <a:t>: Percentage of </a:t>
            </a:r>
            <a:r>
              <a:rPr lang="en-US" sz="1800" b="1" dirty="0">
                <a:solidFill>
                  <a:srgbClr val="002060"/>
                </a:solidFill>
                <a:latin typeface="Times New Roman" pitchFamily="18" charset="0"/>
                <a:ea typeface="Phetsarath OT" panose="02000500000000000001" pitchFamily="2" charset="2"/>
                <a:cs typeface="Times New Roman" pitchFamily="18" charset="0"/>
              </a:rPr>
              <a:t> MSM </a:t>
            </a:r>
            <a:r>
              <a:rPr lang="en-US" sz="1800" b="1" dirty="0">
                <a:latin typeface="Times New Roman" pitchFamily="18" charset="0"/>
                <a:ea typeface="Phetsarath OT" panose="02000500000000000001" pitchFamily="2" charset="2"/>
                <a:cs typeface="Times New Roman" pitchFamily="18" charset="0"/>
              </a:rPr>
              <a:t>received an HIV test in the past twelve (12) months and know their results </a:t>
            </a:r>
          </a:p>
        </p:txBody>
      </p:sp>
      <p:sp>
        <p:nvSpPr>
          <p:cNvPr id="12" name="Rectangle 11">
            <a:extLst>
              <a:ext uri="{FF2B5EF4-FFF2-40B4-BE49-F238E27FC236}">
                <a16:creationId xmlns:a16="http://schemas.microsoft.com/office/drawing/2014/main" id="{96DB0DF7-E1FD-4B1D-9F27-AD540565905C}"/>
              </a:ext>
            </a:extLst>
          </p:cNvPr>
          <p:cNvSpPr/>
          <p:nvPr/>
        </p:nvSpPr>
        <p:spPr>
          <a:xfrm>
            <a:off x="138540" y="907623"/>
            <a:ext cx="12001500" cy="18231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C7A3B11-D0A1-47DA-805D-5EB2CA05A09F}"/>
              </a:ext>
            </a:extLst>
          </p:cNvPr>
          <p:cNvSpPr/>
          <p:nvPr/>
        </p:nvSpPr>
        <p:spPr>
          <a:xfrm>
            <a:off x="104775" y="3100904"/>
            <a:ext cx="12001500" cy="18231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ED3AD98A-5BB8-4E38-9C28-E089E3EE101B}"/>
              </a:ext>
            </a:extLst>
          </p:cNvPr>
          <p:cNvGraphicFramePr>
            <a:graphicFrameLocks noGrp="1"/>
          </p:cNvGraphicFramePr>
          <p:nvPr>
            <p:extLst>
              <p:ext uri="{D42A27DB-BD31-4B8C-83A1-F6EECF244321}">
                <p14:modId xmlns:p14="http://schemas.microsoft.com/office/powerpoint/2010/main" val="2052114956"/>
              </p:ext>
            </p:extLst>
          </p:nvPr>
        </p:nvGraphicFramePr>
        <p:xfrm>
          <a:off x="138540" y="5541549"/>
          <a:ext cx="11958211" cy="992788"/>
        </p:xfrm>
        <a:graphic>
          <a:graphicData uri="http://schemas.openxmlformats.org/drawingml/2006/table">
            <a:tbl>
              <a:tblPr>
                <a:tableStyleId>{5C22544A-7EE6-4342-B048-85BDC9FD1C3A}</a:tableStyleId>
              </a:tblPr>
              <a:tblGrid>
                <a:gridCol w="4817391">
                  <a:extLst>
                    <a:ext uri="{9D8B030D-6E8A-4147-A177-3AD203B41FA5}">
                      <a16:colId xmlns:a16="http://schemas.microsoft.com/office/drawing/2014/main" val="1650939148"/>
                    </a:ext>
                  </a:extLst>
                </a:gridCol>
                <a:gridCol w="1428164">
                  <a:extLst>
                    <a:ext uri="{9D8B030D-6E8A-4147-A177-3AD203B41FA5}">
                      <a16:colId xmlns:a16="http://schemas.microsoft.com/office/drawing/2014/main" val="2942712625"/>
                    </a:ext>
                  </a:extLst>
                </a:gridCol>
                <a:gridCol w="1428164">
                  <a:extLst>
                    <a:ext uri="{9D8B030D-6E8A-4147-A177-3AD203B41FA5}">
                      <a16:colId xmlns:a16="http://schemas.microsoft.com/office/drawing/2014/main" val="3361359563"/>
                    </a:ext>
                  </a:extLst>
                </a:gridCol>
                <a:gridCol w="1428164">
                  <a:extLst>
                    <a:ext uri="{9D8B030D-6E8A-4147-A177-3AD203B41FA5}">
                      <a16:colId xmlns:a16="http://schemas.microsoft.com/office/drawing/2014/main" val="1265171284"/>
                    </a:ext>
                  </a:extLst>
                </a:gridCol>
                <a:gridCol w="1428164">
                  <a:extLst>
                    <a:ext uri="{9D8B030D-6E8A-4147-A177-3AD203B41FA5}">
                      <a16:colId xmlns:a16="http://schemas.microsoft.com/office/drawing/2014/main" val="2266720648"/>
                    </a:ext>
                  </a:extLst>
                </a:gridCol>
                <a:gridCol w="1428164">
                  <a:extLst>
                    <a:ext uri="{9D8B030D-6E8A-4147-A177-3AD203B41FA5}">
                      <a16:colId xmlns:a16="http://schemas.microsoft.com/office/drawing/2014/main" val="4051417018"/>
                    </a:ext>
                  </a:extLst>
                </a:gridCol>
              </a:tblGrid>
              <a:tr h="192416">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b="1" dirty="0">
                          <a:latin typeface="Times New Roman" pitchFamily="18" charset="0"/>
                          <a:ea typeface="Phetsarath OT" panose="02000500000000000001" pitchFamily="2" charset="2"/>
                          <a:cs typeface="Times New Roman" pitchFamily="18" charset="0"/>
                        </a:rPr>
                        <a:t>Number of HIV positive cases currently on treatment </a:t>
                      </a:r>
                    </a:p>
                    <a:p>
                      <a:pPr algn="ctr" fontAlgn="ct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gridSpan="5">
                  <a:txBody>
                    <a:bodyPr/>
                    <a:lstStyle/>
                    <a:p>
                      <a:pPr algn="ctr" fontAlgn="ctr"/>
                      <a:r>
                        <a:rPr lang="en-US" sz="2000" b="1" u="none" strike="noStrike" dirty="0">
                          <a:effectLst/>
                          <a:latin typeface="Times New Roman" pitchFamily="18" charset="0"/>
                          <a:cs typeface="Times New Roman" pitchFamily="18" charset="0"/>
                        </a:rPr>
                        <a:t>Percentage Increase (on ART)</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4384471"/>
                  </a:ext>
                </a:extLst>
              </a:tr>
              <a:tr h="340819">
                <a:tc vMerge="1">
                  <a:txBody>
                    <a:bodyPr/>
                    <a:lstStyle/>
                    <a:p>
                      <a:endParaRPr lang="en-US"/>
                    </a:p>
                  </a:txBody>
                  <a:tcPr/>
                </a:tc>
                <a:tc>
                  <a:txBody>
                    <a:bodyPr/>
                    <a:lstStyle/>
                    <a:p>
                      <a:pPr algn="ctr" fontAlgn="ctr"/>
                      <a:r>
                        <a:rPr lang="en-US" sz="2000" b="1" u="none" strike="noStrike" dirty="0">
                          <a:effectLst/>
                          <a:latin typeface="Times New Roman" pitchFamily="18" charset="0"/>
                          <a:cs typeface="Times New Roman" pitchFamily="18" charset="0"/>
                        </a:rPr>
                        <a:t>Y0</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Y1</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Y2</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Y3</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Y4</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189980010"/>
                  </a:ext>
                </a:extLst>
              </a:tr>
              <a:tr h="340819">
                <a:tc vMerge="1">
                  <a:txBody>
                    <a:bodyPr/>
                    <a:lstStyle/>
                    <a:p>
                      <a:endParaRPr lang="en-US"/>
                    </a:p>
                  </a:txBody>
                  <a:tcPr/>
                </a:tc>
                <a:tc>
                  <a:txBody>
                    <a:bodyPr/>
                    <a:lstStyle/>
                    <a:p>
                      <a:pPr algn="ctr" fontAlgn="ctr"/>
                      <a:r>
                        <a:rPr lang="en-US" sz="2000" b="1" u="none" strike="noStrike" dirty="0">
                          <a:effectLst/>
                          <a:latin typeface="Times New Roman" pitchFamily="18" charset="0"/>
                          <a:cs typeface="Times New Roman" pitchFamily="18" charset="0"/>
                        </a:rPr>
                        <a:t>0%</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1.7%</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4%</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5%</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tc>
                  <a:txBody>
                    <a:bodyPr/>
                    <a:lstStyle/>
                    <a:p>
                      <a:pPr algn="ctr" fontAlgn="ctr"/>
                      <a:r>
                        <a:rPr lang="en-US" sz="2000" b="1" u="none" strike="noStrike" dirty="0">
                          <a:effectLst/>
                          <a:latin typeface="Times New Roman" pitchFamily="18" charset="0"/>
                          <a:cs typeface="Times New Roman" pitchFamily="18" charset="0"/>
                        </a:rPr>
                        <a:t>5%</a:t>
                      </a:r>
                      <a:endParaRPr lang="en-US" sz="2000" b="1" i="0" u="none" strike="noStrike" dirty="0">
                        <a:solidFill>
                          <a:srgbClr val="000000"/>
                        </a:solidFill>
                        <a:effectLst/>
                        <a:latin typeface="Times New Roman" pitchFamily="18" charset="0"/>
                        <a:cs typeface="Times New Roman" pitchFamily="18"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3970933985"/>
                  </a:ext>
                </a:extLst>
              </a:tr>
            </a:tbl>
          </a:graphicData>
        </a:graphic>
      </p:graphicFrame>
      <p:sp>
        <p:nvSpPr>
          <p:cNvPr id="15" name="Title 1">
            <a:extLst>
              <a:ext uri="{FF2B5EF4-FFF2-40B4-BE49-F238E27FC236}">
                <a16:creationId xmlns:a16="http://schemas.microsoft.com/office/drawing/2014/main" id="{DEFD1F4B-9EA0-40B7-A87B-A547930352B3}"/>
              </a:ext>
            </a:extLst>
          </p:cNvPr>
          <p:cNvSpPr txBox="1">
            <a:spLocks/>
          </p:cNvSpPr>
          <p:nvPr/>
        </p:nvSpPr>
        <p:spPr>
          <a:xfrm>
            <a:off x="211720" y="5006188"/>
            <a:ext cx="11622204" cy="64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Times New Roman" pitchFamily="18" charset="0"/>
                <a:ea typeface="Phetsarath OT" panose="02000500000000000001" pitchFamily="2" charset="2"/>
                <a:cs typeface="Times New Roman" pitchFamily="18" charset="0"/>
              </a:rPr>
              <a:t>Indicator DLI-K (b):   Number of </a:t>
            </a:r>
            <a:r>
              <a:rPr lang="en-US" sz="2000" b="1" dirty="0">
                <a:solidFill>
                  <a:srgbClr val="002060"/>
                </a:solidFill>
                <a:latin typeface="Times New Roman" pitchFamily="18" charset="0"/>
                <a:ea typeface="Phetsarath OT" panose="02000500000000000001" pitchFamily="2" charset="2"/>
                <a:cs typeface="Times New Roman" pitchFamily="18" charset="0"/>
              </a:rPr>
              <a:t>HIV positive cases currently on treatment</a:t>
            </a:r>
            <a:endParaRPr lang="en-US" sz="2000" b="1" dirty="0">
              <a:latin typeface="Times New Roman" pitchFamily="18" charset="0"/>
              <a:ea typeface="Phetsarath OT" panose="02000500000000000001" pitchFamily="2" charset="2"/>
              <a:cs typeface="Times New Roman" pitchFamily="18" charset="0"/>
            </a:endParaRPr>
          </a:p>
        </p:txBody>
      </p:sp>
      <p:sp>
        <p:nvSpPr>
          <p:cNvPr id="16" name="Rectangle 15">
            <a:extLst>
              <a:ext uri="{FF2B5EF4-FFF2-40B4-BE49-F238E27FC236}">
                <a16:creationId xmlns:a16="http://schemas.microsoft.com/office/drawing/2014/main" id="{19C91857-9977-4E84-9EB8-A286B7383981}"/>
              </a:ext>
            </a:extLst>
          </p:cNvPr>
          <p:cNvSpPr/>
          <p:nvPr/>
        </p:nvSpPr>
        <p:spPr>
          <a:xfrm>
            <a:off x="95250" y="4977329"/>
            <a:ext cx="12001500" cy="16741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57771" y="73834"/>
            <a:ext cx="3924472" cy="584775"/>
          </a:xfrm>
          <a:prstGeom prst="rect">
            <a:avLst/>
          </a:prstGeom>
        </p:spPr>
        <p:txBody>
          <a:bodyPr wrap="none">
            <a:spAutoFit/>
          </a:bodyPr>
          <a:lstStyle/>
          <a:p>
            <a:r>
              <a:rPr lang="en-US" sz="3200" b="1" dirty="0">
                <a:solidFill>
                  <a:srgbClr val="0070C0"/>
                </a:solidFill>
                <a:latin typeface="Times New Roman" pitchFamily="18" charset="0"/>
                <a:ea typeface="Phetsarath OT" panose="02000500000000000001" pitchFamily="2" charset="2"/>
                <a:cs typeface="Times New Roman" pitchFamily="18" charset="0"/>
              </a:rPr>
              <a:t>Indicators of  DLI-K </a:t>
            </a:r>
            <a:endParaRPr lang="en-US" sz="3200" dirty="0">
              <a:solidFill>
                <a:srgbClr val="0070C0"/>
              </a:solidFill>
            </a:endParaRPr>
          </a:p>
        </p:txBody>
      </p:sp>
      <p:sp>
        <p:nvSpPr>
          <p:cNvPr id="17" name="Rounded Rectangle 16"/>
          <p:cNvSpPr/>
          <p:nvPr/>
        </p:nvSpPr>
        <p:spPr>
          <a:xfrm>
            <a:off x="7877299" y="2101832"/>
            <a:ext cx="1197987" cy="6289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877301" y="4012487"/>
            <a:ext cx="1197986" cy="5691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013654" y="5888912"/>
            <a:ext cx="1182353" cy="76255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41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769" y="36408"/>
            <a:ext cx="11162805" cy="1083665"/>
          </a:xfrm>
        </p:spPr>
        <p:txBody>
          <a:bodyPr>
            <a:normAutofit/>
          </a:bodyPr>
          <a:lstStyle/>
          <a:p>
            <a:pPr algn="ctr"/>
            <a:r>
              <a:rPr lang="en-US" sz="2800" b="1" dirty="0">
                <a:solidFill>
                  <a:srgbClr val="002060"/>
                </a:solidFill>
                <a:latin typeface="Times New Roman" pitchFamily="18" charset="0"/>
                <a:ea typeface="Phetsarath OT" panose="02000500000000000001" pitchFamily="2" charset="2"/>
                <a:cs typeface="Times New Roman" pitchFamily="18" charset="0"/>
              </a:rPr>
              <a:t>DLIK-A: Percentage  and Number of FSW who received an HIV test in the past twelve (12) months and know their results</a:t>
            </a:r>
            <a:endParaRPr lang="en-US" sz="3200" b="1" dirty="0">
              <a:solidFill>
                <a:srgbClr val="FF0000"/>
              </a:solidFill>
              <a:latin typeface="Times New Roman" pitchFamily="18" charset="0"/>
              <a:cs typeface="Times New Roman"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71803713"/>
              </p:ext>
            </p:extLst>
          </p:nvPr>
        </p:nvGraphicFramePr>
        <p:xfrm>
          <a:off x="182090" y="1117600"/>
          <a:ext cx="11827819" cy="5271362"/>
        </p:xfrm>
        <a:graphic>
          <a:graphicData uri="http://schemas.openxmlformats.org/drawingml/2006/table">
            <a:tbl>
              <a:tblPr firstRow="1" firstCol="1" bandRow="1">
                <a:tableStyleId>{5C22544A-7EE6-4342-B048-85BDC9FD1C3A}</a:tableStyleId>
              </a:tblPr>
              <a:tblGrid>
                <a:gridCol w="2602499">
                  <a:extLst>
                    <a:ext uri="{9D8B030D-6E8A-4147-A177-3AD203B41FA5}">
                      <a16:colId xmlns:a16="http://schemas.microsoft.com/office/drawing/2014/main" val="20000"/>
                    </a:ext>
                  </a:extLst>
                </a:gridCol>
                <a:gridCol w="1726883">
                  <a:extLst>
                    <a:ext uri="{9D8B030D-6E8A-4147-A177-3AD203B41FA5}">
                      <a16:colId xmlns:a16="http://schemas.microsoft.com/office/drawing/2014/main" val="20001"/>
                    </a:ext>
                  </a:extLst>
                </a:gridCol>
                <a:gridCol w="1572051">
                  <a:extLst>
                    <a:ext uri="{9D8B030D-6E8A-4147-A177-3AD203B41FA5}">
                      <a16:colId xmlns:a16="http://schemas.microsoft.com/office/drawing/2014/main" val="20002"/>
                    </a:ext>
                  </a:extLst>
                </a:gridCol>
                <a:gridCol w="1484716">
                  <a:extLst>
                    <a:ext uri="{9D8B030D-6E8A-4147-A177-3AD203B41FA5}">
                      <a16:colId xmlns:a16="http://schemas.microsoft.com/office/drawing/2014/main" val="20003"/>
                    </a:ext>
                  </a:extLst>
                </a:gridCol>
                <a:gridCol w="1341358">
                  <a:extLst>
                    <a:ext uri="{9D8B030D-6E8A-4147-A177-3AD203B41FA5}">
                      <a16:colId xmlns:a16="http://schemas.microsoft.com/office/drawing/2014/main" val="20004"/>
                    </a:ext>
                  </a:extLst>
                </a:gridCol>
                <a:gridCol w="1550156">
                  <a:extLst>
                    <a:ext uri="{9D8B030D-6E8A-4147-A177-3AD203B41FA5}">
                      <a16:colId xmlns:a16="http://schemas.microsoft.com/office/drawing/2014/main" val="20005"/>
                    </a:ext>
                  </a:extLst>
                </a:gridCol>
                <a:gridCol w="1550156">
                  <a:extLst>
                    <a:ext uri="{9D8B030D-6E8A-4147-A177-3AD203B41FA5}">
                      <a16:colId xmlns:a16="http://schemas.microsoft.com/office/drawing/2014/main" val="20006"/>
                    </a:ext>
                  </a:extLst>
                </a:gridCol>
              </a:tblGrid>
              <a:tr h="1103086">
                <a:tc gridSpan="7">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400" b="1" dirty="0">
                          <a:solidFill>
                            <a:srgbClr val="FF0000"/>
                          </a:solidFill>
                          <a:latin typeface="Times New Roman" pitchFamily="18" charset="0"/>
                          <a:ea typeface="Phetsarath OT" panose="02000500000000000001" pitchFamily="2" charset="2"/>
                          <a:cs typeface="Times New Roman" pitchFamily="18" charset="0"/>
                        </a:rPr>
                        <a:t>Y2</a:t>
                      </a:r>
                      <a:endParaRPr lang="en-US" sz="2800" b="1" dirty="0">
                        <a:solidFill>
                          <a:srgbClr val="FF0000"/>
                        </a:solidFill>
                        <a:latin typeface="Times New Roman" pitchFamily="18" charset="0"/>
                        <a:cs typeface="Times New Roman" pitchFamily="18" charset="0"/>
                      </a:endParaRPr>
                    </a:p>
                    <a:p>
                      <a:pPr algn="ctr">
                        <a:lnSpc>
                          <a:spcPct val="107000"/>
                        </a:lnSpc>
                        <a:spcAft>
                          <a:spcPts val="0"/>
                        </a:spcAft>
                      </a:pPr>
                      <a:r>
                        <a:rPr lang="en-US" sz="2000" b="1" dirty="0">
                          <a:solidFill>
                            <a:schemeClr val="bg1"/>
                          </a:solidFill>
                          <a:latin typeface="Times New Roman" pitchFamily="18" charset="0"/>
                          <a:ea typeface="Phetsarath OT" panose="02000500000000020004" pitchFamily="2" charset="0"/>
                          <a:cs typeface="Times New Roman" pitchFamily="18" charset="0"/>
                        </a:rPr>
                        <a:t>Increasing</a:t>
                      </a:r>
                      <a:r>
                        <a:rPr lang="en-US" sz="2000" b="1" baseline="0" dirty="0">
                          <a:solidFill>
                            <a:schemeClr val="bg1"/>
                          </a:solidFill>
                          <a:latin typeface="Times New Roman" pitchFamily="18" charset="0"/>
                          <a:ea typeface="Phetsarath OT" panose="02000500000000020004" pitchFamily="2" charset="0"/>
                          <a:cs typeface="Times New Roman" pitchFamily="18" charset="0"/>
                        </a:rPr>
                        <a:t> </a:t>
                      </a:r>
                      <a:r>
                        <a:rPr lang="lo-LA" sz="2000" b="1" dirty="0">
                          <a:solidFill>
                            <a:schemeClr val="bg1"/>
                          </a:solidFill>
                          <a:latin typeface="Times New Roman" pitchFamily="18" charset="0"/>
                          <a:ea typeface="Phetsarath OT" panose="02000500000000020004" pitchFamily="2" charset="0"/>
                          <a:cs typeface="Phetsarath OT" panose="02000500000000020004" pitchFamily="2" charset="0"/>
                        </a:rPr>
                        <a:t> </a:t>
                      </a:r>
                      <a:r>
                        <a:rPr lang="lo-LA" sz="2000" b="1" dirty="0">
                          <a:solidFill>
                            <a:srgbClr val="FF0000"/>
                          </a:solidFill>
                          <a:latin typeface="Phetsarath OT" panose="02000500000000020004" pitchFamily="2" charset="0"/>
                          <a:ea typeface="Phetsarath OT" panose="02000500000000020004" pitchFamily="2" charset="0"/>
                          <a:cs typeface="Phetsarath OT" panose="02000500000000020004" pitchFamily="2" charset="0"/>
                        </a:rPr>
                        <a:t>2%</a:t>
                      </a:r>
                      <a:r>
                        <a:rPr lang="lo-LA" sz="2000" dirty="0">
                          <a:solidFill>
                            <a:schemeClr val="bg1"/>
                          </a:solidFill>
                          <a:latin typeface="Phetsarath OT" panose="02000500000000020004" pitchFamily="2" charset="0"/>
                          <a:ea typeface="Phetsarath OT" panose="02000500000000020004" pitchFamily="2" charset="0"/>
                          <a:cs typeface="Phetsarath OT" panose="02000500000000020004" pitchFamily="2" charset="0"/>
                        </a:rPr>
                        <a:t> </a:t>
                      </a:r>
                      <a:r>
                        <a:rPr lang="en-US" sz="2000" dirty="0">
                          <a:solidFill>
                            <a:schemeClr val="bg1"/>
                          </a:solidFill>
                          <a:latin typeface="Phetsarath OT" panose="02000500000000020004" pitchFamily="2" charset="0"/>
                          <a:ea typeface="Phetsarath OT" panose="02000500000000020004" pitchFamily="2" charset="0"/>
                          <a:cs typeface="Phetsarath OT" panose="02000500000000020004" pitchFamily="2" charset="0"/>
                        </a:rPr>
                        <a:t> of</a:t>
                      </a:r>
                      <a:r>
                        <a:rPr lang="en-US" sz="2000" baseline="0" dirty="0">
                          <a:solidFill>
                            <a:schemeClr val="bg1"/>
                          </a:solidFill>
                          <a:latin typeface="Phetsarath OT" panose="02000500000000020004" pitchFamily="2" charset="0"/>
                          <a:ea typeface="Phetsarath OT" panose="02000500000000020004" pitchFamily="2" charset="0"/>
                          <a:cs typeface="Phetsarath OT" panose="02000500000000020004" pitchFamily="2" charset="0"/>
                        </a:rPr>
                        <a:t>  </a:t>
                      </a:r>
                      <a:r>
                        <a:rPr lang="en-US" sz="2000" b="1" dirty="0">
                          <a:solidFill>
                            <a:schemeClr val="bg1"/>
                          </a:solidFill>
                          <a:latin typeface="Times New Roman" pitchFamily="18" charset="0"/>
                          <a:ea typeface="Phetsarath OT" panose="02000500000000000001" pitchFamily="2" charset="2"/>
                          <a:cs typeface="Times New Roman" pitchFamily="18" charset="0"/>
                        </a:rPr>
                        <a:t>FSW  received an HIV test in the past twelve (12) months and know their results</a:t>
                      </a:r>
                      <a:endParaRPr lang="en-US" sz="1800" dirty="0">
                        <a:solidFill>
                          <a:schemeClr val="bg1"/>
                        </a:solidFill>
                        <a:effectLst/>
                        <a:latin typeface="Calibri"/>
                        <a:ea typeface="Calibri"/>
                        <a:cs typeface="DokChampa"/>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3728">
                <a:tc rowSpan="2">
                  <a:txBody>
                    <a:bodyPr/>
                    <a:lstStyle/>
                    <a:p>
                      <a:pPr algn="ctr">
                        <a:lnSpc>
                          <a:spcPct val="107000"/>
                        </a:lnSpc>
                        <a:spcAft>
                          <a:spcPts val="0"/>
                        </a:spcAft>
                      </a:pPr>
                      <a:r>
                        <a:rPr lang="en-US" sz="1800" dirty="0">
                          <a:effectLst/>
                          <a:latin typeface="Times New Roman" pitchFamily="18" charset="0"/>
                          <a:ea typeface="Phetsarath OT" panose="02000500000000000001" pitchFamily="2" charset="2"/>
                          <a:cs typeface="Times New Roman" pitchFamily="18" charset="0"/>
                        </a:rPr>
                        <a:t>Are</a:t>
                      </a:r>
                      <a:r>
                        <a:rPr lang="en-US" sz="1800" baseline="0" dirty="0">
                          <a:effectLst/>
                          <a:latin typeface="Times New Roman" pitchFamily="18" charset="0"/>
                          <a:ea typeface="Phetsarath OT" panose="02000500000000000001" pitchFamily="2" charset="2"/>
                          <a:cs typeface="Times New Roman" pitchFamily="18" charset="0"/>
                        </a:rPr>
                        <a:t> of implementation</a:t>
                      </a:r>
                      <a:endParaRPr lang="en-US" sz="1800" dirty="0">
                        <a:effectLst/>
                        <a:latin typeface="Times New Roman" pitchFamily="18" charset="0"/>
                        <a:ea typeface="Phetsarath OT" panose="02000500000000000001" pitchFamily="2" charset="2"/>
                        <a:cs typeface="Times New Roman" pitchFamily="18" charset="0"/>
                      </a:endParaRPr>
                    </a:p>
                  </a:txBody>
                  <a:tcPr marL="68580" marR="68580" marT="0" marB="0" anchor="ctr"/>
                </a:tc>
                <a:tc gridSpan="3">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000" b="1" dirty="0">
                          <a:effectLst/>
                          <a:latin typeface="Times New Roman" pitchFamily="18" charset="0"/>
                          <a:cs typeface="Times New Roman" pitchFamily="18" charset="0"/>
                        </a:rPr>
                        <a:t>Baseline</a:t>
                      </a:r>
                      <a:r>
                        <a:rPr lang="en-US" sz="2000" b="1" baseline="0" dirty="0">
                          <a:effectLst/>
                          <a:latin typeface="Times New Roman" pitchFamily="18" charset="0"/>
                          <a:cs typeface="Times New Roman" pitchFamily="18" charset="0"/>
                        </a:rPr>
                        <a:t> Y1</a:t>
                      </a:r>
                      <a:r>
                        <a:rPr lang="lo-LA" sz="2000" b="1" dirty="0">
                          <a:effectLst/>
                          <a:latin typeface="Times New Roman" pitchFamily="18" charset="0"/>
                          <a:cs typeface="Phetsarath OT" pitchFamily="2" charset="0"/>
                        </a:rPr>
                        <a:t> </a:t>
                      </a:r>
                      <a:r>
                        <a:rPr lang="en-US" sz="2000" b="1" dirty="0">
                          <a:solidFill>
                            <a:srgbClr val="FF0000"/>
                          </a:solidFill>
                          <a:effectLst/>
                          <a:latin typeface="Times New Roman" pitchFamily="18" charset="0"/>
                          <a:cs typeface="Times New Roman" pitchFamily="18" charset="0"/>
                        </a:rPr>
                        <a:t>(06/2020-05</a:t>
                      </a:r>
                      <a:r>
                        <a:rPr lang="lo-LA" sz="2000" b="1" dirty="0">
                          <a:solidFill>
                            <a:srgbClr val="FF0000"/>
                          </a:solidFill>
                          <a:effectLst/>
                          <a:latin typeface="Times New Roman" pitchFamily="18" charset="0"/>
                        </a:rPr>
                        <a:t>/</a:t>
                      </a:r>
                      <a:r>
                        <a:rPr lang="en-US" sz="2000" b="1" dirty="0">
                          <a:solidFill>
                            <a:srgbClr val="FF0000"/>
                          </a:solidFill>
                          <a:effectLst/>
                          <a:latin typeface="Times New Roman" pitchFamily="18" charset="0"/>
                          <a:cs typeface="Times New Roman" pitchFamily="18" charset="0"/>
                        </a:rPr>
                        <a:t>2021)</a:t>
                      </a:r>
                      <a:endParaRPr lang="en-US" sz="2000" b="1" dirty="0">
                        <a:solidFill>
                          <a:srgbClr val="FF0000"/>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000" b="1" dirty="0">
                          <a:effectLst/>
                          <a:latin typeface="Times New Roman" pitchFamily="18" charset="0"/>
                          <a:cs typeface="Times New Roman" pitchFamily="18" charset="0"/>
                        </a:rPr>
                        <a:t>Target</a:t>
                      </a:r>
                      <a:r>
                        <a:rPr lang="en-US" sz="2000" b="1" baseline="0" dirty="0">
                          <a:effectLst/>
                          <a:latin typeface="Times New Roman" pitchFamily="18" charset="0"/>
                          <a:cs typeface="Times New Roman" pitchFamily="18" charset="0"/>
                        </a:rPr>
                        <a:t> Y</a:t>
                      </a:r>
                      <a:r>
                        <a:rPr lang="lo-LA" sz="2000" b="1" dirty="0">
                          <a:effectLst/>
                          <a:latin typeface="Times New Roman" pitchFamily="18" charset="0"/>
                          <a:cs typeface="Phetsarath OT" pitchFamily="2" charset="0"/>
                        </a:rPr>
                        <a:t>2</a:t>
                      </a:r>
                      <a:r>
                        <a:rPr lang="en-US" sz="2000" b="1" dirty="0">
                          <a:solidFill>
                            <a:srgbClr val="C00000"/>
                          </a:solidFill>
                          <a:effectLst/>
                          <a:latin typeface="Times New Roman" pitchFamily="18" charset="0"/>
                          <a:cs typeface="Times New Roman" pitchFamily="18" charset="0"/>
                        </a:rPr>
                        <a:t> (</a:t>
                      </a:r>
                      <a:r>
                        <a:rPr lang="en-US" sz="2000" b="1" dirty="0">
                          <a:solidFill>
                            <a:srgbClr val="FF0000"/>
                          </a:solidFill>
                          <a:effectLst/>
                          <a:latin typeface="Times New Roman" pitchFamily="18" charset="0"/>
                          <a:cs typeface="Times New Roman" pitchFamily="18" charset="0"/>
                        </a:rPr>
                        <a:t>06/2021-05</a:t>
                      </a:r>
                      <a:r>
                        <a:rPr lang="lo-LA" sz="2000" b="1" dirty="0">
                          <a:solidFill>
                            <a:srgbClr val="FF0000"/>
                          </a:solidFill>
                          <a:effectLst/>
                          <a:latin typeface="Times New Roman" pitchFamily="18" charset="0"/>
                        </a:rPr>
                        <a:t>/</a:t>
                      </a:r>
                      <a:r>
                        <a:rPr lang="en-US" sz="2000" b="1" dirty="0">
                          <a:solidFill>
                            <a:srgbClr val="FF0000"/>
                          </a:solidFill>
                          <a:effectLst/>
                          <a:latin typeface="Times New Roman" pitchFamily="18" charset="0"/>
                          <a:cs typeface="Times New Roman" pitchFamily="18" charset="0"/>
                        </a:rPr>
                        <a:t>2022</a:t>
                      </a:r>
                      <a:r>
                        <a:rPr lang="en-US" sz="2000" b="1" dirty="0">
                          <a:solidFill>
                            <a:srgbClr val="C00000"/>
                          </a:solidFill>
                          <a:effectLst/>
                          <a:latin typeface="Times New Roman" pitchFamily="18" charset="0"/>
                          <a:cs typeface="Times New Roman" pitchFamily="18" charset="0"/>
                        </a:rPr>
                        <a:t>)</a:t>
                      </a:r>
                      <a:endParaRPr lang="en-US" sz="2000" b="1" dirty="0">
                        <a:solidFill>
                          <a:srgbClr val="C00000"/>
                        </a:solidFill>
                        <a:effectLst/>
                        <a:latin typeface="Times New Roman" pitchFamily="18" charset="0"/>
                        <a:ea typeface="Calibri"/>
                        <a:cs typeface="Times New Roman" pitchFamily="18" charset="0"/>
                      </a:endParaRPr>
                    </a:p>
                  </a:txBody>
                  <a:tcPr marL="68580" marR="68580" marT="0" marB="0" anchor="ctr">
                    <a:solidFill>
                      <a:schemeClr val="accent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132180">
                <a:tc vMerge="1">
                  <a:txBody>
                    <a:bodyPr/>
                    <a:lstStyle/>
                    <a:p>
                      <a:endParaRPr lang="en-US"/>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b="0" dirty="0">
                          <a:effectLst/>
                          <a:latin typeface="Times New Roman" pitchFamily="18" charset="0"/>
                          <a:cs typeface="Phetsarath OT" pitchFamily="2" charset="0"/>
                        </a:rPr>
                        <a:t>Estimate</a:t>
                      </a:r>
                      <a:r>
                        <a:rPr lang="en-US" sz="1600" b="0" baseline="0" dirty="0">
                          <a:effectLst/>
                          <a:latin typeface="Times New Roman" pitchFamily="18" charset="0"/>
                          <a:cs typeface="Phetsarath OT" pitchFamily="2" charset="0"/>
                        </a:rPr>
                        <a:t> number FSW of 2021</a:t>
                      </a:r>
                      <a:r>
                        <a:rPr lang="en-US" sz="1600" b="0" dirty="0">
                          <a:effectLst/>
                          <a:latin typeface="Times New Roman" pitchFamily="18" charset="0"/>
                          <a:cs typeface="Times New Roman" pitchFamily="18" charset="0"/>
                        </a:rPr>
                        <a:t> *</a:t>
                      </a:r>
                      <a:endParaRPr lang="lo-LA" sz="1600" b="0" dirty="0">
                        <a:effectLst/>
                        <a:latin typeface="Times New Roman" pitchFamily="18" charset="0"/>
                        <a:cs typeface="Phetsarath OT" pitchFamily="2" charset="0"/>
                      </a:endParaRPr>
                    </a:p>
                  </a:txBody>
                  <a:tcPr marL="68580" marR="68580" marT="0" marB="0" anchor="ctr"/>
                </a:tc>
                <a:tc>
                  <a:txBody>
                    <a:bodyPr/>
                    <a:lstStyle/>
                    <a:p>
                      <a:pPr algn="ctr">
                        <a:lnSpc>
                          <a:spcPct val="107000"/>
                        </a:lnSpc>
                        <a:spcAft>
                          <a:spcPts val="0"/>
                        </a:spcAft>
                      </a:pPr>
                      <a:r>
                        <a:rPr lang="en-US" sz="1400" b="0" baseline="0" dirty="0">
                          <a:effectLst/>
                          <a:latin typeface="Times New Roman" pitchFamily="18" charset="0"/>
                          <a:cs typeface="Phetsarath OT" pitchFamily="2" charset="0"/>
                        </a:rPr>
                        <a:t>Number of FSW  received HIV test</a:t>
                      </a:r>
                      <a:endParaRPr lang="en-US" sz="16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n-US" sz="1400" b="0" dirty="0">
                          <a:effectLst/>
                          <a:latin typeface="Times New Roman" pitchFamily="18" charset="0"/>
                          <a:cs typeface="Phetsarath OT" pitchFamily="2" charset="0"/>
                        </a:rPr>
                        <a:t>%  of </a:t>
                      </a:r>
                      <a:r>
                        <a:rPr lang="en-US" sz="1400" b="0" baseline="0" dirty="0">
                          <a:effectLst/>
                          <a:latin typeface="Times New Roman" pitchFamily="18" charset="0"/>
                          <a:cs typeface="Phetsarath OT" pitchFamily="2" charset="0"/>
                        </a:rPr>
                        <a:t>FSW revived </a:t>
                      </a:r>
                      <a:r>
                        <a:rPr lang="en-US" sz="1400" b="0" dirty="0">
                          <a:effectLst/>
                          <a:latin typeface="Times New Roman" pitchFamily="18" charset="0"/>
                          <a:cs typeface="Phetsarath OT" pitchFamily="2" charset="0"/>
                        </a:rPr>
                        <a:t>HIV test</a:t>
                      </a:r>
                      <a:endParaRPr lang="en-US" sz="1400" b="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n-US" sz="2000" b="1" dirty="0">
                          <a:solidFill>
                            <a:srgbClr val="FF0000"/>
                          </a:solidFill>
                          <a:effectLst/>
                          <a:latin typeface="Times New Roman" pitchFamily="18" charset="0"/>
                          <a:cs typeface="Times New Roman" pitchFamily="18" charset="0"/>
                        </a:rPr>
                        <a:t>+2%</a:t>
                      </a:r>
                      <a:endParaRPr lang="en-US" sz="2000" b="1" dirty="0">
                        <a:solidFill>
                          <a:srgbClr val="FF0000"/>
                        </a:solidFill>
                        <a:effectLst/>
                        <a:latin typeface="Times New Roman" pitchFamily="18" charset="0"/>
                        <a:ea typeface="Calibri"/>
                        <a:cs typeface="Times New Roman" pitchFamily="18" charset="0"/>
                      </a:endParaRPr>
                    </a:p>
                  </a:txBody>
                  <a:tcPr marL="68580" marR="68580" marT="0" marB="0" anchor="ctr">
                    <a:solidFill>
                      <a:schemeClr val="accent2">
                        <a:lumMod val="40000"/>
                        <a:lumOff val="6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b="0" dirty="0">
                          <a:effectLst/>
                          <a:latin typeface="Times New Roman" pitchFamily="18" charset="0"/>
                          <a:cs typeface="Phetsarath OT" pitchFamily="2" charset="0"/>
                        </a:rPr>
                        <a:t>Estimate number of </a:t>
                      </a:r>
                      <a:r>
                        <a:rPr lang="en-US" sz="1600" b="0" baseline="0" dirty="0">
                          <a:effectLst/>
                          <a:latin typeface="Times New Roman" pitchFamily="18" charset="0"/>
                          <a:cs typeface="Phetsarath OT" pitchFamily="2" charset="0"/>
                        </a:rPr>
                        <a:t> FSW  2022</a:t>
                      </a:r>
                      <a:r>
                        <a:rPr lang="en-US" sz="1600" b="0" dirty="0">
                          <a:effectLst/>
                          <a:latin typeface="Times New Roman" pitchFamily="18" charset="0"/>
                          <a:cs typeface="Times New Roman" pitchFamily="18" charset="0"/>
                        </a:rPr>
                        <a:t> *</a:t>
                      </a:r>
                      <a:endParaRPr lang="lo-LA" sz="1600" b="0" dirty="0">
                        <a:effectLst/>
                        <a:latin typeface="Times New Roman" pitchFamily="18" charset="0"/>
                        <a:cs typeface="Phetsarath OT" pitchFamily="2" charset="0"/>
                      </a:endParaRPr>
                    </a:p>
                  </a:txBody>
                  <a:tcPr marL="68580" marR="68580" marT="0" marB="0" anchor="ctr">
                    <a:solidFill>
                      <a:schemeClr val="accent2">
                        <a:lumMod val="40000"/>
                        <a:lumOff val="6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b="0" baseline="0" dirty="0">
                          <a:effectLst/>
                          <a:latin typeface="Times New Roman" pitchFamily="18" charset="0"/>
                          <a:cs typeface="Phetsarath OT" pitchFamily="2" charset="0"/>
                        </a:rPr>
                        <a:t>Number of FSW   have HIV test</a:t>
                      </a:r>
                      <a:endParaRPr lang="en-US" sz="1800" b="1" dirty="0">
                        <a:effectLst/>
                        <a:latin typeface="Times New Roman" pitchFamily="18" charset="0"/>
                        <a:ea typeface="Calibri"/>
                        <a:cs typeface="Times New Roman" pitchFamily="18" charset="0"/>
                      </a:endParaRPr>
                    </a:p>
                    <a:p>
                      <a:pPr marL="0" marR="0" indent="0" algn="ctr" defTabSz="914400" rtl="0" eaLnBrk="1" fontAlgn="auto" latinLnBrk="0" hangingPunct="1">
                        <a:lnSpc>
                          <a:spcPct val="107000"/>
                        </a:lnSpc>
                        <a:spcBef>
                          <a:spcPts val="0"/>
                        </a:spcBef>
                        <a:spcAft>
                          <a:spcPts val="0"/>
                        </a:spcAft>
                        <a:buClrTx/>
                        <a:buSzTx/>
                        <a:buFontTx/>
                        <a:buNone/>
                        <a:tabLst/>
                        <a:defRPr/>
                      </a:pPr>
                      <a:endParaRPr lang="en-US" sz="1600" b="0" dirty="0">
                        <a:effectLst/>
                        <a:latin typeface="Times New Roman" pitchFamily="18" charset="0"/>
                        <a:ea typeface="Calibri"/>
                        <a:cs typeface="Times New Roman"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10002"/>
                  </a:ext>
                </a:extLst>
              </a:tr>
              <a:tr h="433728">
                <a:tc>
                  <a:txBody>
                    <a:bodyPr/>
                    <a:lstStyle/>
                    <a:p>
                      <a:pPr>
                        <a:lnSpc>
                          <a:spcPct val="107000"/>
                        </a:lnSpc>
                        <a:spcAft>
                          <a:spcPts val="0"/>
                        </a:spcAft>
                      </a:pPr>
                      <a:r>
                        <a:rPr lang="en-US" sz="1800" dirty="0">
                          <a:effectLst/>
                          <a:latin typeface="Times New Roman" pitchFamily="18" charset="0"/>
                          <a:ea typeface="Phetsarath OT" panose="02000500000000000001" pitchFamily="2" charset="2"/>
                          <a:cs typeface="Times New Roman" pitchFamily="18" charset="0"/>
                        </a:rPr>
                        <a:t>Vientiane</a:t>
                      </a:r>
                      <a:r>
                        <a:rPr lang="en-US" sz="1800" baseline="0" dirty="0">
                          <a:effectLst/>
                          <a:latin typeface="Times New Roman" pitchFamily="18" charset="0"/>
                          <a:ea typeface="Phetsarath OT" panose="02000500000000000001" pitchFamily="2" charset="2"/>
                          <a:cs typeface="Times New Roman" pitchFamily="18" charset="0"/>
                        </a:rPr>
                        <a:t> Capital</a:t>
                      </a:r>
                      <a:endParaRPr lang="en-US" sz="1800" dirty="0">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3,412</a:t>
                      </a:r>
                    </a:p>
                  </a:txBody>
                  <a:tcPr marL="0" marR="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3,399</a:t>
                      </a:r>
                    </a:p>
                  </a:txBody>
                  <a:tcPr marL="0" marR="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99.6%</a:t>
                      </a:r>
                    </a:p>
                  </a:txBody>
                  <a:tcPr marL="0" marR="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101.6%</a:t>
                      </a:r>
                    </a:p>
                  </a:txBody>
                  <a:tcPr marL="0" marR="0" marT="0" marB="0" anchor="ctr">
                    <a:solidFill>
                      <a:schemeClr val="accent2">
                        <a:lumMod val="40000"/>
                        <a:lumOff val="60000"/>
                      </a:schemeClr>
                    </a:solidFill>
                  </a:tcPr>
                </a:tc>
                <a:tc>
                  <a:txBody>
                    <a:bodyPr/>
                    <a:lstStyle/>
                    <a:p>
                      <a:pPr algn="ctr" fontAlgn="ctr"/>
                      <a:r>
                        <a:rPr lang="en-US" sz="2000" b="0" i="0" u="none" strike="noStrike">
                          <a:solidFill>
                            <a:srgbClr val="000000"/>
                          </a:solidFill>
                          <a:effectLst/>
                          <a:latin typeface="Times New Roman" pitchFamily="18" charset="0"/>
                          <a:cs typeface="Times New Roman" pitchFamily="18" charset="0"/>
                        </a:rPr>
                        <a:t>3,465</a:t>
                      </a:r>
                    </a:p>
                  </a:txBody>
                  <a:tcPr marL="0" marR="0" marT="0" marB="0" anchor="ctr">
                    <a:solidFill>
                      <a:schemeClr val="accent2">
                        <a:lumMod val="40000"/>
                        <a:lumOff val="60000"/>
                      </a:schemeClr>
                    </a:solidFill>
                  </a:tcP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3,521</a:t>
                      </a:r>
                    </a:p>
                  </a:txBody>
                  <a:tcPr marL="0" marR="0" marT="0" marB="0" anchor="ctr">
                    <a:solidFill>
                      <a:schemeClr val="accent2">
                        <a:lumMod val="40000"/>
                        <a:lumOff val="60000"/>
                      </a:schemeClr>
                    </a:solidFill>
                  </a:tcPr>
                </a:tc>
                <a:extLst>
                  <a:ext uri="{0D108BD9-81ED-4DB2-BD59-A6C34878D82A}">
                    <a16:rowId xmlns:a16="http://schemas.microsoft.com/office/drawing/2014/main" val="10003"/>
                  </a:ext>
                </a:extLst>
              </a:tr>
              <a:tr h="433728">
                <a:tc>
                  <a:txBody>
                    <a:bodyPr/>
                    <a:lstStyle/>
                    <a:p>
                      <a:pPr>
                        <a:lnSpc>
                          <a:spcPct val="107000"/>
                        </a:lnSpc>
                        <a:spcAft>
                          <a:spcPts val="0"/>
                        </a:spcAft>
                      </a:pPr>
                      <a:r>
                        <a:rPr lang="en-US" sz="1800" dirty="0">
                          <a:effectLst/>
                          <a:latin typeface="Times New Roman" pitchFamily="18" charset="0"/>
                          <a:ea typeface="Phetsarath OT" panose="02000500000000000001" pitchFamily="2" charset="2"/>
                          <a:cs typeface="Times New Roman" pitchFamily="18" charset="0"/>
                        </a:rPr>
                        <a:t>Vientiane</a:t>
                      </a:r>
                      <a:r>
                        <a:rPr lang="en-US" sz="1800" baseline="0" dirty="0">
                          <a:effectLst/>
                          <a:latin typeface="Times New Roman" pitchFamily="18" charset="0"/>
                          <a:ea typeface="Phetsarath OT" panose="02000500000000000001" pitchFamily="2" charset="2"/>
                          <a:cs typeface="Times New Roman" pitchFamily="18" charset="0"/>
                        </a:rPr>
                        <a:t> Province</a:t>
                      </a:r>
                      <a:r>
                        <a:rPr lang="lo-LA" sz="1800" dirty="0">
                          <a:effectLst/>
                          <a:latin typeface="Times New Roman" pitchFamily="18" charset="0"/>
                          <a:ea typeface="Phetsarath OT" panose="02000500000000000001" pitchFamily="2" charset="2"/>
                          <a:cs typeface="Phetsarath OT" panose="02000500000000000001" pitchFamily="2" charset="2"/>
                        </a:rPr>
                        <a:t> </a:t>
                      </a:r>
                      <a:endParaRPr lang="en-US" sz="1800" dirty="0">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1,563</a:t>
                      </a:r>
                    </a:p>
                  </a:txBody>
                  <a:tcPr marL="0" marR="0" marT="0" marB="0" anchor="ctr"/>
                </a:tc>
                <a:tc>
                  <a:txBody>
                    <a:bodyPr/>
                    <a:lstStyle/>
                    <a:p>
                      <a:pPr algn="ctr" fontAlgn="ctr"/>
                      <a:r>
                        <a:rPr lang="en-US" sz="2000" b="0" i="0" u="none" strike="noStrike">
                          <a:solidFill>
                            <a:srgbClr val="000000"/>
                          </a:solidFill>
                          <a:effectLst/>
                          <a:latin typeface="Times New Roman" pitchFamily="18" charset="0"/>
                          <a:cs typeface="Times New Roman" pitchFamily="18" charset="0"/>
                        </a:rPr>
                        <a:t>1,077</a:t>
                      </a:r>
                    </a:p>
                  </a:txBody>
                  <a:tcPr marL="0" marR="0" marT="0" marB="0" anchor="ctr"/>
                </a:tc>
                <a:tc>
                  <a:txBody>
                    <a:bodyPr/>
                    <a:lstStyle/>
                    <a:p>
                      <a:pPr algn="ctr" fontAlgn="ctr"/>
                      <a:r>
                        <a:rPr lang="en-US" sz="2000" b="0" i="0" u="none" strike="noStrike">
                          <a:solidFill>
                            <a:srgbClr val="000000"/>
                          </a:solidFill>
                          <a:effectLst/>
                          <a:latin typeface="Times New Roman" pitchFamily="18" charset="0"/>
                          <a:cs typeface="Times New Roman" pitchFamily="18" charset="0"/>
                        </a:rPr>
                        <a:t>68.9%</a:t>
                      </a:r>
                    </a:p>
                  </a:txBody>
                  <a:tcPr marL="0" marR="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70.9%</a:t>
                      </a:r>
                    </a:p>
                  </a:txBody>
                  <a:tcPr marL="0" marR="0" marT="0" marB="0" anchor="ctr">
                    <a:solidFill>
                      <a:schemeClr val="accent2">
                        <a:lumMod val="40000"/>
                        <a:lumOff val="60000"/>
                      </a:schemeClr>
                    </a:solidFill>
                  </a:tcP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1,587</a:t>
                      </a:r>
                    </a:p>
                  </a:txBody>
                  <a:tcPr marL="0" marR="0" marT="0" marB="0" anchor="ctr">
                    <a:solidFill>
                      <a:schemeClr val="accent2">
                        <a:lumMod val="40000"/>
                        <a:lumOff val="60000"/>
                      </a:schemeClr>
                    </a:solidFill>
                  </a:tcP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1,125</a:t>
                      </a:r>
                    </a:p>
                  </a:txBody>
                  <a:tcPr marL="0" marR="0" marT="0" marB="0" anchor="ctr">
                    <a:solidFill>
                      <a:schemeClr val="accent2">
                        <a:lumMod val="40000"/>
                        <a:lumOff val="60000"/>
                      </a:schemeClr>
                    </a:solidFill>
                  </a:tcPr>
                </a:tc>
                <a:extLst>
                  <a:ext uri="{0D108BD9-81ED-4DB2-BD59-A6C34878D82A}">
                    <a16:rowId xmlns:a16="http://schemas.microsoft.com/office/drawing/2014/main" val="10004"/>
                  </a:ext>
                </a:extLst>
              </a:tr>
              <a:tr h="433728">
                <a:tc>
                  <a:txBody>
                    <a:bodyPr/>
                    <a:lstStyle/>
                    <a:p>
                      <a:pPr>
                        <a:lnSpc>
                          <a:spcPct val="107000"/>
                        </a:lnSpc>
                        <a:spcAft>
                          <a:spcPts val="0"/>
                        </a:spcAft>
                      </a:pPr>
                      <a:r>
                        <a:rPr lang="en-US" sz="1800" dirty="0" err="1">
                          <a:effectLst/>
                          <a:latin typeface="Times New Roman" pitchFamily="18" charset="0"/>
                          <a:ea typeface="Phetsarath OT" panose="02000500000000000001" pitchFamily="2" charset="2"/>
                          <a:cs typeface="Times New Roman" pitchFamily="18" charset="0"/>
                        </a:rPr>
                        <a:t>Khammouane</a:t>
                      </a:r>
                      <a:r>
                        <a:rPr lang="en-US" sz="1800" baseline="0" dirty="0">
                          <a:effectLst/>
                          <a:latin typeface="Times New Roman" pitchFamily="18" charset="0"/>
                          <a:ea typeface="Phetsarath OT" panose="02000500000000000001" pitchFamily="2" charset="2"/>
                          <a:cs typeface="Times New Roman" pitchFamily="18" charset="0"/>
                        </a:rPr>
                        <a:t> Province</a:t>
                      </a:r>
                      <a:endParaRPr lang="en-US" sz="1800" dirty="0">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1,299</a:t>
                      </a:r>
                    </a:p>
                  </a:txBody>
                  <a:tcPr marL="0" marR="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1,218</a:t>
                      </a:r>
                    </a:p>
                  </a:txBody>
                  <a:tcPr marL="0" marR="0" marT="0" marB="0" anchor="ctr"/>
                </a:tc>
                <a:tc>
                  <a:txBody>
                    <a:bodyPr/>
                    <a:lstStyle/>
                    <a:p>
                      <a:pPr algn="ctr" fontAlgn="ctr"/>
                      <a:r>
                        <a:rPr lang="en-US" sz="2000" b="0" i="0" u="none" strike="noStrike">
                          <a:solidFill>
                            <a:srgbClr val="000000"/>
                          </a:solidFill>
                          <a:effectLst/>
                          <a:latin typeface="Times New Roman" pitchFamily="18" charset="0"/>
                          <a:cs typeface="Times New Roman" pitchFamily="18" charset="0"/>
                        </a:rPr>
                        <a:t>93.8%</a:t>
                      </a:r>
                    </a:p>
                  </a:txBody>
                  <a:tcPr marL="0" marR="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95.8%</a:t>
                      </a:r>
                    </a:p>
                  </a:txBody>
                  <a:tcPr marL="0" marR="0" marT="0" marB="0" anchor="ctr">
                    <a:solidFill>
                      <a:schemeClr val="accent2">
                        <a:lumMod val="40000"/>
                        <a:lumOff val="60000"/>
                      </a:schemeClr>
                    </a:solidFill>
                  </a:tcP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1,319</a:t>
                      </a:r>
                    </a:p>
                  </a:txBody>
                  <a:tcPr marL="0" marR="0" marT="0" marB="0" anchor="ctr">
                    <a:solidFill>
                      <a:schemeClr val="accent2">
                        <a:lumMod val="40000"/>
                        <a:lumOff val="60000"/>
                      </a:schemeClr>
                    </a:solidFill>
                  </a:tcP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1,263</a:t>
                      </a:r>
                    </a:p>
                  </a:txBody>
                  <a:tcPr marL="0" marR="0" marT="0" marB="0" anchor="ctr">
                    <a:solidFill>
                      <a:schemeClr val="accent2">
                        <a:lumMod val="40000"/>
                        <a:lumOff val="60000"/>
                      </a:schemeClr>
                    </a:solidFill>
                  </a:tcPr>
                </a:tc>
                <a:extLst>
                  <a:ext uri="{0D108BD9-81ED-4DB2-BD59-A6C34878D82A}">
                    <a16:rowId xmlns:a16="http://schemas.microsoft.com/office/drawing/2014/main" val="10005"/>
                  </a:ext>
                </a:extLst>
              </a:tr>
              <a:tr h="433728">
                <a:tc>
                  <a:txBody>
                    <a:bodyPr/>
                    <a:lstStyle/>
                    <a:p>
                      <a:pPr>
                        <a:lnSpc>
                          <a:spcPct val="107000"/>
                        </a:lnSpc>
                        <a:spcAft>
                          <a:spcPts val="0"/>
                        </a:spcAft>
                      </a:pPr>
                      <a:r>
                        <a:rPr lang="en-US" sz="1800" dirty="0" err="1">
                          <a:effectLst/>
                          <a:latin typeface="Times New Roman" pitchFamily="18" charset="0"/>
                          <a:ea typeface="Phetsarath OT" panose="02000500000000000001" pitchFamily="2" charset="2"/>
                          <a:cs typeface="Times New Roman" pitchFamily="18" charset="0"/>
                        </a:rPr>
                        <a:t>Savannaket</a:t>
                      </a:r>
                      <a:r>
                        <a:rPr lang="en-US" sz="1800" baseline="0" dirty="0">
                          <a:effectLst/>
                          <a:latin typeface="Times New Roman" pitchFamily="18" charset="0"/>
                          <a:ea typeface="Phetsarath OT" panose="02000500000000000001" pitchFamily="2" charset="2"/>
                          <a:cs typeface="Times New Roman" pitchFamily="18" charset="0"/>
                        </a:rPr>
                        <a:t> Province</a:t>
                      </a:r>
                      <a:endParaRPr lang="en-US" sz="1800" dirty="0">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1,580</a:t>
                      </a:r>
                    </a:p>
                  </a:txBody>
                  <a:tcPr marL="0" marR="0" marT="0" marB="0" anchor="ctr"/>
                </a:tc>
                <a:tc>
                  <a:txBody>
                    <a:bodyPr/>
                    <a:lstStyle/>
                    <a:p>
                      <a:pPr algn="ctr" fontAlgn="ctr"/>
                      <a:r>
                        <a:rPr lang="en-US" sz="2000" b="0" i="0" u="none" strike="noStrike">
                          <a:solidFill>
                            <a:srgbClr val="000000"/>
                          </a:solidFill>
                          <a:effectLst/>
                          <a:latin typeface="Times New Roman" pitchFamily="18" charset="0"/>
                          <a:cs typeface="Times New Roman" pitchFamily="18" charset="0"/>
                        </a:rPr>
                        <a:t>1,311</a:t>
                      </a:r>
                    </a:p>
                  </a:txBody>
                  <a:tcPr marL="0" marR="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83%</a:t>
                      </a:r>
                    </a:p>
                  </a:txBody>
                  <a:tcPr marL="0" marR="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85%</a:t>
                      </a:r>
                    </a:p>
                  </a:txBody>
                  <a:tcPr marL="0" marR="0" marT="0" marB="0" anchor="ctr">
                    <a:solidFill>
                      <a:schemeClr val="accent2">
                        <a:lumMod val="40000"/>
                        <a:lumOff val="60000"/>
                      </a:schemeClr>
                    </a:solidFill>
                  </a:tcPr>
                </a:tc>
                <a:tc>
                  <a:txBody>
                    <a:bodyPr/>
                    <a:lstStyle/>
                    <a:p>
                      <a:pPr algn="ctr" fontAlgn="ctr"/>
                      <a:r>
                        <a:rPr lang="en-US" sz="2000" b="0" i="0" u="none" strike="noStrike">
                          <a:solidFill>
                            <a:srgbClr val="000000"/>
                          </a:solidFill>
                          <a:effectLst/>
                          <a:latin typeface="Times New Roman" pitchFamily="18" charset="0"/>
                          <a:cs typeface="Times New Roman" pitchFamily="18" charset="0"/>
                        </a:rPr>
                        <a:t>1,605</a:t>
                      </a:r>
                    </a:p>
                  </a:txBody>
                  <a:tcPr marL="0" marR="0" marT="0" marB="0" anchor="ctr">
                    <a:solidFill>
                      <a:schemeClr val="accent2">
                        <a:lumMod val="40000"/>
                        <a:lumOff val="60000"/>
                      </a:schemeClr>
                    </a:solidFill>
                  </a:tcP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1,363</a:t>
                      </a:r>
                    </a:p>
                  </a:txBody>
                  <a:tcPr marL="0" marR="0" marT="0" marB="0" anchor="ctr">
                    <a:solidFill>
                      <a:schemeClr val="accent2">
                        <a:lumMod val="40000"/>
                        <a:lumOff val="60000"/>
                      </a:schemeClr>
                    </a:solidFill>
                  </a:tcPr>
                </a:tc>
                <a:extLst>
                  <a:ext uri="{0D108BD9-81ED-4DB2-BD59-A6C34878D82A}">
                    <a16:rowId xmlns:a16="http://schemas.microsoft.com/office/drawing/2014/main" val="10006"/>
                  </a:ext>
                </a:extLst>
              </a:tr>
              <a:tr h="433728">
                <a:tc>
                  <a:txBody>
                    <a:bodyPr/>
                    <a:lstStyle/>
                    <a:p>
                      <a:pPr>
                        <a:lnSpc>
                          <a:spcPct val="107000"/>
                        </a:lnSpc>
                        <a:spcAft>
                          <a:spcPts val="0"/>
                        </a:spcAft>
                      </a:pPr>
                      <a:r>
                        <a:rPr lang="en-US" sz="1800" dirty="0" err="1">
                          <a:effectLst/>
                          <a:latin typeface="Times New Roman" pitchFamily="18" charset="0"/>
                          <a:ea typeface="Phetsarath OT" panose="02000500000000000001" pitchFamily="2" charset="2"/>
                          <a:cs typeface="Times New Roman" pitchFamily="18" charset="0"/>
                        </a:rPr>
                        <a:t>Champasack</a:t>
                      </a:r>
                      <a:r>
                        <a:rPr lang="en-US" sz="1800" baseline="0" dirty="0">
                          <a:effectLst/>
                          <a:latin typeface="Times New Roman" pitchFamily="18" charset="0"/>
                          <a:ea typeface="Phetsarath OT" panose="02000500000000000001" pitchFamily="2" charset="2"/>
                          <a:cs typeface="Times New Roman" pitchFamily="18" charset="0"/>
                        </a:rPr>
                        <a:t> </a:t>
                      </a:r>
                      <a:r>
                        <a:rPr lang="en-US" sz="1800" baseline="0" dirty="0" err="1">
                          <a:effectLst/>
                          <a:latin typeface="Times New Roman" pitchFamily="18" charset="0"/>
                          <a:ea typeface="Phetsarath OT" panose="02000500000000000001" pitchFamily="2" charset="2"/>
                          <a:cs typeface="Times New Roman" pitchFamily="18" charset="0"/>
                        </a:rPr>
                        <a:t>Provincee</a:t>
                      </a:r>
                      <a:endParaRPr lang="en-US" sz="1800" dirty="0">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1,265</a:t>
                      </a:r>
                    </a:p>
                  </a:txBody>
                  <a:tcPr marL="0" marR="0" marT="0" marB="0" anchor="ctr"/>
                </a:tc>
                <a:tc>
                  <a:txBody>
                    <a:bodyPr/>
                    <a:lstStyle/>
                    <a:p>
                      <a:pPr algn="ctr" fontAlgn="ctr"/>
                      <a:r>
                        <a:rPr lang="en-US" sz="2000" b="0" i="0" u="none" strike="noStrike">
                          <a:solidFill>
                            <a:srgbClr val="000000"/>
                          </a:solidFill>
                          <a:effectLst/>
                          <a:latin typeface="Times New Roman" pitchFamily="18" charset="0"/>
                          <a:cs typeface="Times New Roman" pitchFamily="18" charset="0"/>
                        </a:rPr>
                        <a:t>1,022</a:t>
                      </a:r>
                    </a:p>
                  </a:txBody>
                  <a:tcPr marL="0" marR="0" marT="0" marB="0" anchor="ctr"/>
                </a:tc>
                <a:tc>
                  <a:txBody>
                    <a:bodyPr/>
                    <a:lstStyle/>
                    <a:p>
                      <a:pPr algn="ctr" fontAlgn="ctr"/>
                      <a:r>
                        <a:rPr lang="en-US" sz="2000" b="0" i="0" u="none" strike="noStrike">
                          <a:solidFill>
                            <a:srgbClr val="000000"/>
                          </a:solidFill>
                          <a:effectLst/>
                          <a:latin typeface="Times New Roman" pitchFamily="18" charset="0"/>
                          <a:cs typeface="Times New Roman" pitchFamily="18" charset="0"/>
                        </a:rPr>
                        <a:t>80.8%</a:t>
                      </a:r>
                    </a:p>
                  </a:txBody>
                  <a:tcPr marL="0" marR="0" marT="0" marB="0" anchor="ct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82.8%</a:t>
                      </a:r>
                    </a:p>
                  </a:txBody>
                  <a:tcPr marL="0" marR="0" marT="0" marB="0" anchor="ctr">
                    <a:solidFill>
                      <a:schemeClr val="accent2">
                        <a:lumMod val="40000"/>
                        <a:lumOff val="60000"/>
                      </a:schemeClr>
                    </a:solidFill>
                  </a:tcPr>
                </a:tc>
                <a:tc>
                  <a:txBody>
                    <a:bodyPr/>
                    <a:lstStyle/>
                    <a:p>
                      <a:pPr algn="ctr" fontAlgn="ctr"/>
                      <a:r>
                        <a:rPr lang="en-US" sz="2000" b="0" i="0" u="none" strike="noStrike">
                          <a:solidFill>
                            <a:srgbClr val="000000"/>
                          </a:solidFill>
                          <a:effectLst/>
                          <a:latin typeface="Times New Roman" pitchFamily="18" charset="0"/>
                          <a:cs typeface="Times New Roman" pitchFamily="18" charset="0"/>
                        </a:rPr>
                        <a:t>1,285</a:t>
                      </a:r>
                    </a:p>
                  </a:txBody>
                  <a:tcPr marL="0" marR="0" marT="0" marB="0" anchor="ctr">
                    <a:solidFill>
                      <a:schemeClr val="accent2">
                        <a:lumMod val="40000"/>
                        <a:lumOff val="60000"/>
                      </a:schemeClr>
                    </a:solidFill>
                  </a:tcPr>
                </a:tc>
                <a:tc>
                  <a:txBody>
                    <a:bodyPr/>
                    <a:lstStyle/>
                    <a:p>
                      <a:pPr algn="ctr" fontAlgn="ctr"/>
                      <a:r>
                        <a:rPr lang="en-US" sz="2000" b="0" i="0" u="none" strike="noStrike" dirty="0">
                          <a:solidFill>
                            <a:srgbClr val="000000"/>
                          </a:solidFill>
                          <a:effectLst/>
                          <a:latin typeface="Times New Roman" pitchFamily="18" charset="0"/>
                          <a:cs typeface="Times New Roman" pitchFamily="18" charset="0"/>
                        </a:rPr>
                        <a:t>1,064</a:t>
                      </a:r>
                    </a:p>
                  </a:txBody>
                  <a:tcPr marL="0" marR="0" marT="0" marB="0" anchor="ctr">
                    <a:solidFill>
                      <a:schemeClr val="accent2">
                        <a:lumMod val="40000"/>
                        <a:lumOff val="60000"/>
                      </a:schemeClr>
                    </a:solidFill>
                  </a:tcPr>
                </a:tc>
                <a:extLst>
                  <a:ext uri="{0D108BD9-81ED-4DB2-BD59-A6C34878D82A}">
                    <a16:rowId xmlns:a16="http://schemas.microsoft.com/office/drawing/2014/main" val="10007"/>
                  </a:ext>
                </a:extLst>
              </a:tr>
              <a:tr h="433728">
                <a:tc>
                  <a:txBody>
                    <a:bodyPr/>
                    <a:lstStyle/>
                    <a:p>
                      <a:pPr algn="ctr">
                        <a:lnSpc>
                          <a:spcPct val="107000"/>
                        </a:lnSpc>
                        <a:spcAft>
                          <a:spcPts val="0"/>
                        </a:spcAft>
                      </a:pPr>
                      <a:r>
                        <a:rPr lang="en-US" sz="1800" b="1" dirty="0">
                          <a:effectLst/>
                          <a:latin typeface="Times New Roman" pitchFamily="18" charset="0"/>
                          <a:ea typeface="Phetsarath OT" panose="02000500000000000001" pitchFamily="2" charset="2"/>
                          <a:cs typeface="Times New Roman" pitchFamily="18" charset="0"/>
                        </a:rPr>
                        <a:t>Target FSW  Y2</a:t>
                      </a:r>
                    </a:p>
                  </a:txBody>
                  <a:tcPr marL="68580" marR="68580" marT="0" marB="0" anchor="ctr"/>
                </a:tc>
                <a:tc>
                  <a:txBody>
                    <a:bodyPr/>
                    <a:lstStyle/>
                    <a:p>
                      <a:pPr algn="ctr" fontAlgn="ctr"/>
                      <a:r>
                        <a:rPr lang="en-US" sz="2000" b="1" i="0" u="none" strike="noStrike" dirty="0">
                          <a:solidFill>
                            <a:srgbClr val="000000"/>
                          </a:solidFill>
                          <a:effectLst/>
                          <a:latin typeface="Times New Roman" pitchFamily="18" charset="0"/>
                          <a:cs typeface="Times New Roman" pitchFamily="18" charset="0"/>
                        </a:rPr>
                        <a:t>9,119</a:t>
                      </a:r>
                    </a:p>
                  </a:txBody>
                  <a:tcPr marL="0" marR="0" marT="0" marB="0" anchor="ctr"/>
                </a:tc>
                <a:tc>
                  <a:txBody>
                    <a:bodyPr/>
                    <a:lstStyle/>
                    <a:p>
                      <a:pPr algn="ctr" fontAlgn="ctr"/>
                      <a:r>
                        <a:rPr lang="en-US" sz="2000" b="1" i="0" u="none" strike="noStrike" dirty="0">
                          <a:solidFill>
                            <a:srgbClr val="000000"/>
                          </a:solidFill>
                          <a:effectLst/>
                          <a:latin typeface="Times New Roman" pitchFamily="18" charset="0"/>
                          <a:cs typeface="Times New Roman" pitchFamily="18" charset="0"/>
                        </a:rPr>
                        <a:t>8,027</a:t>
                      </a:r>
                    </a:p>
                  </a:txBody>
                  <a:tcPr marL="0" marR="0" marT="0" marB="0" anchor="ctr"/>
                </a:tc>
                <a:tc>
                  <a:txBody>
                    <a:bodyPr/>
                    <a:lstStyle/>
                    <a:p>
                      <a:pPr algn="ctr" fontAlgn="ctr"/>
                      <a:r>
                        <a:rPr lang="en-US" sz="2000" b="1" i="0" u="none" strike="noStrike" dirty="0">
                          <a:solidFill>
                            <a:srgbClr val="000000"/>
                          </a:solidFill>
                          <a:effectLst/>
                          <a:latin typeface="Times New Roman" pitchFamily="18" charset="0"/>
                          <a:cs typeface="Times New Roman" pitchFamily="18" charset="0"/>
                        </a:rPr>
                        <a:t>88%</a:t>
                      </a:r>
                    </a:p>
                  </a:txBody>
                  <a:tcPr marL="0" marR="0" marT="0" marB="0" anchor="ctr"/>
                </a:tc>
                <a:tc>
                  <a:txBody>
                    <a:bodyPr/>
                    <a:lstStyle/>
                    <a:p>
                      <a:pPr algn="ctr" fontAlgn="ctr"/>
                      <a:r>
                        <a:rPr lang="en-US" sz="2000" b="1" i="0" u="none" strike="noStrike" dirty="0">
                          <a:solidFill>
                            <a:srgbClr val="000000"/>
                          </a:solidFill>
                          <a:effectLst/>
                          <a:latin typeface="Times New Roman" pitchFamily="18" charset="0"/>
                          <a:cs typeface="Times New Roman" pitchFamily="18" charset="0"/>
                        </a:rPr>
                        <a:t>90%</a:t>
                      </a:r>
                    </a:p>
                  </a:txBody>
                  <a:tcPr marL="0" marR="0" marT="0" marB="0" anchor="ctr">
                    <a:solidFill>
                      <a:schemeClr val="accent2">
                        <a:lumMod val="40000"/>
                        <a:lumOff val="60000"/>
                      </a:schemeClr>
                    </a:solidFill>
                  </a:tcPr>
                </a:tc>
                <a:tc>
                  <a:txBody>
                    <a:bodyPr/>
                    <a:lstStyle/>
                    <a:p>
                      <a:pPr algn="ctr" fontAlgn="ctr"/>
                      <a:r>
                        <a:rPr lang="en-US" sz="2000" b="1" i="0" u="none" strike="noStrike" dirty="0">
                          <a:solidFill>
                            <a:srgbClr val="000000"/>
                          </a:solidFill>
                          <a:effectLst/>
                          <a:latin typeface="Times New Roman" pitchFamily="18" charset="0"/>
                          <a:cs typeface="Times New Roman" pitchFamily="18" charset="0"/>
                        </a:rPr>
                        <a:t>9,260</a:t>
                      </a:r>
                    </a:p>
                  </a:txBody>
                  <a:tcPr marL="0" marR="0" marT="0" marB="0" anchor="ctr">
                    <a:solidFill>
                      <a:schemeClr val="accent2">
                        <a:lumMod val="40000"/>
                        <a:lumOff val="60000"/>
                      </a:schemeClr>
                    </a:solidFill>
                  </a:tcPr>
                </a:tc>
                <a:tc>
                  <a:txBody>
                    <a:bodyPr/>
                    <a:lstStyle/>
                    <a:p>
                      <a:pPr algn="ctr" fontAlgn="ctr"/>
                      <a:r>
                        <a:rPr lang="en-US" sz="2000" b="1" i="0" u="none" strike="noStrike" dirty="0">
                          <a:solidFill>
                            <a:srgbClr val="000000"/>
                          </a:solidFill>
                          <a:effectLst/>
                          <a:latin typeface="Times New Roman" pitchFamily="18" charset="0"/>
                          <a:cs typeface="Times New Roman" pitchFamily="18" charset="0"/>
                        </a:rPr>
                        <a:t>8,336</a:t>
                      </a:r>
                    </a:p>
                  </a:txBody>
                  <a:tcPr marL="0" marR="0" marT="0" marB="0" anchor="ctr">
                    <a:solidFill>
                      <a:schemeClr val="accent2">
                        <a:lumMod val="40000"/>
                        <a:lumOff val="60000"/>
                      </a:schemeClr>
                    </a:solidFill>
                  </a:tcPr>
                </a:tc>
                <a:extLst>
                  <a:ext uri="{0D108BD9-81ED-4DB2-BD59-A6C34878D82A}">
                    <a16:rowId xmlns:a16="http://schemas.microsoft.com/office/drawing/2014/main" val="10008"/>
                  </a:ext>
                </a:extLst>
              </a:tr>
            </a:tbl>
          </a:graphicData>
        </a:graphic>
      </p:graphicFrame>
      <p:sp>
        <p:nvSpPr>
          <p:cNvPr id="6" name="Rounded Rectangle 5"/>
          <p:cNvSpPr/>
          <p:nvPr/>
        </p:nvSpPr>
        <p:spPr>
          <a:xfrm>
            <a:off x="7746671" y="2678683"/>
            <a:ext cx="957942" cy="380643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561078" y="2668111"/>
            <a:ext cx="1427722" cy="38170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206858" y="4008710"/>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ight Arrow 8"/>
          <p:cNvSpPr/>
          <p:nvPr/>
        </p:nvSpPr>
        <p:spPr>
          <a:xfrm>
            <a:off x="7236548" y="4457859"/>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Right Arrow 10"/>
          <p:cNvSpPr/>
          <p:nvPr/>
        </p:nvSpPr>
        <p:spPr>
          <a:xfrm>
            <a:off x="7218736" y="4893422"/>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ight Arrow 11"/>
          <p:cNvSpPr/>
          <p:nvPr/>
        </p:nvSpPr>
        <p:spPr>
          <a:xfrm>
            <a:off x="7236547" y="5274221"/>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Right Arrow 12"/>
          <p:cNvSpPr/>
          <p:nvPr/>
        </p:nvSpPr>
        <p:spPr>
          <a:xfrm>
            <a:off x="7243661" y="5780114"/>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ight Arrow 13"/>
          <p:cNvSpPr/>
          <p:nvPr/>
        </p:nvSpPr>
        <p:spPr>
          <a:xfrm>
            <a:off x="7236548" y="6175298"/>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40873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623" y="34386"/>
            <a:ext cx="11001499" cy="1058024"/>
          </a:xfrm>
        </p:spPr>
        <p:txBody>
          <a:bodyPr>
            <a:normAutofit/>
          </a:bodyPr>
          <a:lstStyle/>
          <a:p>
            <a:pPr algn="ctr">
              <a:lnSpc>
                <a:spcPct val="107000"/>
              </a:lnSpc>
              <a:spcAft>
                <a:spcPts val="0"/>
              </a:spcAft>
            </a:pPr>
            <a:r>
              <a:rPr lang="en-US" sz="2800" b="1" dirty="0">
                <a:solidFill>
                  <a:srgbClr val="002060"/>
                </a:solidFill>
                <a:latin typeface="Times New Roman" pitchFamily="18" charset="0"/>
                <a:ea typeface="Phetsarath OT" panose="02000500000000000001" pitchFamily="2" charset="2"/>
                <a:cs typeface="Times New Roman" pitchFamily="18" charset="0"/>
              </a:rPr>
              <a:t>DLIK-B: Percentage  and Number of MSM who received an HIV test in the past twelve (12) months and know their results</a:t>
            </a:r>
            <a:endParaRPr lang="en-US" sz="2800" b="1" dirty="0">
              <a:latin typeface="Phetsarath OT" panose="02000500000000000001" pitchFamily="2" charset="2"/>
              <a:ea typeface="Phetsarath OT" panose="02000500000000000001" pitchFamily="2" charset="2"/>
              <a:cs typeface="Phetsarath OT" panose="02000500000000000001" pitchFamily="2" charset="2"/>
            </a:endParaRPr>
          </a:p>
        </p:txBody>
      </p:sp>
      <p:graphicFrame>
        <p:nvGraphicFramePr>
          <p:cNvPr id="4" name="Table 3"/>
          <p:cNvGraphicFramePr>
            <a:graphicFrameLocks noGrp="1"/>
          </p:cNvGraphicFramePr>
          <p:nvPr>
            <p:extLst>
              <p:ext uri="{D42A27DB-BD31-4B8C-83A1-F6EECF244321}">
                <p14:modId xmlns:p14="http://schemas.microsoft.com/office/powerpoint/2010/main" val="217644293"/>
              </p:ext>
            </p:extLst>
          </p:nvPr>
        </p:nvGraphicFramePr>
        <p:xfrm>
          <a:off x="296878" y="1522914"/>
          <a:ext cx="11673448" cy="4923895"/>
        </p:xfrm>
        <a:graphic>
          <a:graphicData uri="http://schemas.openxmlformats.org/drawingml/2006/table">
            <a:tbl>
              <a:tblPr firstRow="1" firstCol="1" bandRow="1">
                <a:tableStyleId>{5C22544A-7EE6-4342-B048-85BDC9FD1C3A}</a:tableStyleId>
              </a:tblPr>
              <a:tblGrid>
                <a:gridCol w="2576951">
                  <a:extLst>
                    <a:ext uri="{9D8B030D-6E8A-4147-A177-3AD203B41FA5}">
                      <a16:colId xmlns:a16="http://schemas.microsoft.com/office/drawing/2014/main" val="20000"/>
                    </a:ext>
                  </a:extLst>
                </a:gridCol>
                <a:gridCol w="1530832">
                  <a:extLst>
                    <a:ext uri="{9D8B030D-6E8A-4147-A177-3AD203B41FA5}">
                      <a16:colId xmlns:a16="http://schemas.microsoft.com/office/drawing/2014/main" val="20001"/>
                    </a:ext>
                  </a:extLst>
                </a:gridCol>
                <a:gridCol w="1604253">
                  <a:extLst>
                    <a:ext uri="{9D8B030D-6E8A-4147-A177-3AD203B41FA5}">
                      <a16:colId xmlns:a16="http://schemas.microsoft.com/office/drawing/2014/main" val="20002"/>
                    </a:ext>
                  </a:extLst>
                </a:gridCol>
                <a:gridCol w="1422013">
                  <a:extLst>
                    <a:ext uri="{9D8B030D-6E8A-4147-A177-3AD203B41FA5}">
                      <a16:colId xmlns:a16="http://schemas.microsoft.com/office/drawing/2014/main" val="20003"/>
                    </a:ext>
                  </a:extLst>
                </a:gridCol>
                <a:gridCol w="1513133">
                  <a:extLst>
                    <a:ext uri="{9D8B030D-6E8A-4147-A177-3AD203B41FA5}">
                      <a16:colId xmlns:a16="http://schemas.microsoft.com/office/drawing/2014/main" val="20004"/>
                    </a:ext>
                  </a:extLst>
                </a:gridCol>
                <a:gridCol w="1513133">
                  <a:extLst>
                    <a:ext uri="{9D8B030D-6E8A-4147-A177-3AD203B41FA5}">
                      <a16:colId xmlns:a16="http://schemas.microsoft.com/office/drawing/2014/main" val="20005"/>
                    </a:ext>
                  </a:extLst>
                </a:gridCol>
                <a:gridCol w="1513133">
                  <a:extLst>
                    <a:ext uri="{9D8B030D-6E8A-4147-A177-3AD203B41FA5}">
                      <a16:colId xmlns:a16="http://schemas.microsoft.com/office/drawing/2014/main" val="20006"/>
                    </a:ext>
                  </a:extLst>
                </a:gridCol>
              </a:tblGrid>
              <a:tr h="710621">
                <a:tc gridSpan="7">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400" b="1" dirty="0">
                          <a:solidFill>
                            <a:srgbClr val="FF0000"/>
                          </a:solidFill>
                          <a:latin typeface="Times New Roman" pitchFamily="18" charset="0"/>
                          <a:ea typeface="Phetsarath OT" panose="02000500000000000001" pitchFamily="2" charset="2"/>
                          <a:cs typeface="Times New Roman" pitchFamily="18" charset="0"/>
                        </a:rPr>
                        <a:t>Y2</a:t>
                      </a:r>
                      <a:endParaRPr lang="en-US" sz="2800" b="1" dirty="0">
                        <a:solidFill>
                          <a:srgbClr val="FF0000"/>
                        </a:solidFill>
                        <a:latin typeface="Times New Roman" pitchFamily="18" charset="0"/>
                        <a:cs typeface="Times New Roman" pitchFamily="18" charset="0"/>
                      </a:endParaRPr>
                    </a:p>
                    <a:p>
                      <a:pPr algn="ctr">
                        <a:lnSpc>
                          <a:spcPct val="107000"/>
                        </a:lnSpc>
                        <a:spcAft>
                          <a:spcPts val="0"/>
                        </a:spcAft>
                      </a:pPr>
                      <a:r>
                        <a:rPr lang="en-US" sz="2000" b="1" dirty="0">
                          <a:solidFill>
                            <a:schemeClr val="bg1"/>
                          </a:solidFill>
                          <a:latin typeface="Times New Roman" pitchFamily="18" charset="0"/>
                          <a:ea typeface="Phetsarath OT" panose="02000500000000020004" pitchFamily="2" charset="0"/>
                          <a:cs typeface="Times New Roman" pitchFamily="18" charset="0"/>
                        </a:rPr>
                        <a:t>Increasing</a:t>
                      </a:r>
                      <a:r>
                        <a:rPr lang="en-US" sz="2000" b="1" baseline="0" dirty="0">
                          <a:solidFill>
                            <a:schemeClr val="bg1"/>
                          </a:solidFill>
                          <a:latin typeface="Times New Roman" pitchFamily="18" charset="0"/>
                          <a:ea typeface="Phetsarath OT" panose="02000500000000020004" pitchFamily="2" charset="0"/>
                          <a:cs typeface="Times New Roman" pitchFamily="18" charset="0"/>
                        </a:rPr>
                        <a:t> </a:t>
                      </a:r>
                      <a:r>
                        <a:rPr lang="lo-LA" sz="2000" b="1" dirty="0">
                          <a:solidFill>
                            <a:schemeClr val="bg1"/>
                          </a:solidFill>
                          <a:latin typeface="Times New Roman" pitchFamily="18" charset="0"/>
                          <a:ea typeface="Phetsarath OT" panose="02000500000000020004" pitchFamily="2" charset="0"/>
                          <a:cs typeface="Phetsarath OT" panose="02000500000000020004" pitchFamily="2" charset="0"/>
                        </a:rPr>
                        <a:t> </a:t>
                      </a:r>
                      <a:r>
                        <a:rPr lang="en-US" sz="2000" b="1" dirty="0">
                          <a:solidFill>
                            <a:srgbClr val="FF0000"/>
                          </a:solidFill>
                          <a:latin typeface="Phetsarath OT" panose="02000500000000020004" pitchFamily="2" charset="0"/>
                          <a:ea typeface="Phetsarath OT" panose="02000500000000020004" pitchFamily="2" charset="0"/>
                          <a:cs typeface="Phetsarath OT" panose="02000500000000020004" pitchFamily="2" charset="0"/>
                        </a:rPr>
                        <a:t>6</a:t>
                      </a:r>
                      <a:r>
                        <a:rPr lang="lo-LA" sz="2000" b="1" dirty="0">
                          <a:solidFill>
                            <a:srgbClr val="FF0000"/>
                          </a:solidFill>
                          <a:latin typeface="Phetsarath OT" panose="02000500000000020004" pitchFamily="2" charset="0"/>
                          <a:ea typeface="Phetsarath OT" panose="02000500000000020004" pitchFamily="2" charset="0"/>
                          <a:cs typeface="Phetsarath OT" panose="02000500000000020004" pitchFamily="2" charset="0"/>
                        </a:rPr>
                        <a:t>%</a:t>
                      </a:r>
                      <a:r>
                        <a:rPr lang="lo-LA" sz="2000" dirty="0">
                          <a:solidFill>
                            <a:schemeClr val="bg1"/>
                          </a:solidFill>
                          <a:latin typeface="Phetsarath OT" panose="02000500000000020004" pitchFamily="2" charset="0"/>
                          <a:ea typeface="Phetsarath OT" panose="02000500000000020004" pitchFamily="2" charset="0"/>
                          <a:cs typeface="Phetsarath OT" panose="02000500000000020004" pitchFamily="2" charset="0"/>
                        </a:rPr>
                        <a:t> </a:t>
                      </a:r>
                      <a:r>
                        <a:rPr lang="en-US" sz="2000" dirty="0">
                          <a:solidFill>
                            <a:schemeClr val="bg1"/>
                          </a:solidFill>
                          <a:latin typeface="Phetsarath OT" panose="02000500000000020004" pitchFamily="2" charset="0"/>
                          <a:ea typeface="Phetsarath OT" panose="02000500000000020004" pitchFamily="2" charset="0"/>
                          <a:cs typeface="Phetsarath OT" panose="02000500000000020004" pitchFamily="2" charset="0"/>
                        </a:rPr>
                        <a:t> of</a:t>
                      </a:r>
                      <a:r>
                        <a:rPr lang="en-US" sz="2000" baseline="0" dirty="0">
                          <a:solidFill>
                            <a:schemeClr val="bg1"/>
                          </a:solidFill>
                          <a:latin typeface="Phetsarath OT" panose="02000500000000020004" pitchFamily="2" charset="0"/>
                          <a:ea typeface="Phetsarath OT" panose="02000500000000020004" pitchFamily="2" charset="0"/>
                          <a:cs typeface="Phetsarath OT" panose="02000500000000020004" pitchFamily="2" charset="0"/>
                        </a:rPr>
                        <a:t> </a:t>
                      </a:r>
                      <a:r>
                        <a:rPr lang="en-US" sz="2000" b="1" baseline="0" dirty="0">
                          <a:solidFill>
                            <a:schemeClr val="bg1"/>
                          </a:solidFill>
                          <a:latin typeface="Times New Roman" pitchFamily="18" charset="0"/>
                          <a:ea typeface="Phetsarath OT" panose="02000500000000020004" pitchFamily="2" charset="0"/>
                          <a:cs typeface="Times New Roman" pitchFamily="18" charset="0"/>
                        </a:rPr>
                        <a:t> MSM </a:t>
                      </a:r>
                      <a:r>
                        <a:rPr lang="en-US" sz="2000" b="1" dirty="0">
                          <a:solidFill>
                            <a:schemeClr val="bg1"/>
                          </a:solidFill>
                          <a:latin typeface="Times New Roman" pitchFamily="18" charset="0"/>
                          <a:ea typeface="Phetsarath OT" panose="02000500000000000001" pitchFamily="2" charset="2"/>
                          <a:cs typeface="Times New Roman" pitchFamily="18" charset="0"/>
                        </a:rPr>
                        <a:t>who received an HIV test in the past twelve (12) months and know their results</a:t>
                      </a:r>
                      <a:endParaRPr lang="en-US" sz="1800" dirty="0">
                        <a:solidFill>
                          <a:schemeClr val="bg1"/>
                        </a:solidFill>
                        <a:effectLst/>
                        <a:latin typeface="+mn-lt"/>
                        <a:ea typeface="Calibri"/>
                        <a:cs typeface="DokChampa"/>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0621">
                <a:tc rowSpan="2">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a:effectLst/>
                          <a:latin typeface="Times New Roman" pitchFamily="18" charset="0"/>
                          <a:ea typeface="Phetsarath OT" panose="02000500000000000001" pitchFamily="2" charset="2"/>
                          <a:cs typeface="Times New Roman" pitchFamily="18" charset="0"/>
                        </a:rPr>
                        <a:t>Are</a:t>
                      </a:r>
                      <a:r>
                        <a:rPr lang="en-US" sz="1600" baseline="0" dirty="0">
                          <a:effectLst/>
                          <a:latin typeface="Times New Roman" pitchFamily="18" charset="0"/>
                          <a:ea typeface="Phetsarath OT" panose="02000500000000000001" pitchFamily="2" charset="2"/>
                          <a:cs typeface="Times New Roman" pitchFamily="18" charset="0"/>
                        </a:rPr>
                        <a:t> of implementation</a:t>
                      </a:r>
                      <a:endParaRPr lang="en-US" sz="1600" dirty="0">
                        <a:effectLst/>
                        <a:latin typeface="Times New Roman" pitchFamily="18" charset="0"/>
                        <a:ea typeface="Phetsarath OT" panose="02000500000000000001" pitchFamily="2" charset="2"/>
                        <a:cs typeface="Times New Roman" pitchFamily="18" charset="0"/>
                      </a:endParaRPr>
                    </a:p>
                    <a:p>
                      <a:pPr algn="ctr">
                        <a:lnSpc>
                          <a:spcPct val="107000"/>
                        </a:lnSpc>
                        <a:spcAft>
                          <a:spcPts val="0"/>
                        </a:spcAft>
                      </a:pPr>
                      <a:endParaRPr lang="en-US" sz="1600" dirty="0">
                        <a:effectLst/>
                        <a:latin typeface="Times New Roman" pitchFamily="18" charset="0"/>
                        <a:ea typeface="Phetsarath OT" panose="02000500000000000001" pitchFamily="2" charset="2"/>
                        <a:cs typeface="Times New Roman" pitchFamily="18" charset="0"/>
                      </a:endParaRPr>
                    </a:p>
                  </a:txBody>
                  <a:tcPr marL="68580" marR="68580" marT="0" marB="0" anchor="ctr"/>
                </a:tc>
                <a:tc gridSpan="3">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1" dirty="0">
                          <a:effectLst/>
                          <a:latin typeface="Times New Roman" pitchFamily="18" charset="0"/>
                          <a:cs typeface="Times New Roman" pitchFamily="18" charset="0"/>
                        </a:rPr>
                        <a:t>Baseline</a:t>
                      </a:r>
                      <a:r>
                        <a:rPr lang="en-US" sz="1800" b="1" baseline="0" dirty="0">
                          <a:effectLst/>
                          <a:latin typeface="Times New Roman" pitchFamily="18" charset="0"/>
                          <a:cs typeface="Times New Roman" pitchFamily="18" charset="0"/>
                        </a:rPr>
                        <a:t> Y1</a:t>
                      </a:r>
                      <a:r>
                        <a:rPr lang="lo-LA" sz="1800" b="1" dirty="0">
                          <a:effectLst/>
                          <a:latin typeface="Times New Roman" pitchFamily="18" charset="0"/>
                          <a:cs typeface="Phetsarath OT" pitchFamily="2" charset="0"/>
                        </a:rPr>
                        <a:t> </a:t>
                      </a:r>
                      <a:r>
                        <a:rPr lang="en-US" sz="1800" b="1" dirty="0">
                          <a:solidFill>
                            <a:srgbClr val="FF0000"/>
                          </a:solidFill>
                          <a:effectLst/>
                        </a:rPr>
                        <a:t>(06/2020-05</a:t>
                      </a:r>
                      <a:r>
                        <a:rPr lang="lo-LA" sz="1800" b="1" dirty="0">
                          <a:solidFill>
                            <a:srgbClr val="FF0000"/>
                          </a:solidFill>
                          <a:effectLst/>
                        </a:rPr>
                        <a:t>/</a:t>
                      </a:r>
                      <a:r>
                        <a:rPr lang="en-US" sz="1800" b="1" dirty="0">
                          <a:solidFill>
                            <a:srgbClr val="FF0000"/>
                          </a:solidFill>
                          <a:effectLst/>
                        </a:rPr>
                        <a:t>2021)</a:t>
                      </a:r>
                      <a:endParaRPr lang="en-US" sz="1800" b="1" dirty="0">
                        <a:solidFill>
                          <a:srgbClr val="FF0000"/>
                        </a:solidFill>
                        <a:effectLst/>
                        <a:latin typeface="+mn-lt"/>
                        <a:ea typeface="Calibri"/>
                        <a:cs typeface="DokChampa"/>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algn="ctr">
                        <a:lnSpc>
                          <a:spcPct val="107000"/>
                        </a:lnSpc>
                        <a:spcAft>
                          <a:spcPts val="0"/>
                        </a:spcAft>
                      </a:pPr>
                      <a:r>
                        <a:rPr lang="en-US" sz="1800" b="1" dirty="0">
                          <a:effectLst/>
                          <a:latin typeface="Times New Roman" pitchFamily="18" charset="0"/>
                          <a:cs typeface="Times New Roman" pitchFamily="18" charset="0"/>
                        </a:rPr>
                        <a:t>Target</a:t>
                      </a:r>
                      <a:r>
                        <a:rPr lang="en-US" sz="1800" b="1" baseline="0" dirty="0">
                          <a:effectLst/>
                          <a:latin typeface="Times New Roman" pitchFamily="18" charset="0"/>
                          <a:cs typeface="Times New Roman" pitchFamily="18" charset="0"/>
                        </a:rPr>
                        <a:t> Y</a:t>
                      </a:r>
                      <a:r>
                        <a:rPr lang="lo-LA" sz="1800" b="1" dirty="0">
                          <a:effectLst/>
                          <a:latin typeface="Times New Roman" pitchFamily="18" charset="0"/>
                          <a:cs typeface="Phetsarath OT" pitchFamily="2" charset="0"/>
                        </a:rPr>
                        <a:t>2</a:t>
                      </a:r>
                      <a:r>
                        <a:rPr lang="en-US" sz="1800" b="1" dirty="0">
                          <a:effectLst/>
                          <a:latin typeface="Times New Roman" pitchFamily="18" charset="0"/>
                          <a:cs typeface="Phetsarath OT" pitchFamily="2" charset="0"/>
                        </a:rPr>
                        <a:t> </a:t>
                      </a:r>
                      <a:r>
                        <a:rPr lang="en-US" sz="1800" b="1" dirty="0">
                          <a:solidFill>
                            <a:srgbClr val="C00000"/>
                          </a:solidFill>
                          <a:effectLst/>
                        </a:rPr>
                        <a:t>(</a:t>
                      </a:r>
                      <a:r>
                        <a:rPr lang="en-US" sz="1800" b="1" dirty="0">
                          <a:solidFill>
                            <a:srgbClr val="FF0000"/>
                          </a:solidFill>
                          <a:effectLst/>
                        </a:rPr>
                        <a:t>06/2021-05</a:t>
                      </a:r>
                      <a:r>
                        <a:rPr lang="lo-LA" sz="1800" b="1" dirty="0">
                          <a:solidFill>
                            <a:srgbClr val="FF0000"/>
                          </a:solidFill>
                          <a:effectLst/>
                        </a:rPr>
                        <a:t>/</a:t>
                      </a:r>
                      <a:r>
                        <a:rPr lang="en-US" sz="1800" b="1" dirty="0">
                          <a:solidFill>
                            <a:srgbClr val="FF0000"/>
                          </a:solidFill>
                          <a:effectLst/>
                        </a:rPr>
                        <a:t>2022</a:t>
                      </a:r>
                      <a:r>
                        <a:rPr lang="en-US" sz="1800" b="1" dirty="0">
                          <a:solidFill>
                            <a:srgbClr val="C00000"/>
                          </a:solidFill>
                          <a:effectLst/>
                        </a:rPr>
                        <a:t>)</a:t>
                      </a:r>
                      <a:endParaRPr lang="en-US" sz="1800" b="1" dirty="0">
                        <a:solidFill>
                          <a:srgbClr val="C00000"/>
                        </a:solidFill>
                        <a:effectLst/>
                        <a:latin typeface="Calibri"/>
                        <a:ea typeface="Calibri"/>
                        <a:cs typeface="DokChampa"/>
                      </a:endParaRPr>
                    </a:p>
                  </a:txBody>
                  <a:tcPr marL="68580" marR="68580" marT="0" marB="0" anchor="ctr">
                    <a:solidFill>
                      <a:schemeClr val="accent2">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93061">
                <a:tc vMerge="1">
                  <a:txBody>
                    <a:bodyPr/>
                    <a:lstStyle/>
                    <a:p>
                      <a:endParaRPr lang="en-US"/>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itchFamily="18" charset="0"/>
                          <a:cs typeface="Phetsarath OT" pitchFamily="2" charset="0"/>
                        </a:rPr>
                        <a:t>Estimate</a:t>
                      </a:r>
                      <a:r>
                        <a:rPr lang="en-US" sz="1400" b="0" baseline="0" dirty="0">
                          <a:effectLst/>
                          <a:latin typeface="Times New Roman" pitchFamily="18" charset="0"/>
                          <a:cs typeface="Phetsarath OT" pitchFamily="2" charset="0"/>
                        </a:rPr>
                        <a:t> number of MSM 2021</a:t>
                      </a:r>
                      <a:r>
                        <a:rPr lang="en-US" sz="1400" b="0" dirty="0">
                          <a:effectLst/>
                          <a:latin typeface="Times New Roman" pitchFamily="18" charset="0"/>
                          <a:cs typeface="Times New Roman" pitchFamily="18" charset="0"/>
                        </a:rPr>
                        <a:t> *</a:t>
                      </a:r>
                      <a:endParaRPr lang="lo-LA" sz="1400" b="0" dirty="0">
                        <a:effectLst/>
                        <a:latin typeface="Times New Roman" pitchFamily="18" charset="0"/>
                        <a:cs typeface="Phetsarath OT" pitchFamily="2" charset="0"/>
                      </a:endParaRPr>
                    </a:p>
                    <a:p>
                      <a:pPr algn="ctr">
                        <a:lnSpc>
                          <a:spcPct val="107000"/>
                        </a:lnSpc>
                        <a:spcAft>
                          <a:spcPts val="0"/>
                        </a:spcAft>
                      </a:pPr>
                      <a:endParaRPr lang="en-US" sz="1400" b="1" dirty="0">
                        <a:effectLst/>
                        <a:latin typeface="Calibri"/>
                        <a:ea typeface="Calibri"/>
                        <a:cs typeface="DokChampa"/>
                      </a:endParaRPr>
                    </a:p>
                  </a:txBody>
                  <a:tcPr marL="68580" marR="6858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400" b="0" baseline="0" dirty="0">
                          <a:effectLst/>
                          <a:latin typeface="Times New Roman" pitchFamily="18" charset="0"/>
                          <a:cs typeface="Phetsarath OT" pitchFamily="2" charset="0"/>
                        </a:rPr>
                        <a:t>Number of MSM  received HIV test</a:t>
                      </a:r>
                      <a:endParaRPr lang="en-US" sz="1600" b="1" dirty="0">
                        <a:effectLst/>
                        <a:latin typeface="Times New Roman" pitchFamily="18" charset="0"/>
                        <a:ea typeface="Calibri"/>
                        <a:cs typeface="Times New Roman"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itchFamily="18" charset="0"/>
                          <a:cs typeface="Phetsarath OT" pitchFamily="2" charset="0"/>
                        </a:rPr>
                        <a:t>%  of MSM</a:t>
                      </a:r>
                      <a:r>
                        <a:rPr lang="en-US" sz="1400" b="0" baseline="0" dirty="0">
                          <a:effectLst/>
                          <a:latin typeface="Times New Roman" pitchFamily="18" charset="0"/>
                          <a:cs typeface="Phetsarath OT" pitchFamily="2" charset="0"/>
                        </a:rPr>
                        <a:t> revived </a:t>
                      </a:r>
                      <a:r>
                        <a:rPr lang="en-US" sz="1400" b="0" dirty="0">
                          <a:effectLst/>
                          <a:latin typeface="Times New Roman" pitchFamily="18" charset="0"/>
                          <a:cs typeface="Phetsarath OT" pitchFamily="2" charset="0"/>
                        </a:rPr>
                        <a:t>HIV test</a:t>
                      </a:r>
                      <a:endParaRPr lang="en-US" sz="1400" b="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n-US" sz="2400" b="1" dirty="0">
                          <a:solidFill>
                            <a:srgbClr val="FF0000"/>
                          </a:solidFill>
                          <a:effectLst/>
                        </a:rPr>
                        <a:t>+6%</a:t>
                      </a:r>
                      <a:endParaRPr lang="en-US" sz="2400" b="1" dirty="0">
                        <a:solidFill>
                          <a:srgbClr val="FF0000"/>
                        </a:solidFill>
                        <a:effectLst/>
                        <a:latin typeface="Calibri"/>
                        <a:ea typeface="Calibri"/>
                        <a:cs typeface="DokChampa"/>
                      </a:endParaRPr>
                    </a:p>
                  </a:txBody>
                  <a:tcPr marL="68580" marR="68580" marT="0" marB="0" anchor="ctr">
                    <a:solidFill>
                      <a:schemeClr val="accent2">
                        <a:lumMod val="60000"/>
                        <a:lumOff val="4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400" b="0" dirty="0">
                          <a:effectLst/>
                          <a:latin typeface="Times New Roman" pitchFamily="18" charset="0"/>
                          <a:cs typeface="Phetsarath OT" pitchFamily="2" charset="0"/>
                        </a:rPr>
                        <a:t>Estimate number of </a:t>
                      </a:r>
                      <a:r>
                        <a:rPr lang="en-US" sz="1400" b="0" baseline="0" dirty="0">
                          <a:effectLst/>
                          <a:latin typeface="Times New Roman" pitchFamily="18" charset="0"/>
                          <a:cs typeface="Phetsarath OT" pitchFamily="2" charset="0"/>
                        </a:rPr>
                        <a:t> MSM 2022</a:t>
                      </a:r>
                      <a:r>
                        <a:rPr lang="en-US" sz="1400" b="0" dirty="0">
                          <a:effectLst/>
                          <a:latin typeface="Times New Roman" pitchFamily="18" charset="0"/>
                          <a:cs typeface="Times New Roman" pitchFamily="18" charset="0"/>
                        </a:rPr>
                        <a:t> *</a:t>
                      </a:r>
                      <a:endParaRPr lang="lo-LA" sz="1400" b="0" dirty="0">
                        <a:effectLst/>
                        <a:latin typeface="Times New Roman" pitchFamily="18" charset="0"/>
                        <a:cs typeface="Phetsarath OT" pitchFamily="2" charset="0"/>
                      </a:endParaRPr>
                    </a:p>
                  </a:txBody>
                  <a:tcPr marL="68580" marR="68580" marT="0" marB="0" anchor="ctr">
                    <a:solidFill>
                      <a:schemeClr val="accent2">
                        <a:lumMod val="60000"/>
                        <a:lumOff val="4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400" b="0" baseline="0" dirty="0">
                          <a:effectLst/>
                          <a:latin typeface="Times New Roman" pitchFamily="18" charset="0"/>
                          <a:cs typeface="Phetsarath OT" pitchFamily="2" charset="0"/>
                        </a:rPr>
                        <a:t>Number of MSM  have  HIV test</a:t>
                      </a:r>
                      <a:endParaRPr lang="en-US" sz="1600" b="1" dirty="0">
                        <a:effectLst/>
                        <a:latin typeface="Times New Roman" pitchFamily="18" charset="0"/>
                        <a:ea typeface="Calibri"/>
                        <a:cs typeface="Times New Roman" pitchFamily="18" charset="0"/>
                      </a:endParaRPr>
                    </a:p>
                  </a:txBody>
                  <a:tcPr marL="68580" marR="68580" marT="0" marB="0" anchor="ctr">
                    <a:solidFill>
                      <a:schemeClr val="accent2">
                        <a:lumMod val="60000"/>
                        <a:lumOff val="40000"/>
                      </a:schemeClr>
                    </a:solidFill>
                  </a:tcPr>
                </a:tc>
                <a:extLst>
                  <a:ext uri="{0D108BD9-81ED-4DB2-BD59-A6C34878D82A}">
                    <a16:rowId xmlns:a16="http://schemas.microsoft.com/office/drawing/2014/main" val="10002"/>
                  </a:ext>
                </a:extLst>
              </a:tr>
              <a:tr h="418010">
                <a:tc>
                  <a:txBody>
                    <a:bodyPr/>
                    <a:lstStyle/>
                    <a:p>
                      <a:pPr>
                        <a:lnSpc>
                          <a:spcPct val="107000"/>
                        </a:lnSpc>
                        <a:spcAft>
                          <a:spcPts val="0"/>
                        </a:spcAft>
                      </a:pPr>
                      <a:r>
                        <a:rPr lang="en-US" sz="1800" b="1" dirty="0" err="1">
                          <a:effectLst/>
                          <a:latin typeface="Times New Roman" pitchFamily="18" charset="0"/>
                          <a:ea typeface="Phetsarath OT" panose="02000500000000000001" pitchFamily="2" charset="2"/>
                          <a:cs typeface="Times New Roman" pitchFamily="18" charset="0"/>
                        </a:rPr>
                        <a:t>Luangprabang</a:t>
                      </a:r>
                      <a:r>
                        <a:rPr lang="en-US" sz="1800" b="1" baseline="0" dirty="0">
                          <a:effectLst/>
                          <a:latin typeface="Times New Roman" pitchFamily="18" charset="0"/>
                          <a:ea typeface="Phetsarath OT" panose="02000500000000000001" pitchFamily="2" charset="2"/>
                          <a:cs typeface="Times New Roman" pitchFamily="18" charset="0"/>
                        </a:rPr>
                        <a:t> province</a:t>
                      </a:r>
                      <a:endParaRPr lang="en-US" sz="1800" b="1" dirty="0">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1600" b="0" i="0" u="none" strike="noStrike" dirty="0">
                          <a:solidFill>
                            <a:srgbClr val="000000"/>
                          </a:solidFill>
                          <a:effectLst/>
                          <a:latin typeface="Times New Roman" pitchFamily="18" charset="0"/>
                          <a:cs typeface="Times New Roman" pitchFamily="18" charset="0"/>
                        </a:rPr>
                        <a:t>1,659</a:t>
                      </a:r>
                    </a:p>
                  </a:txBody>
                  <a:tcPr marL="0" marR="0" marT="0" marB="0" anchor="ctr"/>
                </a:tc>
                <a:tc>
                  <a:txBody>
                    <a:bodyPr/>
                    <a:lstStyle/>
                    <a:p>
                      <a:pPr algn="ctr" fontAlgn="ctr"/>
                      <a:r>
                        <a:rPr lang="en-US" sz="1600" b="0" i="0" u="none" strike="noStrike" dirty="0">
                          <a:solidFill>
                            <a:srgbClr val="000000"/>
                          </a:solidFill>
                          <a:effectLst/>
                          <a:latin typeface="Times New Roman" pitchFamily="18" charset="0"/>
                          <a:cs typeface="Times New Roman" pitchFamily="18" charset="0"/>
                        </a:rPr>
                        <a:t>57</a:t>
                      </a:r>
                    </a:p>
                  </a:txBody>
                  <a:tcPr marL="0" marR="0" marT="0" marB="0" anchor="ctr"/>
                </a:tc>
                <a:tc>
                  <a:txBody>
                    <a:bodyPr/>
                    <a:lstStyle/>
                    <a:p>
                      <a:pPr algn="ctr" fontAlgn="ctr"/>
                      <a:r>
                        <a:rPr lang="en-US" sz="1600" b="0" i="0" u="none" strike="noStrike" dirty="0">
                          <a:solidFill>
                            <a:srgbClr val="000000"/>
                          </a:solidFill>
                          <a:effectLst/>
                          <a:latin typeface="Times New Roman" pitchFamily="18" charset="0"/>
                          <a:cs typeface="Times New Roman" pitchFamily="18" charset="0"/>
                        </a:rPr>
                        <a:t>3%</a:t>
                      </a:r>
                    </a:p>
                  </a:txBody>
                  <a:tcPr marL="0" marR="0" marT="0" marB="0" anchor="ct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9%</a:t>
                      </a:r>
                    </a:p>
                  </a:txBody>
                  <a:tcPr marL="0" marR="0" marT="0" marB="0" anchor="ctr">
                    <a:solidFill>
                      <a:schemeClr val="accent2">
                        <a:lumMod val="60000"/>
                        <a:lumOff val="40000"/>
                      </a:schemeClr>
                    </a:solidFill>
                  </a:tcPr>
                </a:tc>
                <a:tc>
                  <a:txBody>
                    <a:bodyPr/>
                    <a:lstStyle/>
                    <a:p>
                      <a:pPr algn="ctr" fontAlgn="ctr"/>
                      <a:r>
                        <a:rPr lang="en-US" sz="1600" b="0" i="0" u="none" strike="noStrike">
                          <a:solidFill>
                            <a:srgbClr val="000000"/>
                          </a:solidFill>
                          <a:effectLst/>
                          <a:latin typeface="Times New Roman" pitchFamily="18" charset="0"/>
                          <a:cs typeface="Times New Roman" pitchFamily="18" charset="0"/>
                        </a:rPr>
                        <a:t>1,689</a:t>
                      </a:r>
                    </a:p>
                  </a:txBody>
                  <a:tcPr marL="0" marR="0" marT="0" marB="0" anchor="ctr">
                    <a:solidFill>
                      <a:schemeClr val="accent2">
                        <a:lumMod val="60000"/>
                        <a:lumOff val="40000"/>
                      </a:schemeClr>
                    </a:solidFill>
                  </a:tcP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152</a:t>
                      </a:r>
                    </a:p>
                  </a:txBody>
                  <a:tcPr marL="0" marR="0" marT="0" marB="0" anchor="ctr">
                    <a:solidFill>
                      <a:schemeClr val="accent2">
                        <a:lumMod val="60000"/>
                        <a:lumOff val="40000"/>
                      </a:schemeClr>
                    </a:solidFill>
                  </a:tcPr>
                </a:tc>
                <a:extLst>
                  <a:ext uri="{0D108BD9-81ED-4DB2-BD59-A6C34878D82A}">
                    <a16:rowId xmlns:a16="http://schemas.microsoft.com/office/drawing/2014/main" val="10003"/>
                  </a:ext>
                </a:extLst>
              </a:tr>
              <a:tr h="418010">
                <a:tc>
                  <a:txBody>
                    <a:bodyPr/>
                    <a:lstStyle/>
                    <a:p>
                      <a:pPr>
                        <a:lnSpc>
                          <a:spcPct val="107000"/>
                        </a:lnSpc>
                        <a:spcAft>
                          <a:spcPts val="0"/>
                        </a:spcAft>
                      </a:pPr>
                      <a:r>
                        <a:rPr lang="en-US" sz="1800" b="1" dirty="0" err="1">
                          <a:effectLst/>
                          <a:latin typeface="Times New Roman" pitchFamily="18" charset="0"/>
                          <a:ea typeface="Phetsarath OT" panose="02000500000000000001" pitchFamily="2" charset="2"/>
                          <a:cs typeface="Times New Roman" pitchFamily="18" charset="0"/>
                        </a:rPr>
                        <a:t>Xayabury</a:t>
                      </a:r>
                      <a:r>
                        <a:rPr lang="en-US" sz="1800" b="1" dirty="0">
                          <a:effectLst/>
                          <a:latin typeface="Times New Roman" pitchFamily="18" charset="0"/>
                          <a:ea typeface="Phetsarath OT" panose="02000500000000000001" pitchFamily="2" charset="2"/>
                          <a:cs typeface="Times New Roman" pitchFamily="18" charset="0"/>
                        </a:rPr>
                        <a:t>  </a:t>
                      </a:r>
                      <a:r>
                        <a:rPr lang="en-US" sz="1800" b="1" baseline="0" dirty="0">
                          <a:effectLst/>
                          <a:latin typeface="Times New Roman" pitchFamily="18" charset="0"/>
                          <a:ea typeface="Phetsarath OT" panose="02000500000000000001" pitchFamily="2" charset="2"/>
                          <a:cs typeface="Times New Roman" pitchFamily="18" charset="0"/>
                        </a:rPr>
                        <a:t> Province</a:t>
                      </a:r>
                      <a:endParaRPr lang="en-US" sz="1800" b="1" dirty="0">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1,119</a:t>
                      </a:r>
                    </a:p>
                  </a:txBody>
                  <a:tcPr marL="0" marR="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57</a:t>
                      </a:r>
                    </a:p>
                  </a:txBody>
                  <a:tcPr marL="0" marR="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5%</a:t>
                      </a:r>
                    </a:p>
                  </a:txBody>
                  <a:tcPr marL="0" marR="0" marT="0" marB="0" anchor="ct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11%</a:t>
                      </a:r>
                    </a:p>
                  </a:txBody>
                  <a:tcPr marL="0" marR="0" marT="0" marB="0" anchor="ctr">
                    <a:solidFill>
                      <a:schemeClr val="accent2">
                        <a:lumMod val="60000"/>
                        <a:lumOff val="40000"/>
                      </a:schemeClr>
                    </a:solidFill>
                  </a:tcPr>
                </a:tc>
                <a:tc>
                  <a:txBody>
                    <a:bodyPr/>
                    <a:lstStyle/>
                    <a:p>
                      <a:pPr algn="ctr" fontAlgn="ctr"/>
                      <a:r>
                        <a:rPr lang="en-US" sz="1600" b="0" i="0" u="none" strike="noStrike" dirty="0">
                          <a:solidFill>
                            <a:srgbClr val="000000"/>
                          </a:solidFill>
                          <a:effectLst/>
                          <a:latin typeface="Times New Roman" pitchFamily="18" charset="0"/>
                          <a:cs typeface="Times New Roman" pitchFamily="18" charset="0"/>
                        </a:rPr>
                        <a:t>1,139</a:t>
                      </a:r>
                    </a:p>
                  </a:txBody>
                  <a:tcPr marL="0" marR="0" marT="0" marB="0" anchor="ctr">
                    <a:solidFill>
                      <a:schemeClr val="accent2">
                        <a:lumMod val="60000"/>
                        <a:lumOff val="40000"/>
                      </a:schemeClr>
                    </a:solidFill>
                  </a:tcP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126</a:t>
                      </a:r>
                    </a:p>
                  </a:txBody>
                  <a:tcPr marL="0" marR="0" marT="0" marB="0" anchor="ctr">
                    <a:solidFill>
                      <a:schemeClr val="accent2">
                        <a:lumMod val="60000"/>
                        <a:lumOff val="40000"/>
                      </a:schemeClr>
                    </a:solidFill>
                  </a:tcPr>
                </a:tc>
                <a:extLst>
                  <a:ext uri="{0D108BD9-81ED-4DB2-BD59-A6C34878D82A}">
                    <a16:rowId xmlns:a16="http://schemas.microsoft.com/office/drawing/2014/main" val="10004"/>
                  </a:ext>
                </a:extLst>
              </a:tr>
              <a:tr h="418010">
                <a:tc>
                  <a:txBody>
                    <a:bodyPr/>
                    <a:lstStyle/>
                    <a:p>
                      <a:pPr>
                        <a:lnSpc>
                          <a:spcPct val="107000"/>
                        </a:lnSpc>
                        <a:spcAft>
                          <a:spcPts val="0"/>
                        </a:spcAft>
                      </a:pPr>
                      <a:r>
                        <a:rPr lang="en-US" sz="1800" b="1" dirty="0" err="1">
                          <a:effectLst/>
                          <a:latin typeface="Times New Roman" pitchFamily="18" charset="0"/>
                          <a:ea typeface="Phetsarath OT" panose="02000500000000000001" pitchFamily="2" charset="2"/>
                          <a:cs typeface="Times New Roman" pitchFamily="18" charset="0"/>
                        </a:rPr>
                        <a:t>Vientaine</a:t>
                      </a:r>
                      <a:r>
                        <a:rPr lang="en-US" sz="1800" b="1" dirty="0">
                          <a:effectLst/>
                          <a:latin typeface="Times New Roman" pitchFamily="18" charset="0"/>
                          <a:ea typeface="Phetsarath OT" panose="02000500000000000001" pitchFamily="2" charset="2"/>
                          <a:cs typeface="Times New Roman" pitchFamily="18" charset="0"/>
                        </a:rPr>
                        <a:t>  </a:t>
                      </a:r>
                      <a:r>
                        <a:rPr lang="en-US" sz="1800" b="1" baseline="0" dirty="0">
                          <a:effectLst/>
                          <a:latin typeface="Times New Roman" pitchFamily="18" charset="0"/>
                          <a:ea typeface="Phetsarath OT" panose="02000500000000000001" pitchFamily="2" charset="2"/>
                          <a:cs typeface="Times New Roman" pitchFamily="18" charset="0"/>
                        </a:rPr>
                        <a:t> Province</a:t>
                      </a:r>
                      <a:endParaRPr lang="en-US" sz="1800" b="1" dirty="0">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1,905</a:t>
                      </a:r>
                    </a:p>
                  </a:txBody>
                  <a:tcPr marL="0" marR="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1,067</a:t>
                      </a:r>
                    </a:p>
                  </a:txBody>
                  <a:tcPr marL="0" marR="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56%</a:t>
                      </a:r>
                    </a:p>
                  </a:txBody>
                  <a:tcPr marL="0" marR="0" marT="0" marB="0" anchor="ct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62%</a:t>
                      </a:r>
                    </a:p>
                  </a:txBody>
                  <a:tcPr marL="0" marR="0" marT="0" marB="0" anchor="ctr">
                    <a:solidFill>
                      <a:schemeClr val="accent2">
                        <a:lumMod val="60000"/>
                        <a:lumOff val="40000"/>
                      </a:schemeClr>
                    </a:solidFill>
                  </a:tcPr>
                </a:tc>
                <a:tc>
                  <a:txBody>
                    <a:bodyPr/>
                    <a:lstStyle/>
                    <a:p>
                      <a:pPr algn="ctr" fontAlgn="ctr"/>
                      <a:r>
                        <a:rPr lang="en-US" sz="1600" b="0" i="0" u="none" strike="noStrike" dirty="0">
                          <a:solidFill>
                            <a:srgbClr val="000000"/>
                          </a:solidFill>
                          <a:effectLst/>
                          <a:latin typeface="Times New Roman" pitchFamily="18" charset="0"/>
                          <a:cs typeface="Times New Roman" pitchFamily="18" charset="0"/>
                        </a:rPr>
                        <a:t>1,940</a:t>
                      </a:r>
                    </a:p>
                  </a:txBody>
                  <a:tcPr marL="0" marR="0" marT="0" marB="0" anchor="ctr">
                    <a:solidFill>
                      <a:schemeClr val="accent2">
                        <a:lumMod val="60000"/>
                        <a:lumOff val="40000"/>
                      </a:schemeClr>
                    </a:solidFill>
                  </a:tcP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1,203</a:t>
                      </a:r>
                    </a:p>
                  </a:txBody>
                  <a:tcPr marL="0" marR="0" marT="0" marB="0" anchor="ctr">
                    <a:solidFill>
                      <a:schemeClr val="accent2">
                        <a:lumMod val="60000"/>
                        <a:lumOff val="40000"/>
                      </a:schemeClr>
                    </a:solidFill>
                  </a:tcPr>
                </a:tc>
                <a:extLst>
                  <a:ext uri="{0D108BD9-81ED-4DB2-BD59-A6C34878D82A}">
                    <a16:rowId xmlns:a16="http://schemas.microsoft.com/office/drawing/2014/main" val="10005"/>
                  </a:ext>
                </a:extLst>
              </a:tr>
              <a:tr h="418010">
                <a:tc>
                  <a:txBody>
                    <a:bodyPr/>
                    <a:lstStyle/>
                    <a:p>
                      <a:pPr>
                        <a:lnSpc>
                          <a:spcPct val="107000"/>
                        </a:lnSpc>
                        <a:spcAft>
                          <a:spcPts val="0"/>
                        </a:spcAft>
                      </a:pPr>
                      <a:r>
                        <a:rPr lang="en-US" sz="1800" b="1" dirty="0" err="1">
                          <a:solidFill>
                            <a:schemeClr val="bg1"/>
                          </a:solidFill>
                          <a:effectLst/>
                          <a:latin typeface="Times New Roman" pitchFamily="18" charset="0"/>
                          <a:ea typeface="Phetsarath OT" panose="02000500000000000001" pitchFamily="2" charset="2"/>
                          <a:cs typeface="Times New Roman" pitchFamily="18" charset="0"/>
                        </a:rPr>
                        <a:t>Borykhamxay</a:t>
                      </a:r>
                      <a:r>
                        <a:rPr lang="en-US" sz="1800" b="1" baseline="0" dirty="0">
                          <a:solidFill>
                            <a:schemeClr val="bg1"/>
                          </a:solidFill>
                          <a:effectLst/>
                          <a:latin typeface="Times New Roman" pitchFamily="18" charset="0"/>
                          <a:ea typeface="Phetsarath OT" panose="02000500000000000001" pitchFamily="2" charset="2"/>
                          <a:cs typeface="Times New Roman" pitchFamily="18" charset="0"/>
                        </a:rPr>
                        <a:t> Province</a:t>
                      </a:r>
                      <a:endParaRPr lang="en-US" sz="1800" b="1" dirty="0">
                        <a:solidFill>
                          <a:schemeClr val="bg1"/>
                        </a:solidFill>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694</a:t>
                      </a:r>
                    </a:p>
                  </a:txBody>
                  <a:tcPr marL="0" marR="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14</a:t>
                      </a:r>
                    </a:p>
                  </a:txBody>
                  <a:tcPr marL="0" marR="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2%</a:t>
                      </a:r>
                    </a:p>
                  </a:txBody>
                  <a:tcPr marL="0" marR="0" marT="0" marB="0" anchor="ct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8%</a:t>
                      </a:r>
                    </a:p>
                  </a:txBody>
                  <a:tcPr marL="0" marR="0" marT="0" marB="0" anchor="ctr">
                    <a:solidFill>
                      <a:schemeClr val="accent2">
                        <a:lumMod val="60000"/>
                        <a:lumOff val="40000"/>
                      </a:schemeClr>
                    </a:solidFill>
                  </a:tcPr>
                </a:tc>
                <a:tc>
                  <a:txBody>
                    <a:bodyPr/>
                    <a:lstStyle/>
                    <a:p>
                      <a:pPr algn="ctr" fontAlgn="ctr"/>
                      <a:r>
                        <a:rPr lang="en-US" sz="1600" b="0" i="0" u="none" strike="noStrike" dirty="0">
                          <a:solidFill>
                            <a:srgbClr val="000000"/>
                          </a:solidFill>
                          <a:effectLst/>
                          <a:latin typeface="Times New Roman" pitchFamily="18" charset="0"/>
                          <a:cs typeface="Times New Roman" pitchFamily="18" charset="0"/>
                        </a:rPr>
                        <a:t>706</a:t>
                      </a:r>
                    </a:p>
                  </a:txBody>
                  <a:tcPr marL="0" marR="0" marT="0" marB="0" anchor="ctr">
                    <a:solidFill>
                      <a:schemeClr val="accent2">
                        <a:lumMod val="60000"/>
                        <a:lumOff val="40000"/>
                      </a:schemeClr>
                    </a:solidFill>
                  </a:tcP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57</a:t>
                      </a:r>
                    </a:p>
                  </a:txBody>
                  <a:tcPr marL="0" marR="0" marT="0" marB="0" anchor="ctr">
                    <a:solidFill>
                      <a:schemeClr val="accent2">
                        <a:lumMod val="60000"/>
                        <a:lumOff val="40000"/>
                      </a:schemeClr>
                    </a:solidFill>
                  </a:tcPr>
                </a:tc>
                <a:extLst>
                  <a:ext uri="{0D108BD9-81ED-4DB2-BD59-A6C34878D82A}">
                    <a16:rowId xmlns:a16="http://schemas.microsoft.com/office/drawing/2014/main" val="10006"/>
                  </a:ext>
                </a:extLst>
              </a:tr>
              <a:tr h="418010">
                <a:tc>
                  <a:txBody>
                    <a:bodyPr/>
                    <a:lstStyle/>
                    <a:p>
                      <a:pPr>
                        <a:lnSpc>
                          <a:spcPct val="107000"/>
                        </a:lnSpc>
                        <a:spcAft>
                          <a:spcPts val="0"/>
                        </a:spcAft>
                      </a:pPr>
                      <a:r>
                        <a:rPr lang="en-US" sz="1800" b="1" dirty="0" err="1">
                          <a:effectLst/>
                          <a:latin typeface="Times New Roman" pitchFamily="18" charset="0"/>
                          <a:ea typeface="Phetsarath OT" panose="02000500000000000001" pitchFamily="2" charset="2"/>
                          <a:cs typeface="Times New Roman" pitchFamily="18" charset="0"/>
                        </a:rPr>
                        <a:t>Khammouane</a:t>
                      </a:r>
                      <a:r>
                        <a:rPr lang="en-US" sz="1800" b="1" baseline="0" dirty="0">
                          <a:effectLst/>
                          <a:latin typeface="Times New Roman" pitchFamily="18" charset="0"/>
                          <a:ea typeface="Phetsarath OT" panose="02000500000000000001" pitchFamily="2" charset="2"/>
                          <a:cs typeface="Times New Roman" pitchFamily="18" charset="0"/>
                        </a:rPr>
                        <a:t> Province</a:t>
                      </a:r>
                      <a:endParaRPr lang="en-US" sz="1800" b="1" dirty="0">
                        <a:effectLst/>
                        <a:latin typeface="Times New Roman" pitchFamily="18" charset="0"/>
                        <a:ea typeface="Phetsarath OT" panose="02000500000000000001" pitchFamily="2" charset="2"/>
                        <a:cs typeface="Times New Roman" pitchFamily="18" charset="0"/>
                      </a:endParaRPr>
                    </a:p>
                  </a:txBody>
                  <a:tcPr marL="68580" marR="6858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1,077</a:t>
                      </a:r>
                    </a:p>
                  </a:txBody>
                  <a:tcPr marL="0" marR="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577</a:t>
                      </a:r>
                    </a:p>
                  </a:txBody>
                  <a:tcPr marL="0" marR="0" marT="0" marB="0" anchor="ctr"/>
                </a:tc>
                <a:tc>
                  <a:txBody>
                    <a:bodyPr/>
                    <a:lstStyle/>
                    <a:p>
                      <a:pPr algn="ctr" fontAlgn="ctr"/>
                      <a:r>
                        <a:rPr lang="en-US" sz="1600" b="0" i="0" u="none" strike="noStrike">
                          <a:solidFill>
                            <a:srgbClr val="000000"/>
                          </a:solidFill>
                          <a:effectLst/>
                          <a:latin typeface="Times New Roman" pitchFamily="18" charset="0"/>
                          <a:cs typeface="Times New Roman" pitchFamily="18" charset="0"/>
                        </a:rPr>
                        <a:t>54%</a:t>
                      </a:r>
                    </a:p>
                  </a:txBody>
                  <a:tcPr marL="0" marR="0" marT="0" marB="0" anchor="ct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60%</a:t>
                      </a:r>
                    </a:p>
                  </a:txBody>
                  <a:tcPr marL="0" marR="0" marT="0" marB="0" anchor="ctr">
                    <a:solidFill>
                      <a:schemeClr val="accent2">
                        <a:lumMod val="60000"/>
                        <a:lumOff val="40000"/>
                      </a:schemeClr>
                    </a:solidFill>
                  </a:tcPr>
                </a:tc>
                <a:tc>
                  <a:txBody>
                    <a:bodyPr/>
                    <a:lstStyle/>
                    <a:p>
                      <a:pPr algn="ctr" fontAlgn="ctr"/>
                      <a:r>
                        <a:rPr lang="en-US" sz="1600" b="0" i="0" u="none" strike="noStrike" dirty="0">
                          <a:solidFill>
                            <a:srgbClr val="000000"/>
                          </a:solidFill>
                          <a:effectLst/>
                          <a:latin typeface="Times New Roman" pitchFamily="18" charset="0"/>
                          <a:cs typeface="Times New Roman" pitchFamily="18" charset="0"/>
                        </a:rPr>
                        <a:t>1,097</a:t>
                      </a:r>
                    </a:p>
                  </a:txBody>
                  <a:tcPr marL="0" marR="0" marT="0" marB="0" anchor="ctr">
                    <a:solidFill>
                      <a:schemeClr val="accent2">
                        <a:lumMod val="60000"/>
                        <a:lumOff val="40000"/>
                      </a:schemeClr>
                    </a:solidFill>
                  </a:tcP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658</a:t>
                      </a:r>
                    </a:p>
                  </a:txBody>
                  <a:tcPr marL="0" marR="0" marT="0" marB="0" anchor="ctr">
                    <a:solidFill>
                      <a:schemeClr val="accent2">
                        <a:lumMod val="60000"/>
                        <a:lumOff val="40000"/>
                      </a:schemeClr>
                    </a:solidFill>
                  </a:tcPr>
                </a:tc>
                <a:extLst>
                  <a:ext uri="{0D108BD9-81ED-4DB2-BD59-A6C34878D82A}">
                    <a16:rowId xmlns:a16="http://schemas.microsoft.com/office/drawing/2014/main" val="10007"/>
                  </a:ext>
                </a:extLst>
              </a:tr>
              <a:tr h="41801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latin typeface="Times New Roman" pitchFamily="18" charset="0"/>
                          <a:ea typeface="Phetsarath OT" panose="02000500000000000001" pitchFamily="2" charset="2"/>
                          <a:cs typeface="Times New Roman" pitchFamily="18" charset="0"/>
                        </a:rPr>
                        <a:t>Target</a:t>
                      </a:r>
                      <a:r>
                        <a:rPr lang="en-US" sz="1800" baseline="0" dirty="0">
                          <a:effectLst/>
                          <a:latin typeface="Times New Roman" pitchFamily="18" charset="0"/>
                          <a:ea typeface="Phetsarath OT" panose="02000500000000000001" pitchFamily="2" charset="2"/>
                          <a:cs typeface="Times New Roman" pitchFamily="18" charset="0"/>
                        </a:rPr>
                        <a:t> </a:t>
                      </a:r>
                      <a:r>
                        <a:rPr lang="en-US" sz="1800" dirty="0">
                          <a:effectLst/>
                          <a:latin typeface="Times New Roman" pitchFamily="18" charset="0"/>
                          <a:ea typeface="Phetsarath OT" panose="02000500000000000001" pitchFamily="2" charset="2"/>
                          <a:cs typeface="Times New Roman" pitchFamily="18" charset="0"/>
                        </a:rPr>
                        <a:t> MSM</a:t>
                      </a:r>
                    </a:p>
                  </a:txBody>
                  <a:tcPr marL="68580" marR="68580" marT="0" marB="0" anchor="ctr"/>
                </a:tc>
                <a:tc>
                  <a:txBody>
                    <a:bodyPr/>
                    <a:lstStyle/>
                    <a:p>
                      <a:pPr algn="ctr" fontAlgn="ctr"/>
                      <a:r>
                        <a:rPr lang="en-US" sz="1600" b="1" i="0" u="none" strike="noStrike" dirty="0">
                          <a:solidFill>
                            <a:srgbClr val="000000"/>
                          </a:solidFill>
                          <a:effectLst/>
                          <a:latin typeface="Times New Roman" pitchFamily="18" charset="0"/>
                          <a:cs typeface="Times New Roman" pitchFamily="18" charset="0"/>
                        </a:rPr>
                        <a:t>6,454</a:t>
                      </a:r>
                    </a:p>
                  </a:txBody>
                  <a:tcPr marL="0" marR="0" marT="0" marB="0" anchor="ctr"/>
                </a:tc>
                <a:tc>
                  <a:txBody>
                    <a:bodyPr/>
                    <a:lstStyle/>
                    <a:p>
                      <a:pPr algn="ctr" fontAlgn="ctr"/>
                      <a:r>
                        <a:rPr lang="en-US" sz="1600" b="1" i="0" u="none" strike="noStrike" dirty="0">
                          <a:solidFill>
                            <a:srgbClr val="000000"/>
                          </a:solidFill>
                          <a:effectLst/>
                          <a:latin typeface="Times New Roman" pitchFamily="18" charset="0"/>
                          <a:cs typeface="Times New Roman" pitchFamily="18" charset="0"/>
                        </a:rPr>
                        <a:t>1,772</a:t>
                      </a:r>
                    </a:p>
                  </a:txBody>
                  <a:tcPr marL="0" marR="0" marT="0" marB="0" anchor="ctr"/>
                </a:tc>
                <a:tc>
                  <a:txBody>
                    <a:bodyPr/>
                    <a:lstStyle/>
                    <a:p>
                      <a:pPr algn="ctr" fontAlgn="ctr"/>
                      <a:r>
                        <a:rPr lang="en-US" sz="1600" b="1" i="0" u="none" strike="noStrike" dirty="0">
                          <a:solidFill>
                            <a:srgbClr val="000000"/>
                          </a:solidFill>
                          <a:effectLst/>
                          <a:latin typeface="Times New Roman" pitchFamily="18" charset="0"/>
                          <a:cs typeface="Times New Roman" pitchFamily="18" charset="0"/>
                        </a:rPr>
                        <a:t>27%</a:t>
                      </a:r>
                    </a:p>
                  </a:txBody>
                  <a:tcPr marL="0" marR="0" marT="0" marB="0" anchor="ctr"/>
                </a:tc>
                <a:tc>
                  <a:txBody>
                    <a:bodyPr/>
                    <a:lstStyle/>
                    <a:p>
                      <a:pPr algn="ctr" fontAlgn="ctr"/>
                      <a:r>
                        <a:rPr lang="en-US" sz="1600" b="1" i="0" u="none" strike="noStrike" dirty="0">
                          <a:solidFill>
                            <a:srgbClr val="000000"/>
                          </a:solidFill>
                          <a:effectLst/>
                          <a:latin typeface="Times New Roman" pitchFamily="18" charset="0"/>
                          <a:cs typeface="Times New Roman" pitchFamily="18" charset="0"/>
                        </a:rPr>
                        <a:t>33%</a:t>
                      </a:r>
                    </a:p>
                  </a:txBody>
                  <a:tcPr marL="0" marR="0" marT="0" marB="0" anchor="ctr">
                    <a:solidFill>
                      <a:schemeClr val="accent2">
                        <a:lumMod val="60000"/>
                        <a:lumOff val="40000"/>
                      </a:schemeClr>
                    </a:solidFill>
                  </a:tcPr>
                </a:tc>
                <a:tc>
                  <a:txBody>
                    <a:bodyPr/>
                    <a:lstStyle/>
                    <a:p>
                      <a:pPr algn="ctr" fontAlgn="ctr"/>
                      <a:r>
                        <a:rPr lang="en-US" sz="1600" b="1" i="0" u="none" strike="noStrike" dirty="0">
                          <a:solidFill>
                            <a:srgbClr val="000000"/>
                          </a:solidFill>
                          <a:effectLst/>
                          <a:latin typeface="Times New Roman" pitchFamily="18" charset="0"/>
                          <a:cs typeface="Times New Roman" pitchFamily="18" charset="0"/>
                        </a:rPr>
                        <a:t>6,570</a:t>
                      </a:r>
                    </a:p>
                  </a:txBody>
                  <a:tcPr marL="0" marR="0" marT="0" marB="0" anchor="ctr">
                    <a:solidFill>
                      <a:schemeClr val="accent2">
                        <a:lumMod val="60000"/>
                        <a:lumOff val="40000"/>
                      </a:schemeClr>
                    </a:solidFill>
                  </a:tcPr>
                </a:tc>
                <a:tc>
                  <a:txBody>
                    <a:bodyPr/>
                    <a:lstStyle/>
                    <a:p>
                      <a:pPr algn="ctr" fontAlgn="ctr"/>
                      <a:r>
                        <a:rPr lang="en-US" sz="1800" b="1" i="0" u="none" strike="noStrike" dirty="0">
                          <a:solidFill>
                            <a:srgbClr val="000000"/>
                          </a:solidFill>
                          <a:effectLst/>
                          <a:latin typeface="Times New Roman" pitchFamily="18" charset="0"/>
                          <a:cs typeface="Times New Roman" pitchFamily="18" charset="0"/>
                        </a:rPr>
                        <a:t>2,168</a:t>
                      </a:r>
                    </a:p>
                  </a:txBody>
                  <a:tcPr marL="0" marR="0" marT="0" marB="0" anchor="ctr">
                    <a:solidFill>
                      <a:schemeClr val="accent2">
                        <a:lumMod val="60000"/>
                        <a:lumOff val="40000"/>
                      </a:schemeClr>
                    </a:solidFill>
                  </a:tcPr>
                </a:tc>
                <a:extLst>
                  <a:ext uri="{0D108BD9-81ED-4DB2-BD59-A6C34878D82A}">
                    <a16:rowId xmlns:a16="http://schemas.microsoft.com/office/drawing/2014/main" val="10008"/>
                  </a:ext>
                </a:extLst>
              </a:tr>
            </a:tbl>
          </a:graphicData>
        </a:graphic>
      </p:graphicFrame>
      <p:sp>
        <p:nvSpPr>
          <p:cNvPr id="5" name="Rounded Rectangle 4"/>
          <p:cNvSpPr/>
          <p:nvPr/>
        </p:nvSpPr>
        <p:spPr>
          <a:xfrm>
            <a:off x="7459542" y="3091543"/>
            <a:ext cx="1456705" cy="3410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0521536" y="2978024"/>
            <a:ext cx="1448789" cy="35243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055780" y="4115518"/>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ight Arrow 7"/>
          <p:cNvSpPr/>
          <p:nvPr/>
        </p:nvSpPr>
        <p:spPr>
          <a:xfrm>
            <a:off x="7015138" y="4618240"/>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ight Arrow 8"/>
          <p:cNvSpPr/>
          <p:nvPr/>
        </p:nvSpPr>
        <p:spPr>
          <a:xfrm>
            <a:off x="7012238" y="5015096"/>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ight Arrow 9"/>
          <p:cNvSpPr/>
          <p:nvPr/>
        </p:nvSpPr>
        <p:spPr>
          <a:xfrm>
            <a:off x="7015656" y="5407288"/>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Right Arrow 10"/>
          <p:cNvSpPr/>
          <p:nvPr/>
        </p:nvSpPr>
        <p:spPr>
          <a:xfrm>
            <a:off x="7014619" y="5826878"/>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ight Arrow 13"/>
          <p:cNvSpPr/>
          <p:nvPr/>
        </p:nvSpPr>
        <p:spPr>
          <a:xfrm>
            <a:off x="6985047" y="6260275"/>
            <a:ext cx="403761" cy="1187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81715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9534"/>
            <a:ext cx="2578101" cy="6238934"/>
          </a:xfrm>
        </p:spPr>
        <p:txBody>
          <a:bodyPr>
            <a:normAutofit/>
          </a:bodyPr>
          <a:lstStyle/>
          <a:p>
            <a:pPr algn="ctr"/>
            <a:r>
              <a:rPr lang="en-US" sz="2000" b="1" dirty="0">
                <a:solidFill>
                  <a:srgbClr val="002060"/>
                </a:solidFill>
                <a:latin typeface="Times New Roman" pitchFamily="18" charset="0"/>
                <a:ea typeface="Phetsarath OT" panose="02000500000000000001" pitchFamily="2" charset="2"/>
                <a:cs typeface="Times New Roman" pitchFamily="18" charset="0"/>
              </a:rPr>
              <a:t>Target  Y2:  </a:t>
            </a:r>
            <a:br>
              <a:rPr lang="en-US" sz="2000" b="1" dirty="0">
                <a:solidFill>
                  <a:srgbClr val="002060"/>
                </a:solidFill>
                <a:latin typeface="Times New Roman" pitchFamily="18" charset="0"/>
                <a:ea typeface="Phetsarath OT" panose="02000500000000000001" pitchFamily="2" charset="2"/>
                <a:cs typeface="Times New Roman" pitchFamily="18" charset="0"/>
              </a:rPr>
            </a:br>
            <a:br>
              <a:rPr lang="en-US" sz="1800" b="1" dirty="0">
                <a:solidFill>
                  <a:srgbClr val="002060"/>
                </a:solidFill>
                <a:latin typeface="Times New Roman" pitchFamily="18" charset="0"/>
                <a:ea typeface="Phetsarath OT" panose="02000500000000000001" pitchFamily="2" charset="2"/>
                <a:cs typeface="Times New Roman" pitchFamily="18" charset="0"/>
              </a:rPr>
            </a:br>
            <a:r>
              <a:rPr lang="en-US" sz="1800" b="1" dirty="0">
                <a:solidFill>
                  <a:srgbClr val="002060"/>
                </a:solidFill>
                <a:latin typeface="Times New Roman" pitchFamily="18" charset="0"/>
                <a:ea typeface="Phetsarath OT" panose="02000500000000000001" pitchFamily="2" charset="2"/>
                <a:cs typeface="Times New Roman" pitchFamily="18" charset="0"/>
              </a:rPr>
              <a:t>DLIK-(C)</a:t>
            </a:r>
            <a:br>
              <a:rPr lang="en-US" sz="1800" b="1" dirty="0">
                <a:solidFill>
                  <a:srgbClr val="002060"/>
                </a:solidFill>
                <a:latin typeface="Times New Roman" pitchFamily="18" charset="0"/>
                <a:ea typeface="Phetsarath OT" panose="02000500000000000001" pitchFamily="2" charset="2"/>
                <a:cs typeface="Times New Roman" pitchFamily="18" charset="0"/>
              </a:rPr>
            </a:br>
            <a:r>
              <a:rPr lang="en-US" sz="1800" b="1" dirty="0">
                <a:solidFill>
                  <a:srgbClr val="002060"/>
                </a:solidFill>
                <a:latin typeface="Times New Roman" pitchFamily="18" charset="0"/>
                <a:ea typeface="Phetsarath OT" panose="02000500000000000001" pitchFamily="2" charset="2"/>
                <a:cs typeface="Times New Roman" pitchFamily="18" charset="0"/>
              </a:rPr>
              <a:t> Increase </a:t>
            </a:r>
            <a:r>
              <a:rPr lang="lo-LA" sz="1800" b="1" u="sng" dirty="0">
                <a:solidFill>
                  <a:srgbClr val="FF0000"/>
                </a:solidFill>
                <a:effectLst>
                  <a:outerShdw blurRad="38100" dist="38100" dir="2700000" algn="tl">
                    <a:srgbClr val="000000">
                      <a:alpha val="43137"/>
                    </a:srgbClr>
                  </a:outerShdw>
                </a:effectLst>
                <a:latin typeface="Phetsarath OT" panose="02000500000000000001" pitchFamily="2" charset="2"/>
                <a:ea typeface="Phetsarath OT" panose="02000500000000000001" pitchFamily="2" charset="2"/>
                <a:cs typeface="Phetsarath OT" panose="02000500000000000001" pitchFamily="2" charset="2"/>
              </a:rPr>
              <a:t>4%</a:t>
            </a:r>
            <a:r>
              <a:rPr lang="en-US" sz="1800" b="1" u="sng" dirty="0">
                <a:solidFill>
                  <a:srgbClr val="FF0000"/>
                </a:solidFill>
                <a:effectLst>
                  <a:outerShdw blurRad="38100" dist="38100" dir="2700000" algn="tl">
                    <a:srgbClr val="000000">
                      <a:alpha val="43137"/>
                    </a:srgbClr>
                  </a:outerShdw>
                </a:effectLst>
                <a:latin typeface="Phetsarath OT" panose="02000500000000000001" pitchFamily="2" charset="2"/>
                <a:ea typeface="Phetsarath OT" panose="02000500000000000001" pitchFamily="2" charset="2"/>
                <a:cs typeface="Phetsarath OT" panose="02000500000000000001" pitchFamily="2" charset="2"/>
              </a:rPr>
              <a:t>  of </a:t>
            </a:r>
            <a:br>
              <a:rPr lang="en-US" sz="2800" b="1" u="sng" dirty="0">
                <a:solidFill>
                  <a:srgbClr val="FF0000"/>
                </a:solidFill>
                <a:effectLst>
                  <a:outerShdw blurRad="38100" dist="38100" dir="2700000" algn="tl">
                    <a:srgbClr val="000000">
                      <a:alpha val="43137"/>
                    </a:srgbClr>
                  </a:outerShdw>
                </a:effectLst>
              </a:rPr>
            </a:br>
            <a:r>
              <a:rPr lang="en-US" sz="1800" b="1" dirty="0">
                <a:latin typeface="Times New Roman" pitchFamily="18" charset="0"/>
                <a:ea typeface="Phetsarath OT" panose="02000500000000000001" pitchFamily="2" charset="2"/>
                <a:cs typeface="Times New Roman" pitchFamily="18" charset="0"/>
              </a:rPr>
              <a:t>Number </a:t>
            </a:r>
            <a:r>
              <a:rPr lang="en-US" sz="1800" b="1" dirty="0">
                <a:solidFill>
                  <a:srgbClr val="002060"/>
                </a:solidFill>
                <a:latin typeface="Times New Roman" pitchFamily="18" charset="0"/>
                <a:ea typeface="Phetsarath OT" panose="02000500000000000001" pitchFamily="2" charset="2"/>
                <a:cs typeface="Times New Roman" pitchFamily="18" charset="0"/>
              </a:rPr>
              <a:t>HIV positive cases currently on treatment</a:t>
            </a:r>
            <a:endParaRPr lang="en-US" sz="2800" b="1" u="sng" dirty="0">
              <a:solidFill>
                <a:srgbClr val="FF0000"/>
              </a:solidFill>
              <a:effectLst>
                <a:outerShdw blurRad="38100" dist="38100" dir="2700000" algn="tl">
                  <a:srgbClr val="000000">
                    <a:alpha val="43137"/>
                  </a:srgbClr>
                </a:outerShdw>
              </a:effectLst>
            </a:endParaRPr>
          </a:p>
        </p:txBody>
      </p:sp>
      <p:graphicFrame>
        <p:nvGraphicFramePr>
          <p:cNvPr id="3" name="Table 2">
            <a:extLst>
              <a:ext uri="{FF2B5EF4-FFF2-40B4-BE49-F238E27FC236}">
                <a16:creationId xmlns:a16="http://schemas.microsoft.com/office/drawing/2014/main" id="{7B077D33-A388-4614-95E8-2E839BE5C8D8}"/>
              </a:ext>
            </a:extLst>
          </p:cNvPr>
          <p:cNvGraphicFramePr>
            <a:graphicFrameLocks noGrp="1"/>
          </p:cNvGraphicFramePr>
          <p:nvPr>
            <p:extLst>
              <p:ext uri="{D42A27DB-BD31-4B8C-83A1-F6EECF244321}">
                <p14:modId xmlns:p14="http://schemas.microsoft.com/office/powerpoint/2010/main" val="475235675"/>
              </p:ext>
            </p:extLst>
          </p:nvPr>
        </p:nvGraphicFramePr>
        <p:xfrm>
          <a:off x="2852531" y="268161"/>
          <a:ext cx="8925486" cy="5979799"/>
        </p:xfrm>
        <a:graphic>
          <a:graphicData uri="http://schemas.openxmlformats.org/drawingml/2006/table">
            <a:tbl>
              <a:tblPr>
                <a:tableStyleId>{5C22544A-7EE6-4342-B048-85BDC9FD1C3A}</a:tableStyleId>
              </a:tblPr>
              <a:tblGrid>
                <a:gridCol w="625353">
                  <a:extLst>
                    <a:ext uri="{9D8B030D-6E8A-4147-A177-3AD203B41FA5}">
                      <a16:colId xmlns:a16="http://schemas.microsoft.com/office/drawing/2014/main" val="3764473292"/>
                    </a:ext>
                  </a:extLst>
                </a:gridCol>
                <a:gridCol w="3041329">
                  <a:extLst>
                    <a:ext uri="{9D8B030D-6E8A-4147-A177-3AD203B41FA5}">
                      <a16:colId xmlns:a16="http://schemas.microsoft.com/office/drawing/2014/main" val="3954297996"/>
                    </a:ext>
                  </a:extLst>
                </a:gridCol>
                <a:gridCol w="2412038">
                  <a:extLst>
                    <a:ext uri="{9D8B030D-6E8A-4147-A177-3AD203B41FA5}">
                      <a16:colId xmlns:a16="http://schemas.microsoft.com/office/drawing/2014/main" val="2238157113"/>
                    </a:ext>
                  </a:extLst>
                </a:gridCol>
                <a:gridCol w="2846766">
                  <a:extLst>
                    <a:ext uri="{9D8B030D-6E8A-4147-A177-3AD203B41FA5}">
                      <a16:colId xmlns:a16="http://schemas.microsoft.com/office/drawing/2014/main" val="4050819033"/>
                    </a:ext>
                  </a:extLst>
                </a:gridCol>
              </a:tblGrid>
              <a:tr h="567499">
                <a:tc>
                  <a:txBody>
                    <a:bodyPr/>
                    <a:lstStyle/>
                    <a:p>
                      <a:pPr algn="ctr" rtl="0" fontAlgn="ctr"/>
                      <a:r>
                        <a:rPr lang="en-US" sz="1800" b="1" u="none" strike="noStrike" dirty="0">
                          <a:solidFill>
                            <a:schemeClr val="tx1"/>
                          </a:solidFill>
                          <a:effectLst/>
                          <a:latin typeface="Times New Roman" pitchFamily="18" charset="0"/>
                          <a:cs typeface="Times New Roman" pitchFamily="18" charset="0"/>
                        </a:rPr>
                        <a:t>No.</a:t>
                      </a:r>
                      <a:endParaRPr lang="en-US" sz="1800" b="1" i="0" u="none" strike="noStrike" dirty="0">
                        <a:solidFill>
                          <a:schemeClr val="tx1"/>
                        </a:solidFill>
                        <a:effectLst/>
                        <a:latin typeface="Times New Roman" pitchFamily="18" charset="0"/>
                        <a:cs typeface="Times New Roman" pitchFamily="18" charset="0"/>
                      </a:endParaRPr>
                    </a:p>
                  </a:txBody>
                  <a:tcPr marL="0" marR="0" marT="0" marB="0" anchor="ctr"/>
                </a:tc>
                <a:tc>
                  <a:txBody>
                    <a:bodyPr/>
                    <a:lstStyle/>
                    <a:p>
                      <a:pPr algn="ctr" rtl="0" fontAlgn="ctr"/>
                      <a:r>
                        <a:rPr lang="en-US" sz="1600" b="1" u="none" strike="noStrike" dirty="0">
                          <a:solidFill>
                            <a:schemeClr val="tx1"/>
                          </a:solidFill>
                          <a:effectLst/>
                          <a:latin typeface="Times New Roman" pitchFamily="18" charset="0"/>
                          <a:cs typeface="Times New Roman" pitchFamily="18" charset="0"/>
                        </a:rPr>
                        <a:t>Name of Health Facilities (ART and POC sites)</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tc>
                  <a:txBody>
                    <a:bodyPr/>
                    <a:lstStyle/>
                    <a:p>
                      <a:pPr algn="ctr" fontAlgn="b"/>
                      <a:r>
                        <a:rPr lang="en-US" sz="1600" b="1" u="none" strike="noStrike" dirty="0">
                          <a:solidFill>
                            <a:schemeClr val="tx1"/>
                          </a:solidFill>
                          <a:effectLst/>
                          <a:latin typeface="Times New Roman" pitchFamily="18" charset="0"/>
                          <a:cs typeface="Times New Roman" pitchFamily="18" charset="0"/>
                        </a:rPr>
                        <a:t>Y1</a:t>
                      </a:r>
                      <a:br>
                        <a:rPr lang="en-US" sz="1600" b="1" u="none" strike="noStrike" dirty="0">
                          <a:solidFill>
                            <a:schemeClr val="tx1"/>
                          </a:solidFill>
                          <a:effectLst/>
                          <a:latin typeface="Times New Roman" pitchFamily="18" charset="0"/>
                          <a:cs typeface="Times New Roman" pitchFamily="18" charset="0"/>
                        </a:rPr>
                      </a:br>
                      <a:r>
                        <a:rPr lang="en-US" sz="1600" b="1" u="none" strike="noStrike" dirty="0">
                          <a:solidFill>
                            <a:schemeClr val="tx1"/>
                          </a:solidFill>
                          <a:effectLst/>
                          <a:latin typeface="Times New Roman" pitchFamily="18" charset="0"/>
                          <a:cs typeface="Times New Roman" pitchFamily="18" charset="0"/>
                        </a:rPr>
                        <a:t>(end of may.21)</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b"/>
                </a:tc>
                <a:tc>
                  <a:txBody>
                    <a:bodyPr/>
                    <a:lstStyle/>
                    <a:p>
                      <a:pPr algn="ctr" fontAlgn="b"/>
                      <a:r>
                        <a:rPr lang="en-US" sz="1800" b="1" u="sng" strike="noStrike"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Target  Y2 (+4%)</a:t>
                      </a:r>
                      <a:br>
                        <a:rPr lang="en-US" sz="1600" b="1" u="none" strike="noStrike" dirty="0">
                          <a:solidFill>
                            <a:schemeClr val="tx1"/>
                          </a:solidFill>
                          <a:effectLst/>
                          <a:latin typeface="Times New Roman" pitchFamily="18" charset="0"/>
                          <a:cs typeface="Times New Roman" pitchFamily="18" charset="0"/>
                        </a:rPr>
                      </a:br>
                      <a:r>
                        <a:rPr lang="en-US" sz="1600" b="1" u="none" strike="noStrike" dirty="0">
                          <a:solidFill>
                            <a:schemeClr val="tx1"/>
                          </a:solidFill>
                          <a:effectLst/>
                          <a:latin typeface="Times New Roman" pitchFamily="18" charset="0"/>
                          <a:cs typeface="Times New Roman" pitchFamily="18" charset="0"/>
                        </a:rPr>
                        <a:t>(end of may.22)</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b"/>
                </a:tc>
                <a:extLst>
                  <a:ext uri="{0D108BD9-81ED-4DB2-BD59-A6C34878D82A}">
                    <a16:rowId xmlns:a16="http://schemas.microsoft.com/office/drawing/2014/main" val="3602726935"/>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Savannakhet</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1,367</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1,422</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4167152588"/>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2</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Setthathilath HP</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2,736</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2,845</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194764340"/>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3</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Mahosot HP</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1,420</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1,477</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1100469190"/>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4</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dirty="0" err="1">
                          <a:solidFill>
                            <a:schemeClr val="tx1"/>
                          </a:solidFill>
                          <a:effectLst/>
                          <a:latin typeface="Times New Roman" pitchFamily="18" charset="0"/>
                          <a:cs typeface="Times New Roman" pitchFamily="18" charset="0"/>
                        </a:rPr>
                        <a:t>Louangphrabang</a:t>
                      </a:r>
                      <a:endParaRPr lang="en-US" sz="1800" b="1" i="0" u="none" strike="noStrike" dirty="0">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596</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620</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695340270"/>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5</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Champasack</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946</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984</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558725431"/>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6</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Bokeo</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156</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162</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3464662255"/>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7</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Louangnamtha</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158</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164</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1237015373"/>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8</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Khammouane</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443</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461</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3057034269"/>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9</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dirty="0" err="1">
                          <a:solidFill>
                            <a:schemeClr val="tx1"/>
                          </a:solidFill>
                          <a:effectLst/>
                          <a:latin typeface="Times New Roman" pitchFamily="18" charset="0"/>
                          <a:cs typeface="Times New Roman" pitchFamily="18" charset="0"/>
                        </a:rPr>
                        <a:t>Tonpheung</a:t>
                      </a:r>
                      <a:r>
                        <a:rPr lang="en-US" sz="1800" b="1" u="none" strike="noStrike" dirty="0">
                          <a:solidFill>
                            <a:schemeClr val="tx1"/>
                          </a:solidFill>
                          <a:effectLst/>
                          <a:latin typeface="Times New Roman" pitchFamily="18" charset="0"/>
                          <a:cs typeface="Times New Roman" pitchFamily="18" charset="0"/>
                        </a:rPr>
                        <a:t> Dist. Hospital</a:t>
                      </a:r>
                      <a:endParaRPr lang="en-US" sz="1800" b="1" i="0" u="none" strike="noStrike" dirty="0">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51</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53</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1321881225"/>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10</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Houaphan</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80</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83</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111255782"/>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11</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Friendship HP</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460</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478</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1157832120"/>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12</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Saravanh </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0</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0</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3746004641"/>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13</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dirty="0" err="1">
                          <a:solidFill>
                            <a:schemeClr val="tx1"/>
                          </a:solidFill>
                          <a:effectLst/>
                          <a:latin typeface="Times New Roman" pitchFamily="18" charset="0"/>
                          <a:cs typeface="Times New Roman" pitchFamily="18" charset="0"/>
                        </a:rPr>
                        <a:t>Oudomxay</a:t>
                      </a:r>
                      <a:endParaRPr lang="en-US" sz="1800" b="1" i="0" u="none" strike="noStrike" dirty="0">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20</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21</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1795393558"/>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14</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Songkhone Dist. Hospital</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0</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0</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98094621"/>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15</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Sayaboury</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0</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0</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329022698"/>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16</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Vientiane Province</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0</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0</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3608687949"/>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17</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Bolikhamxay</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0</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0</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744911028"/>
                  </a:ext>
                </a:extLst>
              </a:tr>
              <a:tr h="283750">
                <a:tc>
                  <a:txBody>
                    <a:bodyPr/>
                    <a:lstStyle/>
                    <a:p>
                      <a:pPr algn="ctr" rtl="0" fontAlgn="b"/>
                      <a:r>
                        <a:rPr lang="en-US" sz="1800" b="1" u="none" strike="noStrike">
                          <a:solidFill>
                            <a:schemeClr val="tx1"/>
                          </a:solidFill>
                          <a:effectLst/>
                          <a:latin typeface="Times New Roman" pitchFamily="18" charset="0"/>
                          <a:cs typeface="Times New Roman" pitchFamily="18" charset="0"/>
                        </a:rPr>
                        <a:t>18</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l" rtl="0" fontAlgn="b"/>
                      <a:r>
                        <a:rPr lang="en-US" sz="1800" b="1" u="none" strike="noStrike">
                          <a:solidFill>
                            <a:schemeClr val="tx1"/>
                          </a:solidFill>
                          <a:effectLst/>
                          <a:latin typeface="Times New Roman" pitchFamily="18" charset="0"/>
                          <a:cs typeface="Times New Roman" pitchFamily="18" charset="0"/>
                        </a:rPr>
                        <a:t>Xiengkuang</a:t>
                      </a:r>
                      <a:endParaRPr lang="en-US" sz="1800" b="1" i="0" u="none" strike="noStrike">
                        <a:solidFill>
                          <a:schemeClr val="tx1"/>
                        </a:solidFill>
                        <a:effectLst/>
                        <a:latin typeface="Times New Roman" pitchFamily="18" charset="0"/>
                        <a:cs typeface="Times New Roman" pitchFamily="18" charset="0"/>
                      </a:endParaRPr>
                    </a:p>
                  </a:txBody>
                  <a:tcPr marL="0" marR="0" marT="0" marB="0" anchor="b"/>
                </a:tc>
                <a:tc>
                  <a:txBody>
                    <a:bodyPr/>
                    <a:lstStyle/>
                    <a:p>
                      <a:pPr algn="ctr" fontAlgn="ctr"/>
                      <a:r>
                        <a:rPr lang="en-US" sz="1600" b="1" u="none" strike="noStrike">
                          <a:solidFill>
                            <a:schemeClr val="tx1"/>
                          </a:solidFill>
                          <a:effectLst/>
                          <a:latin typeface="Times New Roman" pitchFamily="18" charset="0"/>
                          <a:cs typeface="Times New Roman" pitchFamily="18" charset="0"/>
                        </a:rPr>
                        <a:t>0</a:t>
                      </a:r>
                      <a:endParaRPr lang="en-US" sz="1600" b="1" i="0" u="none" strike="noStrike">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1600" b="1" u="none" strike="noStrike" dirty="0">
                          <a:solidFill>
                            <a:schemeClr val="tx1"/>
                          </a:solidFill>
                          <a:effectLst/>
                          <a:latin typeface="Times New Roman" pitchFamily="18" charset="0"/>
                          <a:cs typeface="Times New Roman" pitchFamily="18" charset="0"/>
                        </a:rPr>
                        <a:t>0</a:t>
                      </a:r>
                      <a:endParaRPr lang="en-US" sz="1600" b="1" i="0" u="none" strike="noStrike" dirty="0">
                        <a:solidFill>
                          <a:schemeClr val="tx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1740754462"/>
                  </a:ext>
                </a:extLst>
              </a:tr>
              <a:tr h="300003">
                <a:tc gridSpan="2">
                  <a:txBody>
                    <a:bodyPr/>
                    <a:lstStyle/>
                    <a:p>
                      <a:pPr algn="ctr" rtl="0" fontAlgn="ctr"/>
                      <a:r>
                        <a:rPr lang="en-US" sz="1800" b="1" u="none" strike="noStrike" dirty="0">
                          <a:solidFill>
                            <a:schemeClr val="tx1"/>
                          </a:solidFill>
                          <a:effectLst/>
                          <a:latin typeface="Times New Roman" pitchFamily="18" charset="0"/>
                          <a:cs typeface="Times New Roman" pitchFamily="18" charset="0"/>
                        </a:rPr>
                        <a:t>Total</a:t>
                      </a:r>
                      <a:endParaRPr lang="en-US" sz="1800" b="1" i="0" u="none" strike="noStrike" dirty="0">
                        <a:solidFill>
                          <a:schemeClr val="tx1"/>
                        </a:solidFill>
                        <a:effectLst/>
                        <a:latin typeface="Times New Roman" pitchFamily="18" charset="0"/>
                        <a:cs typeface="Times New Roman" pitchFamily="18" charset="0"/>
                      </a:endParaRPr>
                    </a:p>
                  </a:txBody>
                  <a:tcPr marL="0" marR="0" marT="0" marB="0" anchor="ctr"/>
                </a:tc>
                <a:tc hMerge="1">
                  <a:txBody>
                    <a:bodyPr/>
                    <a:lstStyle/>
                    <a:p>
                      <a:endParaRPr lang="en-US"/>
                    </a:p>
                  </a:txBody>
                  <a:tcPr/>
                </a:tc>
                <a:tc>
                  <a:txBody>
                    <a:bodyPr/>
                    <a:lstStyle/>
                    <a:p>
                      <a:pPr algn="ctr" fontAlgn="ctr"/>
                      <a:r>
                        <a:rPr lang="en-US" sz="2000" b="1" u="none" strike="noStrike" dirty="0">
                          <a:solidFill>
                            <a:schemeClr val="tx1"/>
                          </a:solidFill>
                          <a:effectLst/>
                          <a:latin typeface="Times New Roman" pitchFamily="18" charset="0"/>
                          <a:cs typeface="Times New Roman" pitchFamily="18" charset="0"/>
                        </a:rPr>
                        <a:t>8,433</a:t>
                      </a:r>
                      <a:endParaRPr lang="en-US" sz="2000" b="1" i="0" u="none" strike="noStrike" dirty="0">
                        <a:solidFill>
                          <a:schemeClr val="tx1"/>
                        </a:solidFill>
                        <a:effectLst/>
                        <a:latin typeface="Times New Roman" pitchFamily="18" charset="0"/>
                        <a:cs typeface="Times New Roman" pitchFamily="18" charset="0"/>
                      </a:endParaRPr>
                    </a:p>
                  </a:txBody>
                  <a:tcPr marL="0" marR="0" marT="0" marB="0" anchor="ctr"/>
                </a:tc>
                <a:tc>
                  <a:txBody>
                    <a:bodyPr/>
                    <a:lstStyle/>
                    <a:p>
                      <a:pPr algn="ctr" fontAlgn="ctr"/>
                      <a:r>
                        <a:rPr lang="en-US" sz="2000" b="1" u="none" strike="noStrike" dirty="0">
                          <a:solidFill>
                            <a:srgbClr val="FF0000"/>
                          </a:solidFill>
                          <a:effectLst/>
                          <a:latin typeface="Times New Roman" pitchFamily="18" charset="0"/>
                          <a:cs typeface="Times New Roman" pitchFamily="18" charset="0"/>
                        </a:rPr>
                        <a:t>8,770</a:t>
                      </a:r>
                      <a:endParaRPr lang="en-US" sz="2000" b="1" i="0" u="none" strike="noStrike" dirty="0">
                        <a:solidFill>
                          <a:srgbClr val="FF0000"/>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401549999"/>
                  </a:ext>
                </a:extLst>
              </a:tr>
            </a:tbl>
          </a:graphicData>
        </a:graphic>
      </p:graphicFrame>
      <p:sp>
        <p:nvSpPr>
          <p:cNvPr id="4" name="Arrow: Right 3">
            <a:extLst>
              <a:ext uri="{FF2B5EF4-FFF2-40B4-BE49-F238E27FC236}">
                <a16:creationId xmlns:a16="http://schemas.microsoft.com/office/drawing/2014/main" id="{A99F3468-1AB6-418F-BD74-4E4912D31BCB}"/>
              </a:ext>
            </a:extLst>
          </p:cNvPr>
          <p:cNvSpPr/>
          <p:nvPr/>
        </p:nvSpPr>
        <p:spPr>
          <a:xfrm>
            <a:off x="2138333" y="2569817"/>
            <a:ext cx="685801" cy="327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7B61B2DE-E04A-4337-A8E3-31131EA489E1}"/>
              </a:ext>
            </a:extLst>
          </p:cNvPr>
          <p:cNvSpPr/>
          <p:nvPr/>
        </p:nvSpPr>
        <p:spPr>
          <a:xfrm>
            <a:off x="8311487" y="5942354"/>
            <a:ext cx="1551680" cy="227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863167" y="5793821"/>
            <a:ext cx="1142081" cy="524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652" y="5502586"/>
            <a:ext cx="1284893" cy="369332"/>
          </a:xfrm>
          <a:prstGeom prst="rect">
            <a:avLst/>
          </a:prstGeom>
          <a:noFill/>
        </p:spPr>
        <p:txBody>
          <a:bodyPr wrap="square" rtlCol="0">
            <a:spAutoFit/>
          </a:bodyPr>
          <a:lstStyle/>
          <a:p>
            <a:r>
              <a:rPr lang="en-US" b="1" dirty="0">
                <a:solidFill>
                  <a:srgbClr val="FF0000"/>
                </a:solidFill>
              </a:rPr>
              <a:t>337 (+4%)</a:t>
            </a:r>
          </a:p>
        </p:txBody>
      </p:sp>
    </p:spTree>
    <p:extLst>
      <p:ext uri="{BB962C8B-B14F-4D97-AF65-F5344CB8AC3E}">
        <p14:creationId xmlns:p14="http://schemas.microsoft.com/office/powerpoint/2010/main" val="2448855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6659-1AB0-494C-B7FB-0976D2C58494}"/>
              </a:ext>
            </a:extLst>
          </p:cNvPr>
          <p:cNvSpPr>
            <a:spLocks noGrp="1"/>
          </p:cNvSpPr>
          <p:nvPr>
            <p:ph type="title"/>
          </p:nvPr>
        </p:nvSpPr>
        <p:spPr>
          <a:xfrm>
            <a:off x="838200" y="2482160"/>
            <a:ext cx="10515600" cy="1325563"/>
          </a:xfrm>
          <a:solidFill>
            <a:schemeClr val="accent1">
              <a:lumMod val="40000"/>
              <a:lumOff val="60000"/>
            </a:schemeClr>
          </a:solidFill>
        </p:spPr>
        <p:txBody>
          <a:bodyPr>
            <a:noAutofit/>
          </a:bodyPr>
          <a:lstStyle/>
          <a:p>
            <a:pPr algn="ctr">
              <a:lnSpc>
                <a:spcPct val="150000"/>
              </a:lnSpc>
            </a:pPr>
            <a:br>
              <a:rPr lang="en-US" sz="4800" b="1" dirty="0">
                <a:solidFill>
                  <a:srgbClr val="0070C0"/>
                </a:solidFill>
                <a:latin typeface="Times New Roman" pitchFamily="18" charset="0"/>
                <a:ea typeface="Phetsarath OT" panose="02000500000000000001" pitchFamily="2" charset="2"/>
                <a:cs typeface="Times New Roman" pitchFamily="18" charset="0"/>
              </a:rPr>
            </a:br>
            <a:r>
              <a:rPr lang="en-US" sz="4800" b="1" dirty="0">
                <a:solidFill>
                  <a:srgbClr val="0070C0"/>
                </a:solidFill>
                <a:latin typeface="Times New Roman" pitchFamily="18" charset="0"/>
                <a:ea typeface="Phetsarath OT" panose="02000500000000000001" pitchFamily="2" charset="2"/>
                <a:cs typeface="Times New Roman" pitchFamily="18" charset="0"/>
              </a:rPr>
              <a:t>Progress report on DLI K Y</a:t>
            </a:r>
            <a:r>
              <a:rPr lang="lo-LA" sz="4800" b="1" dirty="0">
                <a:solidFill>
                  <a:srgbClr val="0070C0"/>
                </a:solidFill>
                <a:latin typeface="Times New Roman" pitchFamily="18" charset="0"/>
                <a:ea typeface="Phetsarath OT" panose="02000500000000000001" pitchFamily="2" charset="2"/>
                <a:cs typeface="Phetsarath OT" panose="02000500000000000001" pitchFamily="2" charset="2"/>
              </a:rPr>
              <a:t>2</a:t>
            </a:r>
            <a:r>
              <a:rPr lang="en-US" sz="4800" b="1" dirty="0">
                <a:solidFill>
                  <a:srgbClr val="0070C0"/>
                </a:solidFill>
                <a:latin typeface="Times New Roman" pitchFamily="18" charset="0"/>
                <a:ea typeface="Phetsarath OT" panose="02000500000000000001" pitchFamily="2" charset="2"/>
                <a:cs typeface="Times New Roman" pitchFamily="18" charset="0"/>
              </a:rPr>
              <a:t> </a:t>
            </a:r>
            <a:br>
              <a:rPr lang="en-US" sz="4800" b="1" dirty="0">
                <a:solidFill>
                  <a:srgbClr val="0070C0"/>
                </a:solidFill>
                <a:latin typeface="Times New Roman" pitchFamily="18" charset="0"/>
                <a:ea typeface="Phetsarath OT" panose="02000500000000000001" pitchFamily="2" charset="2"/>
                <a:cs typeface="Times New Roman" pitchFamily="18" charset="0"/>
              </a:rPr>
            </a:br>
            <a:endParaRPr lang="en-US" sz="4800" b="1" dirty="0">
              <a:solidFill>
                <a:srgbClr val="0070C0"/>
              </a:solidFill>
              <a:latin typeface="Times New Roman" pitchFamily="18" charset="0"/>
              <a:ea typeface="Phetsarath OT" panose="02000500000000000001" pitchFamily="2" charset="2"/>
              <a:cs typeface="Times New Roman" pitchFamily="18" charset="0"/>
            </a:endParaRPr>
          </a:p>
        </p:txBody>
      </p:sp>
    </p:spTree>
    <p:extLst>
      <p:ext uri="{BB962C8B-B14F-4D97-AF65-F5344CB8AC3E}">
        <p14:creationId xmlns:p14="http://schemas.microsoft.com/office/powerpoint/2010/main" val="3860216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FE29A6C-A5D6-463C-BD4F-E4503774C2CA}"/>
              </a:ext>
            </a:extLst>
          </p:cNvPr>
          <p:cNvSpPr txBox="1"/>
          <p:nvPr/>
        </p:nvSpPr>
        <p:spPr>
          <a:xfrm>
            <a:off x="235131" y="381356"/>
            <a:ext cx="11855269" cy="1323439"/>
          </a:xfrm>
          <a:prstGeom prst="rect">
            <a:avLst/>
          </a:prstGeom>
          <a:solidFill>
            <a:schemeClr val="accent5">
              <a:lumMod val="40000"/>
              <a:lumOff val="60000"/>
            </a:schemeClr>
          </a:solidFill>
        </p:spPr>
        <p:txBody>
          <a:bodyPr wrap="square" anchor="ctr">
            <a:spAutoFit/>
          </a:bodyPr>
          <a:lstStyle/>
          <a:p>
            <a:pPr algn="ctr"/>
            <a:r>
              <a:rPr lang="en-US" sz="2000" dirty="0">
                <a:latin typeface="Times New Roman" pitchFamily="18" charset="0"/>
                <a:cs typeface="Times New Roman" pitchFamily="18" charset="0"/>
              </a:rPr>
              <a:t>Progress-DLI K Y2:</a:t>
            </a:r>
          </a:p>
          <a:p>
            <a:pPr algn="ctr"/>
            <a:endParaRPr lang="en-US" sz="2000" dirty="0"/>
          </a:p>
          <a:p>
            <a:pPr algn="ctr"/>
            <a:r>
              <a:rPr lang="en-US" sz="2000" b="1" dirty="0">
                <a:solidFill>
                  <a:srgbClr val="002060"/>
                </a:solidFill>
                <a:latin typeface="Times New Roman" pitchFamily="18" charset="0"/>
                <a:ea typeface="Phetsarath OT" panose="02000500000000000001" pitchFamily="2" charset="2"/>
                <a:cs typeface="Times New Roman" pitchFamily="18" charset="0"/>
              </a:rPr>
              <a:t>DLIK-A: </a:t>
            </a:r>
            <a:r>
              <a:rPr lang="en-US" sz="2000" b="1" dirty="0">
                <a:solidFill>
                  <a:srgbClr val="002060"/>
                </a:solidFill>
                <a:latin typeface="Times New Roman" pitchFamily="18" charset="0"/>
                <a:ea typeface="Phetsarath OT" panose="02000500000000020004" pitchFamily="2" charset="0"/>
                <a:cs typeface="Times New Roman" pitchFamily="18" charset="0"/>
              </a:rPr>
              <a:t>Increasing </a:t>
            </a:r>
            <a:r>
              <a:rPr lang="lo-LA" sz="2000" b="1" dirty="0">
                <a:solidFill>
                  <a:srgbClr val="002060"/>
                </a:solidFill>
                <a:latin typeface="Times New Roman" pitchFamily="18" charset="0"/>
                <a:ea typeface="Phetsarath OT" panose="02000500000000020004" pitchFamily="2" charset="0"/>
                <a:cs typeface="Phetsarath OT" panose="02000500000000020004" pitchFamily="2" charset="0"/>
              </a:rPr>
              <a:t> </a:t>
            </a:r>
            <a:r>
              <a:rPr lang="lo-LA" sz="2000" b="1" dirty="0">
                <a:solidFill>
                  <a:srgbClr val="FF0000"/>
                </a:solidFill>
                <a:latin typeface="Times New Roman" pitchFamily="18" charset="0"/>
                <a:ea typeface="Phetsarath OT" panose="02000500000000020004" pitchFamily="2" charset="0"/>
                <a:cs typeface="Phetsarath OT" panose="02000500000000020004" pitchFamily="2" charset="0"/>
              </a:rPr>
              <a:t>2%</a:t>
            </a:r>
            <a:r>
              <a:rPr lang="lo-LA" sz="2000" dirty="0">
                <a:solidFill>
                  <a:srgbClr val="FF0000"/>
                </a:solidFill>
                <a:latin typeface="Times New Roman" pitchFamily="18" charset="0"/>
                <a:ea typeface="Phetsarath OT" panose="02000500000000020004" pitchFamily="2" charset="0"/>
                <a:cs typeface="Phetsarath OT" panose="02000500000000020004" pitchFamily="2" charset="0"/>
              </a:rPr>
              <a:t> </a:t>
            </a:r>
            <a:r>
              <a:rPr lang="en-US" sz="2000" dirty="0">
                <a:solidFill>
                  <a:srgbClr val="FF0000"/>
                </a:solidFill>
                <a:latin typeface="Times New Roman" pitchFamily="18" charset="0"/>
                <a:ea typeface="Phetsarath OT" panose="02000500000000020004" pitchFamily="2" charset="0"/>
                <a:cs typeface="Times New Roman" pitchFamily="18" charset="0"/>
              </a:rPr>
              <a:t> </a:t>
            </a:r>
            <a:r>
              <a:rPr lang="en-US" sz="2000" dirty="0">
                <a:solidFill>
                  <a:srgbClr val="002060"/>
                </a:solidFill>
                <a:latin typeface="Times New Roman" pitchFamily="18" charset="0"/>
                <a:ea typeface="Phetsarath OT" panose="02000500000000020004" pitchFamily="2" charset="0"/>
                <a:cs typeface="Times New Roman" pitchFamily="18" charset="0"/>
              </a:rPr>
              <a:t>of  </a:t>
            </a:r>
            <a:r>
              <a:rPr lang="en-US" sz="2000" b="1" dirty="0">
                <a:solidFill>
                  <a:srgbClr val="002060"/>
                </a:solidFill>
                <a:latin typeface="Times New Roman" pitchFamily="18" charset="0"/>
                <a:ea typeface="Phetsarath OT" panose="02000500000000000001" pitchFamily="2" charset="2"/>
                <a:cs typeface="Times New Roman" pitchFamily="18" charset="0"/>
              </a:rPr>
              <a:t>FSW  received an HIV test in the past twelve (12) months and know their results</a:t>
            </a:r>
            <a:endParaRPr lang="en-US" dirty="0">
              <a:solidFill>
                <a:srgbClr val="002060"/>
              </a:solidFill>
              <a:latin typeface="Times New Roman" pitchFamily="18" charset="0"/>
              <a:ea typeface="Calibri"/>
              <a:cs typeface="Times New Roman" pitchFamily="18" charset="0"/>
            </a:endParaRPr>
          </a:p>
        </p:txBody>
      </p:sp>
      <p:graphicFrame>
        <p:nvGraphicFramePr>
          <p:cNvPr id="3" name="Table 2">
            <a:extLst>
              <a:ext uri="{FF2B5EF4-FFF2-40B4-BE49-F238E27FC236}">
                <a16:creationId xmlns:a16="http://schemas.microsoft.com/office/drawing/2014/main" id="{96527C24-0309-4210-8DF6-11F74D8E1CF1}"/>
              </a:ext>
            </a:extLst>
          </p:cNvPr>
          <p:cNvGraphicFramePr>
            <a:graphicFrameLocks noGrp="1"/>
          </p:cNvGraphicFramePr>
          <p:nvPr>
            <p:extLst>
              <p:ext uri="{D42A27DB-BD31-4B8C-83A1-F6EECF244321}">
                <p14:modId xmlns:p14="http://schemas.microsoft.com/office/powerpoint/2010/main" val="1648803897"/>
              </p:ext>
            </p:extLst>
          </p:nvPr>
        </p:nvGraphicFramePr>
        <p:xfrm>
          <a:off x="235134" y="1897039"/>
          <a:ext cx="11855266" cy="4345902"/>
        </p:xfrm>
        <a:graphic>
          <a:graphicData uri="http://schemas.openxmlformats.org/drawingml/2006/table">
            <a:tbl>
              <a:tblPr/>
              <a:tblGrid>
                <a:gridCol w="429752">
                  <a:extLst>
                    <a:ext uri="{9D8B030D-6E8A-4147-A177-3AD203B41FA5}">
                      <a16:colId xmlns:a16="http://schemas.microsoft.com/office/drawing/2014/main" val="866335474"/>
                    </a:ext>
                  </a:extLst>
                </a:gridCol>
                <a:gridCol w="1600461">
                  <a:extLst>
                    <a:ext uri="{9D8B030D-6E8A-4147-A177-3AD203B41FA5}">
                      <a16:colId xmlns:a16="http://schemas.microsoft.com/office/drawing/2014/main" val="1250127535"/>
                    </a:ext>
                  </a:extLst>
                </a:gridCol>
                <a:gridCol w="1141070">
                  <a:extLst>
                    <a:ext uri="{9D8B030D-6E8A-4147-A177-3AD203B41FA5}">
                      <a16:colId xmlns:a16="http://schemas.microsoft.com/office/drawing/2014/main" val="2033663212"/>
                    </a:ext>
                  </a:extLst>
                </a:gridCol>
                <a:gridCol w="785411">
                  <a:extLst>
                    <a:ext uri="{9D8B030D-6E8A-4147-A177-3AD203B41FA5}">
                      <a16:colId xmlns:a16="http://schemas.microsoft.com/office/drawing/2014/main" val="1924048791"/>
                    </a:ext>
                  </a:extLst>
                </a:gridCol>
                <a:gridCol w="429752">
                  <a:extLst>
                    <a:ext uri="{9D8B030D-6E8A-4147-A177-3AD203B41FA5}">
                      <a16:colId xmlns:a16="http://schemas.microsoft.com/office/drawing/2014/main" val="2744704207"/>
                    </a:ext>
                  </a:extLst>
                </a:gridCol>
                <a:gridCol w="444573">
                  <a:extLst>
                    <a:ext uri="{9D8B030D-6E8A-4147-A177-3AD203B41FA5}">
                      <a16:colId xmlns:a16="http://schemas.microsoft.com/office/drawing/2014/main" val="2102139211"/>
                    </a:ext>
                  </a:extLst>
                </a:gridCol>
                <a:gridCol w="444573">
                  <a:extLst>
                    <a:ext uri="{9D8B030D-6E8A-4147-A177-3AD203B41FA5}">
                      <a16:colId xmlns:a16="http://schemas.microsoft.com/office/drawing/2014/main" val="2321529800"/>
                    </a:ext>
                  </a:extLst>
                </a:gridCol>
                <a:gridCol w="444573">
                  <a:extLst>
                    <a:ext uri="{9D8B030D-6E8A-4147-A177-3AD203B41FA5}">
                      <a16:colId xmlns:a16="http://schemas.microsoft.com/office/drawing/2014/main" val="524389110"/>
                    </a:ext>
                  </a:extLst>
                </a:gridCol>
                <a:gridCol w="444573">
                  <a:extLst>
                    <a:ext uri="{9D8B030D-6E8A-4147-A177-3AD203B41FA5}">
                      <a16:colId xmlns:a16="http://schemas.microsoft.com/office/drawing/2014/main" val="1181109248"/>
                    </a:ext>
                  </a:extLst>
                </a:gridCol>
                <a:gridCol w="459392">
                  <a:extLst>
                    <a:ext uri="{9D8B030D-6E8A-4147-A177-3AD203B41FA5}">
                      <a16:colId xmlns:a16="http://schemas.microsoft.com/office/drawing/2014/main" val="49322499"/>
                    </a:ext>
                  </a:extLst>
                </a:gridCol>
                <a:gridCol w="459392">
                  <a:extLst>
                    <a:ext uri="{9D8B030D-6E8A-4147-A177-3AD203B41FA5}">
                      <a16:colId xmlns:a16="http://schemas.microsoft.com/office/drawing/2014/main" val="1414063666"/>
                    </a:ext>
                  </a:extLst>
                </a:gridCol>
                <a:gridCol w="429752">
                  <a:extLst>
                    <a:ext uri="{9D8B030D-6E8A-4147-A177-3AD203B41FA5}">
                      <a16:colId xmlns:a16="http://schemas.microsoft.com/office/drawing/2014/main" val="500708388"/>
                    </a:ext>
                  </a:extLst>
                </a:gridCol>
                <a:gridCol w="429752">
                  <a:extLst>
                    <a:ext uri="{9D8B030D-6E8A-4147-A177-3AD203B41FA5}">
                      <a16:colId xmlns:a16="http://schemas.microsoft.com/office/drawing/2014/main" val="478877674"/>
                    </a:ext>
                  </a:extLst>
                </a:gridCol>
                <a:gridCol w="429752">
                  <a:extLst>
                    <a:ext uri="{9D8B030D-6E8A-4147-A177-3AD203B41FA5}">
                      <a16:colId xmlns:a16="http://schemas.microsoft.com/office/drawing/2014/main" val="4282549029"/>
                    </a:ext>
                  </a:extLst>
                </a:gridCol>
                <a:gridCol w="474211">
                  <a:extLst>
                    <a:ext uri="{9D8B030D-6E8A-4147-A177-3AD203B41FA5}">
                      <a16:colId xmlns:a16="http://schemas.microsoft.com/office/drawing/2014/main" val="1351121505"/>
                    </a:ext>
                  </a:extLst>
                </a:gridCol>
                <a:gridCol w="548307">
                  <a:extLst>
                    <a:ext uri="{9D8B030D-6E8A-4147-A177-3AD203B41FA5}">
                      <a16:colId xmlns:a16="http://schemas.microsoft.com/office/drawing/2014/main" val="499922749"/>
                    </a:ext>
                  </a:extLst>
                </a:gridCol>
                <a:gridCol w="548307">
                  <a:extLst>
                    <a:ext uri="{9D8B030D-6E8A-4147-A177-3AD203B41FA5}">
                      <a16:colId xmlns:a16="http://schemas.microsoft.com/office/drawing/2014/main" val="3523037846"/>
                    </a:ext>
                  </a:extLst>
                </a:gridCol>
                <a:gridCol w="444573">
                  <a:extLst>
                    <a:ext uri="{9D8B030D-6E8A-4147-A177-3AD203B41FA5}">
                      <a16:colId xmlns:a16="http://schemas.microsoft.com/office/drawing/2014/main" val="3527905449"/>
                    </a:ext>
                  </a:extLst>
                </a:gridCol>
                <a:gridCol w="637222">
                  <a:extLst>
                    <a:ext uri="{9D8B030D-6E8A-4147-A177-3AD203B41FA5}">
                      <a16:colId xmlns:a16="http://schemas.microsoft.com/office/drawing/2014/main" val="4269152748"/>
                    </a:ext>
                  </a:extLst>
                </a:gridCol>
                <a:gridCol w="829868">
                  <a:extLst>
                    <a:ext uri="{9D8B030D-6E8A-4147-A177-3AD203B41FA5}">
                      <a16:colId xmlns:a16="http://schemas.microsoft.com/office/drawing/2014/main" val="3165634617"/>
                    </a:ext>
                  </a:extLst>
                </a:gridCol>
              </a:tblGrid>
              <a:tr h="410533">
                <a:tc rowSpan="2">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rowSpan="2">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Provinces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rowSpan="2">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Denominator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rowSpan="2">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Baseline</a:t>
                      </a:r>
                    </a:p>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12 months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gridSpan="7">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rowSpan="2">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Target:</a:t>
                      </a:r>
                      <a:b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br>
                      <a:r>
                        <a:rPr lang="en-US" sz="1400" b="1" i="0" u="none" strike="noStrike" dirty="0">
                          <a:solidFill>
                            <a:srgbClr val="FF0000"/>
                          </a:solidFill>
                          <a:effectLst/>
                          <a:latin typeface="Times New Roman" pitchFamily="18" charset="0"/>
                          <a:ea typeface="Phetsarath OT" panose="02000500000000000001" pitchFamily="2" charset="2"/>
                          <a:cs typeface="Times New Roman" pitchFamily="18" charset="0"/>
                        </a:rPr>
                        <a:t>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rowSpan="2">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Progress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588328942"/>
                  </a:ext>
                </a:extLst>
              </a:tr>
              <a:tr h="44294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Jun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Jul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Aug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Sep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FF0000"/>
                          </a:solidFill>
                          <a:effectLst/>
                          <a:latin typeface="Times New Roman" pitchFamily="18" charset="0"/>
                          <a:ea typeface="Phetsarath OT" panose="02000500000000000001" pitchFamily="2" charset="2"/>
                          <a:cs typeface="Times New Roman" pitchFamily="18" charset="0"/>
                        </a:rPr>
                        <a:t>Oct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Nov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Dec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Jan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Feb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Apr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May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Sum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49813132"/>
                  </a:ext>
                </a:extLst>
              </a:tr>
              <a:tr h="583812">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n-US" sz="1600" b="0" i="0" u="none" strike="noStrike" dirty="0">
                          <a:solidFill>
                            <a:srgbClr val="000000"/>
                          </a:solidFill>
                          <a:effectLst/>
                          <a:latin typeface="Times New Roman" pitchFamily="18" charset="0"/>
                          <a:ea typeface="Phetsarath OT" panose="02000500000000000001" pitchFamily="2" charset="2"/>
                          <a:cs typeface="Times New Roman" pitchFamily="18" charset="0"/>
                        </a:rPr>
                        <a:t>Vientiane Capital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3,465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99.6%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408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239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162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209</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190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535 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2,572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74%</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101.6%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73%</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9114914"/>
                  </a:ext>
                </a:extLst>
              </a:tr>
              <a:tr h="567133">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n-US" sz="1600" b="0" i="0" u="none" strike="noStrike" dirty="0">
                          <a:solidFill>
                            <a:srgbClr val="000000"/>
                          </a:solidFill>
                          <a:effectLst/>
                          <a:latin typeface="Times New Roman" pitchFamily="18" charset="0"/>
                          <a:ea typeface="Phetsarath OT" panose="02000500000000000001" pitchFamily="2" charset="2"/>
                          <a:cs typeface="Times New Roman" pitchFamily="18" charset="0"/>
                        </a:rPr>
                        <a:t>Vientiane Province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1,587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68.9%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117</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196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187</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97</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40 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942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59%</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70.9%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84%</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162574"/>
                  </a:ext>
                </a:extLst>
              </a:tr>
              <a:tr h="567133">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n-US" sz="1600" b="0" i="0" u="none" strike="noStrike" dirty="0" err="1">
                          <a:solidFill>
                            <a:srgbClr val="000000"/>
                          </a:solidFill>
                          <a:effectLst/>
                          <a:latin typeface="Times New Roman" pitchFamily="18" charset="0"/>
                          <a:ea typeface="Phetsarath OT" panose="02000500000000000001" pitchFamily="2" charset="2"/>
                          <a:cs typeface="Times New Roman" pitchFamily="18" charset="0"/>
                        </a:rPr>
                        <a:t>Khammouan</a:t>
                      </a:r>
                      <a:endParaRPr lang="en-US" sz="1600" b="0" i="0" u="none" strike="noStrike" dirty="0">
                        <a:solidFill>
                          <a:srgbClr val="000000"/>
                        </a:solidFill>
                        <a:effectLst/>
                        <a:latin typeface="Times New Roman" pitchFamily="18" charset="0"/>
                        <a:ea typeface="Phetsarath OT" panose="02000500000000000001" pitchFamily="2" charset="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1,319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93.8%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139</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177</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202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114</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239 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78%</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95.8%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82%</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0986053"/>
                  </a:ext>
                </a:extLst>
              </a:tr>
              <a:tr h="567133">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n-US" sz="1600" b="0" i="0" u="none" strike="noStrike" dirty="0" err="1">
                          <a:solidFill>
                            <a:srgbClr val="000000"/>
                          </a:solidFill>
                          <a:effectLst/>
                          <a:latin typeface="Times New Roman" pitchFamily="18" charset="0"/>
                          <a:ea typeface="Phetsarath OT" panose="02000500000000000001" pitchFamily="2" charset="2"/>
                          <a:cs typeface="Times New Roman" pitchFamily="18" charset="0"/>
                        </a:rPr>
                        <a:t>Savannakhet</a:t>
                      </a:r>
                      <a:endParaRPr lang="en-US" sz="1600" b="0" i="0" u="none" strike="noStrike" dirty="0">
                        <a:solidFill>
                          <a:srgbClr val="000000"/>
                        </a:solidFill>
                        <a:effectLst/>
                        <a:latin typeface="Times New Roman" pitchFamily="18" charset="0"/>
                        <a:ea typeface="Phetsarath OT" panose="02000500000000000001" pitchFamily="2" charset="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1,605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0</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60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200 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90 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39%</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46%</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1229672"/>
                  </a:ext>
                </a:extLst>
              </a:tr>
              <a:tr h="567133">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n-US" sz="1600" b="0" i="0" u="none" strike="noStrike" dirty="0" err="1">
                          <a:solidFill>
                            <a:srgbClr val="000000"/>
                          </a:solidFill>
                          <a:effectLst/>
                          <a:latin typeface="Times New Roman" pitchFamily="18" charset="0"/>
                          <a:ea typeface="Phetsarath OT" panose="02000500000000000001" pitchFamily="2" charset="2"/>
                          <a:cs typeface="Times New Roman" pitchFamily="18" charset="0"/>
                        </a:rPr>
                        <a:t>Champasak</a:t>
                      </a:r>
                      <a:endParaRPr lang="en-US" sz="1600" b="0" i="0" u="none" strike="noStrike" dirty="0">
                        <a:solidFill>
                          <a:srgbClr val="000000"/>
                        </a:solidFill>
                        <a:effectLst/>
                        <a:latin typeface="Times New Roman" pitchFamily="18" charset="0"/>
                        <a:ea typeface="Phetsarath OT" panose="02000500000000000001" pitchFamily="2" charset="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ea typeface="Phetsarath OT" panose="02000500000000000001" pitchFamily="2" charset="2"/>
                          <a:cs typeface="Times New Roman" pitchFamily="18" charset="0"/>
                        </a:rPr>
                        <a:t>1,285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80.8%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237</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240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79</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66 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851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66%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82.8%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80%</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572708"/>
                  </a:ext>
                </a:extLst>
              </a:tr>
              <a:tr h="567133">
                <a:tc gridSpan="2">
                  <a:txBody>
                    <a:bodyPr/>
                    <a:lstStyle/>
                    <a:p>
                      <a:pPr algn="ctr" fontAlgn="ctr"/>
                      <a:r>
                        <a:rPr lang="en-US" sz="1600" b="1" i="0" u="none" strike="noStrike" dirty="0">
                          <a:solidFill>
                            <a:srgbClr val="000000"/>
                          </a:solidFill>
                          <a:effectLst/>
                          <a:latin typeface="Times New Roman" pitchFamily="18" charset="0"/>
                          <a:ea typeface="Phetsarath OT" panose="02000500000000000001" pitchFamily="2" charset="2"/>
                          <a:cs typeface="Times New Roman" pitchFamily="18"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9,260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443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663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478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423</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879</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1,019</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 901</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endParaRPr lang="en-US" sz="1400" b="1" u="none" strike="noStrike" dirty="0">
                        <a:effectLst/>
                        <a:latin typeface="Times New Roman" panose="02020603050405020304" pitchFamily="18" charset="0"/>
                        <a:cs typeface="Times New Roman" panose="02020603050405020304" pitchFamily="18" charset="0"/>
                      </a:endParaRPr>
                    </a:p>
                    <a:p>
                      <a:pPr algn="ctr" fontAlgn="ctr"/>
                      <a:r>
                        <a:rPr lang="en-US" sz="1400" b="1" u="none" strike="noStrike" dirty="0">
                          <a:effectLst/>
                          <a:latin typeface="Times New Roman" panose="02020603050405020304" pitchFamily="18" charset="0"/>
                          <a:cs typeface="Times New Roman" panose="02020603050405020304" pitchFamily="18" charset="0"/>
                        </a:rPr>
                        <a:t>1,053 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ea typeface="Phetsarath OT" panose="02000500000000000001" pitchFamily="2" charset="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6,019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65%</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72%</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167023587"/>
                  </a:ext>
                </a:extLst>
              </a:tr>
            </a:tbl>
          </a:graphicData>
        </a:graphic>
      </p:graphicFrame>
      <p:sp>
        <p:nvSpPr>
          <p:cNvPr id="4" name="Rectangle: Rounded Corners 3">
            <a:extLst>
              <a:ext uri="{FF2B5EF4-FFF2-40B4-BE49-F238E27FC236}">
                <a16:creationId xmlns:a16="http://schemas.microsoft.com/office/drawing/2014/main" id="{2B5E0B5A-601C-45E4-9A1E-17E9F4DECE8A}"/>
              </a:ext>
            </a:extLst>
          </p:cNvPr>
          <p:cNvSpPr/>
          <p:nvPr/>
        </p:nvSpPr>
        <p:spPr>
          <a:xfrm>
            <a:off x="11267108" y="5603460"/>
            <a:ext cx="785766" cy="5665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160000" y="6334060"/>
            <a:ext cx="1892874" cy="369332"/>
          </a:xfrm>
          <a:prstGeom prst="rect">
            <a:avLst/>
          </a:prstGeom>
          <a:solidFill>
            <a:schemeClr val="accent2">
              <a:lumMod val="20000"/>
              <a:lumOff val="80000"/>
            </a:schemeClr>
          </a:solidFill>
        </p:spPr>
        <p:txBody>
          <a:bodyPr wrap="square" rtlCol="0">
            <a:spAutoFit/>
          </a:bodyPr>
          <a:lstStyle/>
          <a:p>
            <a:r>
              <a:rPr lang="en-US" b="1" dirty="0"/>
              <a:t>Target Y2= 8,336</a:t>
            </a:r>
          </a:p>
        </p:txBody>
      </p:sp>
    </p:spTree>
    <p:extLst>
      <p:ext uri="{BB962C8B-B14F-4D97-AF65-F5344CB8AC3E}">
        <p14:creationId xmlns:p14="http://schemas.microsoft.com/office/powerpoint/2010/main" val="345758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331DCA-1C5E-4B1E-B76E-38B05B87E416}"/>
              </a:ext>
            </a:extLst>
          </p:cNvPr>
          <p:cNvSpPr txBox="1"/>
          <p:nvPr/>
        </p:nvSpPr>
        <p:spPr>
          <a:xfrm>
            <a:off x="266701" y="384787"/>
            <a:ext cx="11811000" cy="1138773"/>
          </a:xfrm>
          <a:prstGeom prst="rect">
            <a:avLst/>
          </a:prstGeom>
          <a:solidFill>
            <a:schemeClr val="accent5">
              <a:lumMod val="40000"/>
              <a:lumOff val="60000"/>
            </a:schemeClr>
          </a:solidFill>
        </p:spPr>
        <p:txBody>
          <a:bodyPr wrap="square" anchor="ctr">
            <a:spAutoFit/>
          </a:bodyPr>
          <a:lstStyle/>
          <a:p>
            <a:pPr algn="ctr"/>
            <a:r>
              <a:rPr lang="en-US" sz="2800" dirty="0">
                <a:latin typeface="Times New Roman" pitchFamily="18" charset="0"/>
                <a:cs typeface="Times New Roman" pitchFamily="18" charset="0"/>
              </a:rPr>
              <a:t>Progress-DLI K Y2: </a:t>
            </a:r>
            <a:endParaRPr lang="en-US" sz="3200" dirty="0">
              <a:latin typeface="Times New Roman" pitchFamily="18" charset="0"/>
              <a:cs typeface="Times New Roman" pitchFamily="18" charset="0"/>
            </a:endParaRPr>
          </a:p>
          <a:p>
            <a:pPr algn="ctr"/>
            <a:r>
              <a:rPr lang="en-US" sz="2000" b="1" dirty="0">
                <a:solidFill>
                  <a:srgbClr val="002060"/>
                </a:solidFill>
                <a:latin typeface="Times New Roman" pitchFamily="18" charset="0"/>
                <a:ea typeface="Phetsarath OT" panose="02000500000000000001" pitchFamily="2" charset="2"/>
                <a:cs typeface="Times New Roman" pitchFamily="18" charset="0"/>
              </a:rPr>
              <a:t>DLIK-B: </a:t>
            </a:r>
            <a:r>
              <a:rPr lang="en-US" sz="2000" b="1" dirty="0">
                <a:solidFill>
                  <a:srgbClr val="002060"/>
                </a:solidFill>
                <a:latin typeface="Times New Roman" pitchFamily="18" charset="0"/>
                <a:ea typeface="Phetsarath OT" panose="02000500000000020004" pitchFamily="2" charset="0"/>
                <a:cs typeface="Times New Roman" pitchFamily="18" charset="0"/>
              </a:rPr>
              <a:t>Increasing </a:t>
            </a:r>
            <a:r>
              <a:rPr lang="lo-LA" sz="2000" b="1" dirty="0">
                <a:solidFill>
                  <a:srgbClr val="002060"/>
                </a:solidFill>
                <a:latin typeface="Times New Roman" pitchFamily="18" charset="0"/>
                <a:ea typeface="Phetsarath OT" panose="02000500000000020004" pitchFamily="2" charset="0"/>
                <a:cs typeface="Phetsarath OT" panose="02000500000000020004" pitchFamily="2" charset="0"/>
              </a:rPr>
              <a:t> </a:t>
            </a:r>
            <a:r>
              <a:rPr lang="en-US" sz="2000" b="1" dirty="0">
                <a:solidFill>
                  <a:srgbClr val="FF0000"/>
                </a:solidFill>
                <a:latin typeface="Times New Roman" pitchFamily="18" charset="0"/>
                <a:ea typeface="Phetsarath OT" panose="02000500000000020004" pitchFamily="2" charset="0"/>
                <a:cs typeface="Times New Roman" pitchFamily="18" charset="0"/>
              </a:rPr>
              <a:t>6</a:t>
            </a:r>
            <a:r>
              <a:rPr lang="lo-LA" sz="2000" b="1" dirty="0">
                <a:solidFill>
                  <a:srgbClr val="FF0000"/>
                </a:solidFill>
                <a:latin typeface="Times New Roman" pitchFamily="18" charset="0"/>
                <a:ea typeface="Phetsarath OT" panose="02000500000000020004" pitchFamily="2" charset="0"/>
                <a:cs typeface="Phetsarath OT" panose="02000500000000020004" pitchFamily="2" charset="0"/>
              </a:rPr>
              <a:t>%</a:t>
            </a:r>
            <a:r>
              <a:rPr lang="lo-LA" sz="2000" dirty="0">
                <a:solidFill>
                  <a:srgbClr val="FF0000"/>
                </a:solidFill>
                <a:latin typeface="Times New Roman" pitchFamily="18" charset="0"/>
                <a:ea typeface="Phetsarath OT" panose="02000500000000020004" pitchFamily="2" charset="0"/>
                <a:cs typeface="Phetsarath OT" panose="02000500000000020004" pitchFamily="2" charset="0"/>
              </a:rPr>
              <a:t> </a:t>
            </a:r>
            <a:r>
              <a:rPr lang="en-US" sz="2000" dirty="0">
                <a:solidFill>
                  <a:srgbClr val="002060"/>
                </a:solidFill>
                <a:latin typeface="Times New Roman" pitchFamily="18" charset="0"/>
                <a:ea typeface="Phetsarath OT" panose="02000500000000020004" pitchFamily="2" charset="0"/>
                <a:cs typeface="Times New Roman" pitchFamily="18" charset="0"/>
              </a:rPr>
              <a:t>of </a:t>
            </a:r>
            <a:r>
              <a:rPr lang="en-US" sz="2000" b="1" dirty="0">
                <a:solidFill>
                  <a:srgbClr val="002060"/>
                </a:solidFill>
                <a:latin typeface="Times New Roman" pitchFamily="18" charset="0"/>
                <a:ea typeface="Phetsarath OT" panose="02000500000000020004" pitchFamily="2" charset="0"/>
                <a:cs typeface="Times New Roman" pitchFamily="18" charset="0"/>
              </a:rPr>
              <a:t>MSM </a:t>
            </a:r>
            <a:r>
              <a:rPr lang="en-US" sz="2000" b="1" dirty="0">
                <a:solidFill>
                  <a:srgbClr val="002060"/>
                </a:solidFill>
                <a:latin typeface="Times New Roman" pitchFamily="18" charset="0"/>
                <a:ea typeface="Phetsarath OT" panose="02000500000000000001" pitchFamily="2" charset="2"/>
                <a:cs typeface="Times New Roman" pitchFamily="18" charset="0"/>
              </a:rPr>
              <a:t>who received an HIV test in the past twelve (12) months and know their results</a:t>
            </a:r>
            <a:endParaRPr lang="en-US" dirty="0">
              <a:solidFill>
                <a:srgbClr val="002060"/>
              </a:solidFill>
              <a:latin typeface="Times New Roman" pitchFamily="18" charset="0"/>
              <a:ea typeface="Calibri"/>
              <a:cs typeface="Times New Roman" pitchFamily="18" charset="0"/>
            </a:endParaRPr>
          </a:p>
        </p:txBody>
      </p:sp>
      <p:graphicFrame>
        <p:nvGraphicFramePr>
          <p:cNvPr id="6" name="Table 5">
            <a:extLst>
              <a:ext uri="{FF2B5EF4-FFF2-40B4-BE49-F238E27FC236}">
                <a16:creationId xmlns:a16="http://schemas.microsoft.com/office/drawing/2014/main" id="{0BBB3B27-7E2D-42C4-A67E-D190C8B4D29E}"/>
              </a:ext>
            </a:extLst>
          </p:cNvPr>
          <p:cNvGraphicFramePr>
            <a:graphicFrameLocks noGrp="1"/>
          </p:cNvGraphicFramePr>
          <p:nvPr>
            <p:extLst>
              <p:ext uri="{D42A27DB-BD31-4B8C-83A1-F6EECF244321}">
                <p14:modId xmlns:p14="http://schemas.microsoft.com/office/powerpoint/2010/main" val="4101855630"/>
              </p:ext>
            </p:extLst>
          </p:nvPr>
        </p:nvGraphicFramePr>
        <p:xfrm>
          <a:off x="483128" y="1654629"/>
          <a:ext cx="11157100" cy="4747487"/>
        </p:xfrm>
        <a:graphic>
          <a:graphicData uri="http://schemas.openxmlformats.org/drawingml/2006/table">
            <a:tbl>
              <a:tblPr/>
              <a:tblGrid>
                <a:gridCol w="408466">
                  <a:extLst>
                    <a:ext uri="{9D8B030D-6E8A-4147-A177-3AD203B41FA5}">
                      <a16:colId xmlns:a16="http://schemas.microsoft.com/office/drawing/2014/main" val="1522780470"/>
                    </a:ext>
                  </a:extLst>
                </a:gridCol>
                <a:gridCol w="1285076">
                  <a:extLst>
                    <a:ext uri="{9D8B030D-6E8A-4147-A177-3AD203B41FA5}">
                      <a16:colId xmlns:a16="http://schemas.microsoft.com/office/drawing/2014/main" val="1574289416"/>
                    </a:ext>
                  </a:extLst>
                </a:gridCol>
                <a:gridCol w="1038947">
                  <a:extLst>
                    <a:ext uri="{9D8B030D-6E8A-4147-A177-3AD203B41FA5}">
                      <a16:colId xmlns:a16="http://schemas.microsoft.com/office/drawing/2014/main" val="3595047967"/>
                    </a:ext>
                  </a:extLst>
                </a:gridCol>
                <a:gridCol w="720657">
                  <a:extLst>
                    <a:ext uri="{9D8B030D-6E8A-4147-A177-3AD203B41FA5}">
                      <a16:colId xmlns:a16="http://schemas.microsoft.com/office/drawing/2014/main" val="4166678143"/>
                    </a:ext>
                  </a:extLst>
                </a:gridCol>
                <a:gridCol w="365672">
                  <a:extLst>
                    <a:ext uri="{9D8B030D-6E8A-4147-A177-3AD203B41FA5}">
                      <a16:colId xmlns:a16="http://schemas.microsoft.com/office/drawing/2014/main" val="2302319202"/>
                    </a:ext>
                  </a:extLst>
                </a:gridCol>
                <a:gridCol w="422549">
                  <a:extLst>
                    <a:ext uri="{9D8B030D-6E8A-4147-A177-3AD203B41FA5}">
                      <a16:colId xmlns:a16="http://schemas.microsoft.com/office/drawing/2014/main" val="4263439906"/>
                    </a:ext>
                  </a:extLst>
                </a:gridCol>
                <a:gridCol w="422549">
                  <a:extLst>
                    <a:ext uri="{9D8B030D-6E8A-4147-A177-3AD203B41FA5}">
                      <a16:colId xmlns:a16="http://schemas.microsoft.com/office/drawing/2014/main" val="1557132118"/>
                    </a:ext>
                  </a:extLst>
                </a:gridCol>
                <a:gridCol w="422549">
                  <a:extLst>
                    <a:ext uri="{9D8B030D-6E8A-4147-A177-3AD203B41FA5}">
                      <a16:colId xmlns:a16="http://schemas.microsoft.com/office/drawing/2014/main" val="2358332667"/>
                    </a:ext>
                  </a:extLst>
                </a:gridCol>
                <a:gridCol w="422549">
                  <a:extLst>
                    <a:ext uri="{9D8B030D-6E8A-4147-A177-3AD203B41FA5}">
                      <a16:colId xmlns:a16="http://schemas.microsoft.com/office/drawing/2014/main" val="2910151585"/>
                    </a:ext>
                  </a:extLst>
                </a:gridCol>
                <a:gridCol w="436635">
                  <a:extLst>
                    <a:ext uri="{9D8B030D-6E8A-4147-A177-3AD203B41FA5}">
                      <a16:colId xmlns:a16="http://schemas.microsoft.com/office/drawing/2014/main" val="2422358967"/>
                    </a:ext>
                  </a:extLst>
                </a:gridCol>
                <a:gridCol w="436635">
                  <a:extLst>
                    <a:ext uri="{9D8B030D-6E8A-4147-A177-3AD203B41FA5}">
                      <a16:colId xmlns:a16="http://schemas.microsoft.com/office/drawing/2014/main" val="4174739503"/>
                    </a:ext>
                  </a:extLst>
                </a:gridCol>
                <a:gridCol w="408466">
                  <a:extLst>
                    <a:ext uri="{9D8B030D-6E8A-4147-A177-3AD203B41FA5}">
                      <a16:colId xmlns:a16="http://schemas.microsoft.com/office/drawing/2014/main" val="3735169753"/>
                    </a:ext>
                  </a:extLst>
                </a:gridCol>
                <a:gridCol w="408466">
                  <a:extLst>
                    <a:ext uri="{9D8B030D-6E8A-4147-A177-3AD203B41FA5}">
                      <a16:colId xmlns:a16="http://schemas.microsoft.com/office/drawing/2014/main" val="1520399441"/>
                    </a:ext>
                  </a:extLst>
                </a:gridCol>
                <a:gridCol w="408466">
                  <a:extLst>
                    <a:ext uri="{9D8B030D-6E8A-4147-A177-3AD203B41FA5}">
                      <a16:colId xmlns:a16="http://schemas.microsoft.com/office/drawing/2014/main" val="1885067647"/>
                    </a:ext>
                  </a:extLst>
                </a:gridCol>
                <a:gridCol w="450720">
                  <a:extLst>
                    <a:ext uri="{9D8B030D-6E8A-4147-A177-3AD203B41FA5}">
                      <a16:colId xmlns:a16="http://schemas.microsoft.com/office/drawing/2014/main" val="2323641868"/>
                    </a:ext>
                  </a:extLst>
                </a:gridCol>
                <a:gridCol w="619740">
                  <a:extLst>
                    <a:ext uri="{9D8B030D-6E8A-4147-A177-3AD203B41FA5}">
                      <a16:colId xmlns:a16="http://schemas.microsoft.com/office/drawing/2014/main" val="1681216789"/>
                    </a:ext>
                  </a:extLst>
                </a:gridCol>
                <a:gridCol w="619740">
                  <a:extLst>
                    <a:ext uri="{9D8B030D-6E8A-4147-A177-3AD203B41FA5}">
                      <a16:colId xmlns:a16="http://schemas.microsoft.com/office/drawing/2014/main" val="1832757418"/>
                    </a:ext>
                  </a:extLst>
                </a:gridCol>
                <a:gridCol w="422549">
                  <a:extLst>
                    <a:ext uri="{9D8B030D-6E8A-4147-A177-3AD203B41FA5}">
                      <a16:colId xmlns:a16="http://schemas.microsoft.com/office/drawing/2014/main" val="3761086379"/>
                    </a:ext>
                  </a:extLst>
                </a:gridCol>
                <a:gridCol w="647909">
                  <a:extLst>
                    <a:ext uri="{9D8B030D-6E8A-4147-A177-3AD203B41FA5}">
                      <a16:colId xmlns:a16="http://schemas.microsoft.com/office/drawing/2014/main" val="3667100668"/>
                    </a:ext>
                  </a:extLst>
                </a:gridCol>
                <a:gridCol w="788760">
                  <a:extLst>
                    <a:ext uri="{9D8B030D-6E8A-4147-A177-3AD203B41FA5}">
                      <a16:colId xmlns:a16="http://schemas.microsoft.com/office/drawing/2014/main" val="251992896"/>
                    </a:ext>
                  </a:extLst>
                </a:gridCol>
              </a:tblGrid>
              <a:tr h="383491">
                <a:tc rowSpan="2">
                  <a:txBody>
                    <a:bodyPr/>
                    <a:lstStyle/>
                    <a:p>
                      <a:pPr algn="ctr" fontAlgn="ctr"/>
                      <a:r>
                        <a:rPr lang="en-US" sz="1400" b="1" i="0" u="none" strike="noStrike" dirty="0">
                          <a:solidFill>
                            <a:srgbClr val="000000"/>
                          </a:solidFill>
                          <a:effectLst/>
                          <a:latin typeface="Times New Roman" pitchFamily="18" charset="0"/>
                          <a:cs typeface="Times New Roman" pitchFamily="18" charset="0"/>
                        </a:rPr>
                        <a:t>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rowSpan="2">
                  <a:txBody>
                    <a:bodyPr/>
                    <a:lstStyle/>
                    <a:p>
                      <a:pPr algn="ctr" fontAlgn="ctr"/>
                      <a:r>
                        <a:rPr lang="en-US" sz="1400" b="1" i="0" u="none" strike="noStrike" dirty="0">
                          <a:solidFill>
                            <a:srgbClr val="000000"/>
                          </a:solidFill>
                          <a:effectLst/>
                          <a:latin typeface="Times New Roman" pitchFamily="18" charset="0"/>
                          <a:cs typeface="Times New Roman" pitchFamily="18" charset="0"/>
                        </a:rPr>
                        <a:t>Provinces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rowSpan="2">
                  <a:txBody>
                    <a:bodyPr/>
                    <a:lstStyle/>
                    <a:p>
                      <a:pPr algn="ctr" fontAlgn="ctr"/>
                      <a:r>
                        <a:rPr lang="en-US" sz="1400" b="1" i="0" u="none" strike="noStrike" dirty="0">
                          <a:solidFill>
                            <a:srgbClr val="000000"/>
                          </a:solidFill>
                          <a:effectLst/>
                          <a:latin typeface="Times New Roman" pitchFamily="18" charset="0"/>
                          <a:cs typeface="Times New Roman" pitchFamily="18" charset="0"/>
                        </a:rPr>
                        <a:t>Denominator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Times New Roman" pitchFamily="18" charset="0"/>
                          <a:cs typeface="Times New Roman" pitchFamily="18" charset="0"/>
                        </a:rPr>
                        <a:t>Baseline </a:t>
                      </a:r>
                      <a:r>
                        <a:rPr lang="en-US" sz="1400" b="1" i="0" u="none" strike="noStrike" dirty="0">
                          <a:solidFill>
                            <a:srgbClr val="000000"/>
                          </a:solidFill>
                          <a:effectLst/>
                          <a:latin typeface="Times New Roman" pitchFamily="18" charset="0"/>
                          <a:ea typeface="Phetsarath OT" panose="02000500000000000001" pitchFamily="2" charset="2"/>
                          <a:cs typeface="Times New Roman" pitchFamily="18" charset="0"/>
                        </a:rPr>
                        <a:t>12 months</a:t>
                      </a:r>
                    </a:p>
                    <a:p>
                      <a:pPr algn="ctr" fontAlgn="ctr"/>
                      <a:endParaRPr lang="en-US" sz="1400" b="1" i="0" u="none" strike="noStrike" dirty="0">
                        <a:solidFill>
                          <a:srgbClr val="000000"/>
                        </a:solidFill>
                        <a:effectLst/>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gridSpan="7">
                  <a:txBody>
                    <a:bodyPr/>
                    <a:lstStyle/>
                    <a:p>
                      <a:pPr algn="ctr" fontAlgn="ctr"/>
                      <a:r>
                        <a:rPr lang="en-US" sz="1400" b="1" i="0" u="none" strike="noStrike" dirty="0">
                          <a:solidFill>
                            <a:srgbClr val="000000"/>
                          </a:solidFill>
                          <a:effectLst/>
                          <a:latin typeface="Times New Roman" pitchFamily="18" charset="0"/>
                          <a:cs typeface="Times New Roman" pitchFamily="18"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400" b="1" i="0" u="none" strike="noStrike">
                          <a:solidFill>
                            <a:srgbClr val="000000"/>
                          </a:solidFill>
                          <a:effectLst/>
                          <a:latin typeface="Times New Roman" pitchFamily="18" charset="0"/>
                          <a:cs typeface="Times New Roman" pitchFamily="18"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400" b="1" i="0" u="none" strike="noStrike">
                          <a:solidFill>
                            <a:srgbClr val="000000"/>
                          </a:solidFill>
                          <a:effectLst/>
                          <a:latin typeface="Times New Roman" pitchFamily="18" charset="0"/>
                          <a:cs typeface="Times New Roman" pitchFamily="18"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rowSpan="2">
                  <a:txBody>
                    <a:bodyPr/>
                    <a:lstStyle/>
                    <a:p>
                      <a:pPr algn="ctr" fontAlgn="ctr"/>
                      <a:r>
                        <a:rPr lang="en-US" sz="1400" b="1" i="0" u="none" strike="noStrike" dirty="0">
                          <a:solidFill>
                            <a:srgbClr val="000000"/>
                          </a:solidFill>
                          <a:effectLst/>
                          <a:latin typeface="Times New Roman" pitchFamily="18" charset="0"/>
                          <a:cs typeface="Times New Roman" pitchFamily="18" charset="0"/>
                        </a:rPr>
                        <a:t>Target:</a:t>
                      </a:r>
                      <a:br>
                        <a:rPr lang="en-US" sz="1400" b="1" i="0" u="none" strike="noStrike" dirty="0">
                          <a:solidFill>
                            <a:srgbClr val="000000"/>
                          </a:solidFill>
                          <a:effectLst/>
                          <a:latin typeface="Times New Roman" pitchFamily="18" charset="0"/>
                          <a:cs typeface="Times New Roman" pitchFamily="18" charset="0"/>
                        </a:rPr>
                      </a:br>
                      <a:r>
                        <a:rPr lang="en-US" sz="1400" b="1" i="0" u="none" strike="noStrike" dirty="0">
                          <a:solidFill>
                            <a:srgbClr val="FF0000"/>
                          </a:solidFill>
                          <a:effectLst/>
                          <a:latin typeface="Times New Roman" pitchFamily="18" charset="0"/>
                          <a:cs typeface="Times New Roman"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rowSpan="2">
                  <a:txBody>
                    <a:bodyPr/>
                    <a:lstStyle/>
                    <a:p>
                      <a:pPr algn="ctr" fontAlgn="ctr"/>
                      <a:r>
                        <a:rPr lang="en-US" sz="1400" b="1" i="0" u="none" strike="noStrike">
                          <a:solidFill>
                            <a:srgbClr val="000000"/>
                          </a:solidFill>
                          <a:effectLst/>
                          <a:latin typeface="Times New Roman" pitchFamily="18" charset="0"/>
                          <a:cs typeface="Times New Roman" pitchFamily="18" charset="0"/>
                        </a:rPr>
                        <a:t>Progress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489447264"/>
                  </a:ext>
                </a:extLst>
              </a:tr>
              <a:tr h="52291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Jun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Jul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Aug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Sep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FF0000"/>
                          </a:solidFill>
                          <a:effectLst/>
                          <a:latin typeface="Times New Roman" pitchFamily="18" charset="0"/>
                          <a:cs typeface="Times New Roman" pitchFamily="18" charset="0"/>
                        </a:rPr>
                        <a:t>Oct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Nov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Dec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Jan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Feb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Apr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May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Tested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81939779"/>
                  </a:ext>
                </a:extLst>
              </a:tr>
              <a:tr h="640180">
                <a:tc>
                  <a:txBody>
                    <a:bodyPr/>
                    <a:lstStyle/>
                    <a:p>
                      <a:pPr algn="ctr" fontAlgn="ctr"/>
                      <a:r>
                        <a:rPr lang="en-US" sz="1400" b="0" i="0" u="none" strike="noStrike">
                          <a:solidFill>
                            <a:srgbClr val="000000"/>
                          </a:solidFill>
                          <a:effectLst/>
                          <a:latin typeface="Times New Roman" pitchFamily="18" charset="0"/>
                          <a:cs typeface="Times New Roman"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Times New Roman" pitchFamily="18" charset="0"/>
                          <a:cs typeface="Times New Roman" pitchFamily="18" charset="0"/>
                        </a:rPr>
                        <a:t>Louangphabang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1,689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40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100 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14</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13 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352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21%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9%</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221%</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213798"/>
                  </a:ext>
                </a:extLst>
              </a:tr>
              <a:tr h="640180">
                <a:tc>
                  <a:txBody>
                    <a:bodyPr/>
                    <a:lstStyle/>
                    <a:p>
                      <a:pPr algn="ctr" fontAlgn="ctr"/>
                      <a:r>
                        <a:rPr lang="en-US" sz="1400" b="0" i="0" u="none" strike="noStrike">
                          <a:solidFill>
                            <a:srgbClr val="000000"/>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Times New Roman" pitchFamily="18" charset="0"/>
                          <a:cs typeface="Times New Roman" pitchFamily="18" charset="0"/>
                        </a:rPr>
                        <a:t>Xainyabouli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1,139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33</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90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13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9 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313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27%</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11%</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248%</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069159"/>
                  </a:ext>
                </a:extLst>
              </a:tr>
              <a:tr h="640180">
                <a:tc>
                  <a:txBody>
                    <a:bodyPr/>
                    <a:lstStyle/>
                    <a:p>
                      <a:pPr algn="ctr" fontAlgn="ctr"/>
                      <a:r>
                        <a:rPr lang="en-US" sz="1400" b="0" i="0" u="none" strike="noStrike">
                          <a:solidFill>
                            <a:srgbClr val="000000"/>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Times New Roman" pitchFamily="18" charset="0"/>
                          <a:cs typeface="Times New Roman" pitchFamily="18" charset="0"/>
                        </a:rPr>
                        <a:t>Vientiane Province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1,940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100</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141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123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62 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116 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923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48%</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62%</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77%</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4198666"/>
                  </a:ext>
                </a:extLst>
              </a:tr>
              <a:tr h="640180">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Times New Roman" pitchFamily="18" charset="0"/>
                          <a:cs typeface="Times New Roman" pitchFamily="18" charset="0"/>
                        </a:rPr>
                        <a:t>Bolikhamxai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706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0</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20 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9%</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8%</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108%</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95384"/>
                  </a:ext>
                </a:extLst>
              </a:tr>
              <a:tr h="640180">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Times New Roman" pitchFamily="18" charset="0"/>
                          <a:cs typeface="Times New Roman" pitchFamily="18" charset="0"/>
                        </a:rPr>
                        <a:t>Khammouan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1,097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itchFamily="18" charset="0"/>
                          <a:cs typeface="Times New Roman" pitchFamily="18"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itchFamily="18" charset="0"/>
                          <a:cs typeface="Times New Roman" pitchFamily="18"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32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104</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 72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45 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56 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540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49%</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60%</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83%</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542982"/>
                  </a:ext>
                </a:extLst>
              </a:tr>
              <a:tr h="640180">
                <a:tc gridSpan="2">
                  <a:txBody>
                    <a:bodyPr/>
                    <a:lstStyle/>
                    <a:p>
                      <a:pPr algn="ctr" fontAlgn="ctr"/>
                      <a:r>
                        <a:rPr lang="en-US" sz="1400" b="1" i="0" u="none" strike="noStrike" dirty="0">
                          <a:solidFill>
                            <a:srgbClr val="000000"/>
                          </a:solidFill>
                          <a:effectLst/>
                          <a:latin typeface="Times New Roman" pitchFamily="18" charset="0"/>
                          <a:cs typeface="Times New Roman" pitchFamily="18"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6,570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186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274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269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243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167</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307</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 388</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 154</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195 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2,189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33%</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33%</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u="none" strike="noStrike" dirty="0">
                          <a:effectLst/>
                          <a:latin typeface="Times New Roman" panose="02020603050405020304" pitchFamily="18" charset="0"/>
                          <a:cs typeface="Times New Roman" panose="02020603050405020304" pitchFamily="18" charset="0"/>
                        </a:rPr>
                        <a:t>99.5%</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103251151"/>
                  </a:ext>
                </a:extLst>
              </a:tr>
            </a:tbl>
          </a:graphicData>
        </a:graphic>
      </p:graphicFrame>
      <p:sp>
        <p:nvSpPr>
          <p:cNvPr id="8" name="Rectangle: Rounded Corners 7">
            <a:extLst>
              <a:ext uri="{FF2B5EF4-FFF2-40B4-BE49-F238E27FC236}">
                <a16:creationId xmlns:a16="http://schemas.microsoft.com/office/drawing/2014/main" id="{D2682752-2A20-4AB2-8622-E4518A143452}"/>
              </a:ext>
            </a:extLst>
          </p:cNvPr>
          <p:cNvSpPr/>
          <p:nvPr/>
        </p:nvSpPr>
        <p:spPr>
          <a:xfrm>
            <a:off x="10854462" y="5767529"/>
            <a:ext cx="785766" cy="5665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074042" y="6449677"/>
            <a:ext cx="2003660" cy="369332"/>
          </a:xfrm>
          <a:prstGeom prst="rect">
            <a:avLst/>
          </a:prstGeom>
          <a:solidFill>
            <a:schemeClr val="accent2">
              <a:lumMod val="20000"/>
              <a:lumOff val="80000"/>
            </a:schemeClr>
          </a:solidFill>
        </p:spPr>
        <p:txBody>
          <a:bodyPr wrap="square" rtlCol="0">
            <a:spAutoFit/>
          </a:bodyPr>
          <a:lstStyle/>
          <a:p>
            <a:r>
              <a:rPr lang="en-US" b="1" dirty="0"/>
              <a:t>Target Y2=2,198</a:t>
            </a:r>
          </a:p>
        </p:txBody>
      </p:sp>
    </p:spTree>
    <p:extLst>
      <p:ext uri="{BB962C8B-B14F-4D97-AF65-F5344CB8AC3E}">
        <p14:creationId xmlns:p14="http://schemas.microsoft.com/office/powerpoint/2010/main" val="3890283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FE29A6C-A5D6-463C-BD4F-E4503774C2CA}"/>
              </a:ext>
            </a:extLst>
          </p:cNvPr>
          <p:cNvSpPr txBox="1"/>
          <p:nvPr/>
        </p:nvSpPr>
        <p:spPr>
          <a:xfrm>
            <a:off x="403616" y="144196"/>
            <a:ext cx="11225741" cy="1138773"/>
          </a:xfrm>
          <a:prstGeom prst="rect">
            <a:avLst/>
          </a:prstGeom>
          <a:solidFill>
            <a:schemeClr val="accent5">
              <a:lumMod val="40000"/>
              <a:lumOff val="60000"/>
            </a:schemeClr>
          </a:solidFill>
        </p:spPr>
        <p:txBody>
          <a:bodyPr wrap="square" anchor="ctr">
            <a:spAutoFit/>
          </a:bodyPr>
          <a:lstStyle/>
          <a:p>
            <a:pPr algn="ctr"/>
            <a:r>
              <a:rPr lang="en-US" sz="3200" dirty="0"/>
              <a:t>Progress-DLI K </a:t>
            </a:r>
            <a:r>
              <a:rPr lang="en-US" sz="3600" b="1" dirty="0">
                <a:solidFill>
                  <a:srgbClr val="002060"/>
                </a:solidFill>
                <a:latin typeface="Times New Roman" pitchFamily="18" charset="0"/>
                <a:ea typeface="Phetsarath OT" panose="02000500000000000001" pitchFamily="2" charset="2"/>
                <a:cs typeface="Times New Roman" pitchFamily="18" charset="0"/>
              </a:rPr>
              <a:t>Y2:  </a:t>
            </a:r>
            <a:br>
              <a:rPr lang="en-US" sz="3200" b="1" dirty="0">
                <a:solidFill>
                  <a:srgbClr val="002060"/>
                </a:solidFill>
                <a:latin typeface="Times New Roman" pitchFamily="18" charset="0"/>
                <a:ea typeface="Phetsarath OT" panose="02000500000000000001" pitchFamily="2" charset="2"/>
                <a:cs typeface="Times New Roman" pitchFamily="18" charset="0"/>
              </a:rPr>
            </a:br>
            <a:r>
              <a:rPr lang="en-US" sz="3200" b="1" dirty="0">
                <a:solidFill>
                  <a:srgbClr val="002060"/>
                </a:solidFill>
                <a:latin typeface="Times New Roman" pitchFamily="18" charset="0"/>
                <a:ea typeface="Phetsarath OT" panose="02000500000000000001" pitchFamily="2" charset="2"/>
                <a:cs typeface="Times New Roman" pitchFamily="18" charset="0"/>
              </a:rPr>
              <a:t>     </a:t>
            </a:r>
            <a:r>
              <a:rPr lang="en-US" sz="2000" b="1" dirty="0">
                <a:solidFill>
                  <a:srgbClr val="002060"/>
                </a:solidFill>
                <a:latin typeface="Times New Roman" pitchFamily="18" charset="0"/>
                <a:ea typeface="Phetsarath OT" panose="02000500000000000001" pitchFamily="2" charset="2"/>
                <a:cs typeface="Times New Roman" pitchFamily="18" charset="0"/>
              </a:rPr>
              <a:t>DLIK-(C) increase + </a:t>
            </a:r>
            <a:r>
              <a:rPr lang="lo-LA" sz="2000" b="1" u="sng" dirty="0">
                <a:solidFill>
                  <a:srgbClr val="FF0000"/>
                </a:solidFill>
                <a:effectLst>
                  <a:outerShdw blurRad="38100" dist="38100" dir="2700000" algn="tl">
                    <a:srgbClr val="000000">
                      <a:alpha val="43137"/>
                    </a:srgbClr>
                  </a:outerShdw>
                </a:effectLst>
                <a:latin typeface="Times New Roman" pitchFamily="18" charset="0"/>
                <a:ea typeface="Phetsarath OT" panose="02000500000000000001" pitchFamily="2" charset="2"/>
                <a:cs typeface="Phetsarath OT" panose="02000500000000000001" pitchFamily="2" charset="2"/>
              </a:rPr>
              <a:t>4%</a:t>
            </a:r>
            <a:r>
              <a:rPr lang="en-US" sz="2000" b="1" u="sng" dirty="0">
                <a:solidFill>
                  <a:srgbClr val="FF0000"/>
                </a:solidFill>
                <a:effectLst>
                  <a:outerShdw blurRad="38100" dist="38100" dir="2700000" algn="tl">
                    <a:srgbClr val="000000">
                      <a:alpha val="43137"/>
                    </a:srgbClr>
                  </a:outerShdw>
                </a:effectLst>
                <a:latin typeface="Times New Roman" pitchFamily="18" charset="0"/>
                <a:ea typeface="Phetsarath OT" panose="02000500000000000001" pitchFamily="2" charset="2"/>
                <a:cs typeface="Times New Roman" pitchFamily="18" charset="0"/>
              </a:rPr>
              <a:t>  of  </a:t>
            </a:r>
            <a:r>
              <a:rPr lang="en-US" sz="2000" b="1" dirty="0">
                <a:latin typeface="Times New Roman" pitchFamily="18" charset="0"/>
                <a:ea typeface="Phetsarath OT" panose="02000500000000000001" pitchFamily="2" charset="2"/>
                <a:cs typeface="Times New Roman" pitchFamily="18" charset="0"/>
              </a:rPr>
              <a:t>Number </a:t>
            </a:r>
            <a:r>
              <a:rPr lang="en-US" sz="2000" b="1" dirty="0">
                <a:solidFill>
                  <a:srgbClr val="002060"/>
                </a:solidFill>
                <a:latin typeface="Times New Roman" pitchFamily="18" charset="0"/>
                <a:ea typeface="Phetsarath OT" panose="02000500000000000001" pitchFamily="2" charset="2"/>
                <a:cs typeface="Times New Roman" pitchFamily="18" charset="0"/>
              </a:rPr>
              <a:t>HIV positive cases currently on treatment</a:t>
            </a:r>
            <a:endParaRPr lang="en-US" sz="1600" dirty="0"/>
          </a:p>
        </p:txBody>
      </p:sp>
      <p:graphicFrame>
        <p:nvGraphicFramePr>
          <p:cNvPr id="3" name="Table 2">
            <a:extLst>
              <a:ext uri="{FF2B5EF4-FFF2-40B4-BE49-F238E27FC236}">
                <a16:creationId xmlns:a16="http://schemas.microsoft.com/office/drawing/2014/main" id="{126EE399-A062-4BA0-99CD-63F99BCF3591}"/>
              </a:ext>
            </a:extLst>
          </p:cNvPr>
          <p:cNvGraphicFramePr>
            <a:graphicFrameLocks noGrp="1"/>
          </p:cNvGraphicFramePr>
          <p:nvPr>
            <p:extLst>
              <p:ext uri="{D42A27DB-BD31-4B8C-83A1-F6EECF244321}">
                <p14:modId xmlns:p14="http://schemas.microsoft.com/office/powerpoint/2010/main" val="917097584"/>
              </p:ext>
            </p:extLst>
          </p:nvPr>
        </p:nvGraphicFramePr>
        <p:xfrm>
          <a:off x="577552" y="1366374"/>
          <a:ext cx="11225741" cy="5097595"/>
        </p:xfrm>
        <a:graphic>
          <a:graphicData uri="http://schemas.openxmlformats.org/drawingml/2006/table">
            <a:tbl>
              <a:tblPr/>
              <a:tblGrid>
                <a:gridCol w="390885">
                  <a:extLst>
                    <a:ext uri="{9D8B030D-6E8A-4147-A177-3AD203B41FA5}">
                      <a16:colId xmlns:a16="http://schemas.microsoft.com/office/drawing/2014/main" val="2986484567"/>
                    </a:ext>
                  </a:extLst>
                </a:gridCol>
                <a:gridCol w="1563542">
                  <a:extLst>
                    <a:ext uri="{9D8B030D-6E8A-4147-A177-3AD203B41FA5}">
                      <a16:colId xmlns:a16="http://schemas.microsoft.com/office/drawing/2014/main" val="2463567997"/>
                    </a:ext>
                  </a:extLst>
                </a:gridCol>
                <a:gridCol w="781770">
                  <a:extLst>
                    <a:ext uri="{9D8B030D-6E8A-4147-A177-3AD203B41FA5}">
                      <a16:colId xmlns:a16="http://schemas.microsoft.com/office/drawing/2014/main" val="4098282966"/>
                    </a:ext>
                  </a:extLst>
                </a:gridCol>
                <a:gridCol w="855062">
                  <a:extLst>
                    <a:ext uri="{9D8B030D-6E8A-4147-A177-3AD203B41FA5}">
                      <a16:colId xmlns:a16="http://schemas.microsoft.com/office/drawing/2014/main" val="2000054368"/>
                    </a:ext>
                  </a:extLst>
                </a:gridCol>
                <a:gridCol w="403101">
                  <a:extLst>
                    <a:ext uri="{9D8B030D-6E8A-4147-A177-3AD203B41FA5}">
                      <a16:colId xmlns:a16="http://schemas.microsoft.com/office/drawing/2014/main" val="2587786180"/>
                    </a:ext>
                  </a:extLst>
                </a:gridCol>
                <a:gridCol w="635189">
                  <a:extLst>
                    <a:ext uri="{9D8B030D-6E8A-4147-A177-3AD203B41FA5}">
                      <a16:colId xmlns:a16="http://schemas.microsoft.com/office/drawing/2014/main" val="2609043430"/>
                    </a:ext>
                  </a:extLst>
                </a:gridCol>
                <a:gridCol w="635189">
                  <a:extLst>
                    <a:ext uri="{9D8B030D-6E8A-4147-A177-3AD203B41FA5}">
                      <a16:colId xmlns:a16="http://schemas.microsoft.com/office/drawing/2014/main" val="640290584"/>
                    </a:ext>
                  </a:extLst>
                </a:gridCol>
                <a:gridCol w="525252">
                  <a:extLst>
                    <a:ext uri="{9D8B030D-6E8A-4147-A177-3AD203B41FA5}">
                      <a16:colId xmlns:a16="http://schemas.microsoft.com/office/drawing/2014/main" val="345479801"/>
                    </a:ext>
                  </a:extLst>
                </a:gridCol>
                <a:gridCol w="415316">
                  <a:extLst>
                    <a:ext uri="{9D8B030D-6E8A-4147-A177-3AD203B41FA5}">
                      <a16:colId xmlns:a16="http://schemas.microsoft.com/office/drawing/2014/main" val="1806401823"/>
                    </a:ext>
                  </a:extLst>
                </a:gridCol>
                <a:gridCol w="403101">
                  <a:extLst>
                    <a:ext uri="{9D8B030D-6E8A-4147-A177-3AD203B41FA5}">
                      <a16:colId xmlns:a16="http://schemas.microsoft.com/office/drawing/2014/main" val="4010844616"/>
                    </a:ext>
                  </a:extLst>
                </a:gridCol>
                <a:gridCol w="390885">
                  <a:extLst>
                    <a:ext uri="{9D8B030D-6E8A-4147-A177-3AD203B41FA5}">
                      <a16:colId xmlns:a16="http://schemas.microsoft.com/office/drawing/2014/main" val="2221626419"/>
                    </a:ext>
                  </a:extLst>
                </a:gridCol>
                <a:gridCol w="390885">
                  <a:extLst>
                    <a:ext uri="{9D8B030D-6E8A-4147-A177-3AD203B41FA5}">
                      <a16:colId xmlns:a16="http://schemas.microsoft.com/office/drawing/2014/main" val="3795328955"/>
                    </a:ext>
                  </a:extLst>
                </a:gridCol>
                <a:gridCol w="354239">
                  <a:extLst>
                    <a:ext uri="{9D8B030D-6E8A-4147-A177-3AD203B41FA5}">
                      <a16:colId xmlns:a16="http://schemas.microsoft.com/office/drawing/2014/main" val="2343349802"/>
                    </a:ext>
                  </a:extLst>
                </a:gridCol>
                <a:gridCol w="354239">
                  <a:extLst>
                    <a:ext uri="{9D8B030D-6E8A-4147-A177-3AD203B41FA5}">
                      <a16:colId xmlns:a16="http://schemas.microsoft.com/office/drawing/2014/main" val="3565226650"/>
                    </a:ext>
                  </a:extLst>
                </a:gridCol>
                <a:gridCol w="415316">
                  <a:extLst>
                    <a:ext uri="{9D8B030D-6E8A-4147-A177-3AD203B41FA5}">
                      <a16:colId xmlns:a16="http://schemas.microsoft.com/office/drawing/2014/main" val="3516813794"/>
                    </a:ext>
                  </a:extLst>
                </a:gridCol>
                <a:gridCol w="415316">
                  <a:extLst>
                    <a:ext uri="{9D8B030D-6E8A-4147-A177-3AD203B41FA5}">
                      <a16:colId xmlns:a16="http://schemas.microsoft.com/office/drawing/2014/main" val="515521467"/>
                    </a:ext>
                  </a:extLst>
                </a:gridCol>
                <a:gridCol w="1380315">
                  <a:extLst>
                    <a:ext uri="{9D8B030D-6E8A-4147-A177-3AD203B41FA5}">
                      <a16:colId xmlns:a16="http://schemas.microsoft.com/office/drawing/2014/main" val="2504704266"/>
                    </a:ext>
                  </a:extLst>
                </a:gridCol>
                <a:gridCol w="916139">
                  <a:extLst>
                    <a:ext uri="{9D8B030D-6E8A-4147-A177-3AD203B41FA5}">
                      <a16:colId xmlns:a16="http://schemas.microsoft.com/office/drawing/2014/main" val="2074326521"/>
                    </a:ext>
                  </a:extLst>
                </a:gridCol>
              </a:tblGrid>
              <a:tr h="242423">
                <a:tc rowSpan="2">
                  <a:txBody>
                    <a:bodyPr/>
                    <a:lstStyle/>
                    <a:p>
                      <a:pPr algn="ctr" fontAlgn="ctr"/>
                      <a:r>
                        <a:rPr lang="en-US" sz="1100" b="1" i="0" u="none" strike="noStrike" dirty="0">
                          <a:solidFill>
                            <a:srgbClr val="000000"/>
                          </a:solidFill>
                          <a:effectLst/>
                          <a:latin typeface="Phetsarath OT" panose="02000500000000000001" pitchFamily="2" charset="2"/>
                        </a:rPr>
                        <a:t>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rowSpan="2">
                  <a:txBody>
                    <a:bodyPr/>
                    <a:lstStyle/>
                    <a:p>
                      <a:pPr algn="ctr" fontAlgn="ctr"/>
                      <a:r>
                        <a:rPr lang="en-US" sz="1100" b="1" i="0" u="none" strike="noStrike">
                          <a:solidFill>
                            <a:srgbClr val="000000"/>
                          </a:solidFill>
                          <a:effectLst/>
                          <a:latin typeface="Phetsarath OT" panose="02000500000000000001" pitchFamily="2" charset="2"/>
                        </a:rPr>
                        <a:t>ARV/POC Site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rowSpan="2">
                  <a:txBody>
                    <a:bodyPr/>
                    <a:lstStyle/>
                    <a:p>
                      <a:pPr algn="ctr" fontAlgn="ctr"/>
                      <a:r>
                        <a:rPr lang="en-US" sz="1100" b="1" i="0" u="none" strike="noStrike">
                          <a:solidFill>
                            <a:srgbClr val="000000"/>
                          </a:solidFill>
                          <a:effectLst/>
                          <a:latin typeface="Phetsarath OT" panose="02000500000000000001" pitchFamily="2" charset="2"/>
                        </a:rPr>
                        <a:t>Baseline*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rowSpan="2">
                  <a:txBody>
                    <a:bodyPr/>
                    <a:lstStyle/>
                    <a:p>
                      <a:pPr algn="ctr" fontAlgn="ctr"/>
                      <a:r>
                        <a:rPr lang="en-US" sz="1100" b="1" i="0" u="none" strike="noStrike">
                          <a:solidFill>
                            <a:srgbClr val="000000"/>
                          </a:solidFill>
                          <a:effectLst/>
                          <a:latin typeface="Phetsarath OT" panose="02000500000000000001" pitchFamily="2" charset="2"/>
                        </a:rPr>
                        <a:t>Target:</a:t>
                      </a:r>
                      <a:br>
                        <a:rPr lang="en-US" sz="1100" b="1" i="0" u="none" strike="noStrike">
                          <a:solidFill>
                            <a:srgbClr val="000000"/>
                          </a:solidFill>
                          <a:effectLst/>
                          <a:latin typeface="Phetsarath OT" panose="02000500000000000001" pitchFamily="2" charset="2"/>
                        </a:rPr>
                      </a:br>
                      <a:r>
                        <a:rPr lang="en-US" sz="1100" b="1" i="0" u="none" strike="noStrike">
                          <a:solidFill>
                            <a:srgbClr val="000000"/>
                          </a:solidFill>
                          <a:effectLst/>
                          <a:latin typeface="Phetsarath OT" panose="02000500000000000001" pitchFamily="2" charset="2"/>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gridSpan="7">
                  <a:txBody>
                    <a:bodyPr/>
                    <a:lstStyle/>
                    <a:p>
                      <a:pPr algn="ctr" fontAlgn="ctr"/>
                      <a:r>
                        <a:rPr lang="en-US" sz="1100" b="1" i="0" u="none" strike="noStrike" dirty="0">
                          <a:solidFill>
                            <a:srgbClr val="000000"/>
                          </a:solidFill>
                          <a:effectLst/>
                          <a:latin typeface="Phetsarath OT" panose="02000500000000000001" pitchFamily="2" charset="2"/>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100" b="1" i="0" u="none" strike="noStrike">
                          <a:solidFill>
                            <a:srgbClr val="000000"/>
                          </a:solidFill>
                          <a:effectLst/>
                          <a:latin typeface="Phetsarath OT" panose="02000500000000000001" pitchFamily="2" charset="2"/>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100" b="1" i="0" u="none" strike="noStrike">
                          <a:solidFill>
                            <a:srgbClr val="000000"/>
                          </a:solidFill>
                          <a:effectLst/>
                          <a:latin typeface="Phetsarath OT" panose="02000500000000000001" pitchFamily="2" charset="2"/>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rowSpan="2">
                  <a:txBody>
                    <a:bodyPr/>
                    <a:lstStyle/>
                    <a:p>
                      <a:pPr algn="ctr" fontAlgn="ctr"/>
                      <a:r>
                        <a:rPr lang="en-US" sz="1100" b="1" i="0" u="none" strike="noStrike">
                          <a:solidFill>
                            <a:srgbClr val="000000"/>
                          </a:solidFill>
                          <a:effectLst/>
                          <a:latin typeface="Phetsarath OT" panose="02000500000000000001" pitchFamily="2" charset="2"/>
                        </a:rPr>
                        <a:t>Progress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598129040"/>
                  </a:ext>
                </a:extLst>
              </a:tr>
              <a:tr h="24242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100" b="1" i="0" u="none" strike="noStrike">
                          <a:solidFill>
                            <a:srgbClr val="000000"/>
                          </a:solidFill>
                          <a:effectLst/>
                          <a:latin typeface="Phetsarath OT" panose="02000500000000000001" pitchFamily="2" charset="2"/>
                        </a:rPr>
                        <a:t>Jun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Jul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Aug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Sep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Oct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Nov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Dec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Jan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Feb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Apr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dirty="0">
                          <a:solidFill>
                            <a:srgbClr val="000000"/>
                          </a:solidFill>
                          <a:effectLst/>
                          <a:highlight>
                            <a:srgbClr val="FFFF00"/>
                          </a:highlight>
                          <a:latin typeface="Phetsarath OT" panose="02000500000000000001" pitchFamily="2" charset="2"/>
                        </a:rPr>
                        <a:t>May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9061464"/>
                  </a:ext>
                </a:extLst>
              </a:tr>
              <a:tr h="242423">
                <a:tc>
                  <a:txBody>
                    <a:bodyPr/>
                    <a:lstStyle/>
                    <a:p>
                      <a:pPr algn="ctr" fontAlgn="ctr"/>
                      <a:r>
                        <a:rPr lang="en-US" sz="1100" b="0" i="0" u="none" strike="noStrike">
                          <a:solidFill>
                            <a:srgbClr val="000000"/>
                          </a:solidFill>
                          <a:effectLst/>
                          <a:latin typeface="Phetsarath OT" panose="02000500000000000001" pitchFamily="2" charset="2"/>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01 PH Savannakhet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1,367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1,422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8">
                  <a:txBody>
                    <a:bodyPr/>
                    <a:lstStyle/>
                    <a:p>
                      <a:pPr algn="ctr" fontAlgn="ctr"/>
                      <a:r>
                        <a:rPr lang="en-US" sz="1100" b="0" i="0" u="none" strike="noStrike" dirty="0">
                          <a:solidFill>
                            <a:srgbClr val="000000"/>
                          </a:solidFill>
                          <a:effectLst/>
                          <a:latin typeface="Phetsarath OT" panose="02000500000000000001" pitchFamily="2" charset="2"/>
                        </a:rPr>
                        <a:t>103.6%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8455598"/>
                  </a:ext>
                </a:extLst>
              </a:tr>
              <a:tr h="242423">
                <a:tc>
                  <a:txBody>
                    <a:bodyPr/>
                    <a:lstStyle/>
                    <a:p>
                      <a:pPr algn="ctr" fontAlgn="ctr"/>
                      <a:r>
                        <a:rPr lang="en-US" sz="1100" b="0" i="0" u="none" strike="noStrike">
                          <a:solidFill>
                            <a:srgbClr val="000000"/>
                          </a:solidFill>
                          <a:effectLst/>
                          <a:latin typeface="Phetsarath OT" panose="02000500000000000001" pitchFamily="2" charset="2"/>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02 CH Setthathirath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2,736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2,845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5136812"/>
                  </a:ext>
                </a:extLst>
              </a:tr>
              <a:tr h="242423">
                <a:tc>
                  <a:txBody>
                    <a:bodyPr/>
                    <a:lstStyle/>
                    <a:p>
                      <a:pPr algn="ctr" fontAlgn="ctr"/>
                      <a:r>
                        <a:rPr lang="en-US" sz="1100" b="0" i="0" u="none" strike="noStrike">
                          <a:solidFill>
                            <a:srgbClr val="000000"/>
                          </a:solidFill>
                          <a:effectLst/>
                          <a:latin typeface="Phetsarath OT" panose="02000500000000000001" pitchFamily="2" charset="2"/>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03 CH Mahosod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1,420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1,477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690196739"/>
                  </a:ext>
                </a:extLst>
              </a:tr>
              <a:tr h="242423">
                <a:tc>
                  <a:txBody>
                    <a:bodyPr/>
                    <a:lstStyle/>
                    <a:p>
                      <a:pPr algn="ctr" fontAlgn="ctr"/>
                      <a:r>
                        <a:rPr lang="en-US" sz="1100" b="0" i="0" u="none" strike="noStrike">
                          <a:solidFill>
                            <a:srgbClr val="000000"/>
                          </a:solidFill>
                          <a:effectLst/>
                          <a:latin typeface="Phetsarath OT" panose="02000500000000000001" pitchFamily="2" charset="2"/>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04 PH Luangprabang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596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620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942609673"/>
                  </a:ext>
                </a:extLst>
              </a:tr>
              <a:tr h="242423">
                <a:tc>
                  <a:txBody>
                    <a:bodyPr/>
                    <a:lstStyle/>
                    <a:p>
                      <a:pPr algn="ctr" fontAlgn="ctr"/>
                      <a:r>
                        <a:rPr lang="en-US" sz="1100" b="0" i="0" u="none" strike="noStrike">
                          <a:solidFill>
                            <a:srgbClr val="000000"/>
                          </a:solidFill>
                          <a:effectLst/>
                          <a:latin typeface="Phetsarath OT" panose="02000500000000000001" pitchFamily="2" charset="2"/>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05 PH Champasak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946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984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238735481"/>
                  </a:ext>
                </a:extLst>
              </a:tr>
              <a:tr h="242423">
                <a:tc>
                  <a:txBody>
                    <a:bodyPr/>
                    <a:lstStyle/>
                    <a:p>
                      <a:pPr algn="ctr" fontAlgn="ctr"/>
                      <a:r>
                        <a:rPr lang="en-US" sz="1100" b="0" i="0" u="none" strike="noStrike">
                          <a:solidFill>
                            <a:srgbClr val="000000"/>
                          </a:solidFill>
                          <a:effectLst/>
                          <a:latin typeface="Phetsarath OT" panose="02000500000000000001" pitchFamily="2" charset="2"/>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07 PH Bokeo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156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162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075084024"/>
                  </a:ext>
                </a:extLst>
              </a:tr>
              <a:tr h="242423">
                <a:tc>
                  <a:txBody>
                    <a:bodyPr/>
                    <a:lstStyle/>
                    <a:p>
                      <a:pPr algn="ctr" fontAlgn="ctr"/>
                      <a:r>
                        <a:rPr lang="en-US" sz="1100" b="0" i="0" u="none" strike="noStrike">
                          <a:solidFill>
                            <a:srgbClr val="000000"/>
                          </a:solidFill>
                          <a:effectLst/>
                          <a:latin typeface="Phetsarath OT" panose="02000500000000000001" pitchFamily="2" charset="2"/>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08 PH Luangnamtha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158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470851217"/>
                  </a:ext>
                </a:extLst>
              </a:tr>
              <a:tr h="242423">
                <a:tc>
                  <a:txBody>
                    <a:bodyPr/>
                    <a:lstStyle/>
                    <a:p>
                      <a:pPr algn="ctr" fontAlgn="ctr"/>
                      <a:r>
                        <a:rPr lang="en-US" sz="1100" b="0" i="0" u="none" strike="noStrike">
                          <a:solidFill>
                            <a:srgbClr val="000000"/>
                          </a:solidFill>
                          <a:effectLst/>
                          <a:latin typeface="Phetsarath OT" panose="02000500000000000001" pitchFamily="2" charset="2"/>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09 PH Khammuane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443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461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831435163"/>
                  </a:ext>
                </a:extLst>
              </a:tr>
              <a:tr h="242423">
                <a:tc>
                  <a:txBody>
                    <a:bodyPr/>
                    <a:lstStyle/>
                    <a:p>
                      <a:pPr algn="ctr" fontAlgn="ctr"/>
                      <a:r>
                        <a:rPr lang="en-US" sz="1100" b="0" i="0" u="none" strike="noStrike">
                          <a:solidFill>
                            <a:srgbClr val="000000"/>
                          </a:solidFill>
                          <a:effectLst/>
                          <a:latin typeface="Phetsarath OT" panose="02000500000000000001" pitchFamily="2" charset="2"/>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 DH Tonpheung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58888333"/>
                  </a:ext>
                </a:extLst>
              </a:tr>
              <a:tr h="242423">
                <a:tc>
                  <a:txBody>
                    <a:bodyPr/>
                    <a:lstStyle/>
                    <a:p>
                      <a:pPr algn="ctr" fontAlgn="ctr"/>
                      <a:r>
                        <a:rPr lang="en-US" sz="1100" b="0" i="0" u="none" strike="noStrike">
                          <a:solidFill>
                            <a:srgbClr val="000000"/>
                          </a:solidFill>
                          <a:effectLst/>
                          <a:latin typeface="Phetsarath OT" panose="02000500000000000001" pitchFamily="2" charset="2"/>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11 PH </a:t>
                      </a:r>
                      <a:r>
                        <a:rPr lang="en-US" sz="1100" b="0" i="0" u="none" strike="noStrike" dirty="0" err="1">
                          <a:solidFill>
                            <a:srgbClr val="000000"/>
                          </a:solidFill>
                          <a:effectLst/>
                          <a:latin typeface="Calibri" panose="020F0502020204030204" pitchFamily="34" charset="0"/>
                        </a:rPr>
                        <a:t>Huaphanh</a:t>
                      </a:r>
                      <a:endParaRPr lang="en-US"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275208281"/>
                  </a:ext>
                </a:extLst>
              </a:tr>
              <a:tr h="242423">
                <a:tc>
                  <a:txBody>
                    <a:bodyPr/>
                    <a:lstStyle/>
                    <a:p>
                      <a:pPr algn="ctr" fontAlgn="ctr"/>
                      <a:r>
                        <a:rPr lang="en-US" sz="1100" b="0" i="0" u="none" strike="noStrike">
                          <a:solidFill>
                            <a:srgbClr val="000000"/>
                          </a:solidFill>
                          <a:effectLst/>
                          <a:latin typeface="Phetsarath OT" panose="02000500000000000001" pitchFamily="2" charset="2"/>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12 CH Mittaphab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478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701971275"/>
                  </a:ext>
                </a:extLst>
              </a:tr>
              <a:tr h="242423">
                <a:tc>
                  <a:txBody>
                    <a:bodyPr/>
                    <a:lstStyle/>
                    <a:p>
                      <a:pPr algn="ctr" fontAlgn="ctr"/>
                      <a:r>
                        <a:rPr lang="en-US" sz="1100" b="0" i="0" u="none" strike="noStrike">
                          <a:solidFill>
                            <a:srgbClr val="000000"/>
                          </a:solidFill>
                          <a:effectLst/>
                          <a:latin typeface="Phetsarath OT" panose="02000500000000000001" pitchFamily="2" charset="2"/>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13 PH Saravanh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941261822"/>
                  </a:ext>
                </a:extLst>
              </a:tr>
              <a:tr h="242423">
                <a:tc>
                  <a:txBody>
                    <a:bodyPr/>
                    <a:lstStyle/>
                    <a:p>
                      <a:pPr algn="ctr" fontAlgn="ctr"/>
                      <a:r>
                        <a:rPr lang="en-US" sz="1100" b="0" i="0" u="none" strike="noStrike">
                          <a:solidFill>
                            <a:srgbClr val="000000"/>
                          </a:solidFill>
                          <a:effectLst/>
                          <a:latin typeface="Phetsarath OT" panose="02000500000000000001" pitchFamily="2" charset="2"/>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14 PH Oudomexai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970583154"/>
                  </a:ext>
                </a:extLst>
              </a:tr>
              <a:tr h="242423">
                <a:tc>
                  <a:txBody>
                    <a:bodyPr/>
                    <a:lstStyle/>
                    <a:p>
                      <a:pPr algn="ctr" fontAlgn="ctr"/>
                      <a:r>
                        <a:rPr lang="en-US" sz="1100" b="0" i="0" u="none" strike="noStrike">
                          <a:solidFill>
                            <a:srgbClr val="000000"/>
                          </a:solidFill>
                          <a:effectLst/>
                          <a:latin typeface="Phetsarath OT" panose="02000500000000000001" pitchFamily="2" charset="2"/>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15 DH songkhone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1976181"/>
                  </a:ext>
                </a:extLst>
              </a:tr>
              <a:tr h="242423">
                <a:tc>
                  <a:txBody>
                    <a:bodyPr/>
                    <a:lstStyle/>
                    <a:p>
                      <a:pPr algn="ctr" fontAlgn="ctr"/>
                      <a:r>
                        <a:rPr lang="en-US" sz="1100" b="0" i="0" u="none" strike="noStrike">
                          <a:solidFill>
                            <a:srgbClr val="000000"/>
                          </a:solidFill>
                          <a:effectLst/>
                          <a:latin typeface="Phetsarath OT" panose="02000500000000000001" pitchFamily="2" charset="2"/>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16 PH Xainyabouli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528244505"/>
                  </a:ext>
                </a:extLst>
              </a:tr>
              <a:tr h="242423">
                <a:tc>
                  <a:txBody>
                    <a:bodyPr/>
                    <a:lstStyle/>
                    <a:p>
                      <a:pPr algn="ctr" fontAlgn="ctr"/>
                      <a:r>
                        <a:rPr lang="en-US" sz="1100" b="0" i="0" u="none" strike="noStrike">
                          <a:solidFill>
                            <a:srgbClr val="000000"/>
                          </a:solidFill>
                          <a:effectLst/>
                          <a:latin typeface="Phetsarath OT" panose="02000500000000000001" pitchFamily="2" charset="2"/>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17 PH Vientiane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077413725"/>
                  </a:ext>
                </a:extLst>
              </a:tr>
              <a:tr h="242423">
                <a:tc>
                  <a:txBody>
                    <a:bodyPr/>
                    <a:lstStyle/>
                    <a:p>
                      <a:pPr algn="ctr" fontAlgn="ctr"/>
                      <a:r>
                        <a:rPr lang="en-US" sz="1100" b="0" i="0" u="none" strike="noStrike">
                          <a:solidFill>
                            <a:srgbClr val="000000"/>
                          </a:solidFill>
                          <a:effectLst/>
                          <a:latin typeface="Phetsarath OT" panose="02000500000000000001" pitchFamily="2" charset="2"/>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18 PH Borlikhhamxai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09070809"/>
                  </a:ext>
                </a:extLst>
              </a:tr>
              <a:tr h="242423">
                <a:tc>
                  <a:txBody>
                    <a:bodyPr/>
                    <a:lstStyle/>
                    <a:p>
                      <a:pPr algn="ctr" fontAlgn="ctr"/>
                      <a:r>
                        <a:rPr lang="en-US" sz="1100" b="0" i="0" u="none" strike="noStrike">
                          <a:solidFill>
                            <a:srgbClr val="000000"/>
                          </a:solidFill>
                          <a:effectLst/>
                          <a:latin typeface="Phetsarath OT" panose="02000500000000000001" pitchFamily="2" charset="2"/>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19 PH Xiangkhouang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Phetsarath OT" panose="02000500000000000001" pitchFamily="2" charset="2"/>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Phetsarath OT" panose="02000500000000000001" pitchFamily="2" charset="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Phetsarath OT" panose="02000500000000000001" pitchFamily="2" charset="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155413429"/>
                  </a:ext>
                </a:extLst>
              </a:tr>
              <a:tr h="249135">
                <a:tc gridSpan="2">
                  <a:txBody>
                    <a:bodyPr/>
                    <a:lstStyle/>
                    <a:p>
                      <a:pPr algn="ctr" fontAlgn="ctr"/>
                      <a:r>
                        <a:rPr lang="en-US" sz="1100" b="1" i="0" u="none" strike="noStrike">
                          <a:solidFill>
                            <a:srgbClr val="212529"/>
                          </a:solidFill>
                          <a:effectLst/>
                          <a:latin typeface="Phetsarath OT" panose="02000500000000000001" pitchFamily="2" charset="2"/>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hMerge="1">
                  <a:txBody>
                    <a:bodyPr/>
                    <a:lstStyle/>
                    <a:p>
                      <a:endParaRPr lang="en-US"/>
                    </a:p>
                  </a:txBody>
                  <a:tcPr/>
                </a:tc>
                <a:tc>
                  <a:txBody>
                    <a:bodyPr/>
                    <a:lstStyle/>
                    <a:p>
                      <a:pPr algn="ctr" fontAlgn="ctr"/>
                      <a:r>
                        <a:rPr lang="en-US" sz="1100" b="1" i="0" u="none" strike="noStrike">
                          <a:solidFill>
                            <a:srgbClr val="212529"/>
                          </a:solidFill>
                          <a:effectLst/>
                          <a:latin typeface="Phetsarath OT" panose="02000500000000000001" pitchFamily="2" charset="2"/>
                        </a:rPr>
                        <a:t>8,433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212529"/>
                          </a:solidFill>
                          <a:effectLst/>
                          <a:latin typeface="Phetsarath OT" panose="02000500000000000001" pitchFamily="2" charset="2"/>
                        </a:rPr>
                        <a:t>8,770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dirty="0">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dirty="0">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endParaRPr lang="en-US" sz="1100" b="1" i="0" u="none" strike="noStrike" dirty="0">
                        <a:solidFill>
                          <a:srgbClr val="000000"/>
                        </a:solidFill>
                        <a:effectLst/>
                        <a:latin typeface="Phetsarath OT" panose="02000500000000000001" pitchFamily="2" charset="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b"/>
                      <a:r>
                        <a:rPr lang="en-US" sz="1100" b="0" i="0" u="none" strike="noStrike" dirty="0">
                          <a:solidFill>
                            <a:srgbClr val="000000"/>
                          </a:solidFill>
                          <a:effectLst/>
                          <a:latin typeface="Calibri" panose="020F0502020204030204" pitchFamily="34" charset="0"/>
                        </a:rPr>
                        <a:t>9,082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100" b="1" i="0" u="none" strike="noStrike">
                          <a:solidFill>
                            <a:srgbClr val="000000"/>
                          </a:solidFill>
                          <a:effectLst/>
                          <a:latin typeface="Phetsarath OT" panose="02000500000000000001" pitchFamily="2" charset="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b"/>
                      <a:r>
                        <a:rPr lang="en-US" sz="1100" b="0" i="0" u="none" strike="noStrike" dirty="0">
                          <a:solidFill>
                            <a:srgbClr val="000000"/>
                          </a:solidFill>
                          <a:effectLst/>
                          <a:latin typeface="Calibri" panose="020F0502020204030204" pitchFamily="34" charset="0"/>
                        </a:rPr>
                        <a:t>9,082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fontAlgn="ctr"/>
                      <a:r>
                        <a:rPr lang="en-US" sz="1600" b="1" i="0" u="none" strike="noStrike" dirty="0">
                          <a:solidFill>
                            <a:srgbClr val="212529"/>
                          </a:solidFill>
                          <a:effectLst/>
                          <a:latin typeface="Phetsarath OT" panose="02000500000000000001" pitchFamily="2" charset="2"/>
                        </a:rPr>
                        <a:t>103.6%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3582697009"/>
                  </a:ext>
                </a:extLst>
              </a:tr>
            </a:tbl>
          </a:graphicData>
        </a:graphic>
      </p:graphicFrame>
      <p:sp>
        <p:nvSpPr>
          <p:cNvPr id="6" name="Rectangle: Rounded Corners 5">
            <a:extLst>
              <a:ext uri="{FF2B5EF4-FFF2-40B4-BE49-F238E27FC236}">
                <a16:creationId xmlns:a16="http://schemas.microsoft.com/office/drawing/2014/main" id="{18B98B18-32CA-43AF-9228-411E01A6D696}"/>
              </a:ext>
            </a:extLst>
          </p:cNvPr>
          <p:cNvSpPr/>
          <p:nvPr/>
        </p:nvSpPr>
        <p:spPr>
          <a:xfrm>
            <a:off x="10752414" y="5980842"/>
            <a:ext cx="1181100" cy="5665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081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836" y="2490527"/>
            <a:ext cx="10515600" cy="1325563"/>
          </a:xfrm>
          <a:solidFill>
            <a:schemeClr val="accent1">
              <a:lumMod val="40000"/>
              <a:lumOff val="60000"/>
            </a:schemeClr>
          </a:solidFill>
        </p:spPr>
        <p:txBody>
          <a:bodyPr/>
          <a:lstStyle/>
          <a:p>
            <a:pPr algn="ctr"/>
            <a:r>
              <a:rPr lang="en-US" b="1" dirty="0">
                <a:solidFill>
                  <a:srgbClr val="0070C0"/>
                </a:solidFill>
                <a:latin typeface="Times New Roman" pitchFamily="18" charset="0"/>
                <a:cs typeface="Times New Roman" pitchFamily="18" charset="0"/>
              </a:rPr>
              <a:t>Budget  for DLI-K and Co-financing in Y2</a:t>
            </a:r>
          </a:p>
        </p:txBody>
      </p:sp>
    </p:spTree>
    <p:extLst>
      <p:ext uri="{BB962C8B-B14F-4D97-AF65-F5344CB8AC3E}">
        <p14:creationId xmlns:p14="http://schemas.microsoft.com/office/powerpoint/2010/main" val="2350734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a:solidFill>
                  <a:srgbClr val="002060"/>
                </a:solidFill>
                <a:latin typeface="Times New Roman" pitchFamily="18" charset="0"/>
                <a:ea typeface="Phetsarath OT" panose="02000500000000000001" pitchFamily="2" charset="2"/>
                <a:cs typeface="Times New Roman" pitchFamily="18" charset="0"/>
              </a:rPr>
              <a:t>Celling  Budget of DLI-K in </a:t>
            </a:r>
            <a:r>
              <a:rPr lang="en-US" sz="3100" b="1" dirty="0">
                <a:solidFill>
                  <a:srgbClr val="FF0000"/>
                </a:solidFill>
                <a:latin typeface="Times New Roman" pitchFamily="18" charset="0"/>
                <a:ea typeface="Phetsarath OT" panose="02000500000000000001" pitchFamily="2" charset="2"/>
                <a:cs typeface="Times New Roman" pitchFamily="18" charset="0"/>
              </a:rPr>
              <a:t>Year 0 and Year1 </a:t>
            </a:r>
            <a:r>
              <a:rPr lang="en-US" sz="3100" b="1" dirty="0">
                <a:solidFill>
                  <a:srgbClr val="002060"/>
                </a:solidFill>
                <a:latin typeface="Times New Roman" pitchFamily="18" charset="0"/>
                <a:ea typeface="Phetsarath OT" panose="02000500000000000001" pitchFamily="2" charset="2"/>
                <a:cs typeface="Times New Roman" pitchFamily="18" charset="0"/>
              </a:rPr>
              <a:t>for CHAS  CSO </a:t>
            </a:r>
            <a:br>
              <a:rPr lang="lo-LA" sz="3600" b="1" dirty="0">
                <a:solidFill>
                  <a:srgbClr val="002060"/>
                </a:solidFill>
                <a:latin typeface="Times New Roman" pitchFamily="18" charset="0"/>
                <a:ea typeface="Phetsarath OT" panose="02000500000000000001" pitchFamily="2" charset="2"/>
                <a:cs typeface="Phetsarath OT" panose="02000500000000000001" pitchFamily="2" charset="2"/>
              </a:rPr>
            </a:br>
            <a:endParaRPr lang="en-US" sz="36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47" t="31343" r="27834" b="27798"/>
          <a:stretch/>
        </p:blipFill>
        <p:spPr bwMode="auto">
          <a:xfrm>
            <a:off x="511791" y="1269242"/>
            <a:ext cx="10515600" cy="525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7492621" y="5950424"/>
            <a:ext cx="1624083" cy="682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355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7E22C9-BAF9-4488-86BE-721D0AC05B4D}"/>
              </a:ext>
            </a:extLst>
          </p:cNvPr>
          <p:cNvSpPr>
            <a:spLocks noGrp="1"/>
          </p:cNvSpPr>
          <p:nvPr>
            <p:ph idx="1"/>
          </p:nvPr>
        </p:nvSpPr>
        <p:spPr>
          <a:xfrm>
            <a:off x="673395" y="1013637"/>
            <a:ext cx="10972800" cy="4408968"/>
          </a:xfrm>
          <a:noFill/>
        </p:spPr>
        <p:txBody>
          <a:bodyPr anchor="ctr">
            <a:noAutofit/>
          </a:bodyPr>
          <a:lstStyle/>
          <a:p>
            <a:pPr marL="0" indent="0">
              <a:lnSpc>
                <a:spcPct val="150000"/>
              </a:lnSpc>
              <a:buNone/>
            </a:pPr>
            <a:endParaRPr lang="en-US" sz="3600" b="1" dirty="0">
              <a:solidFill>
                <a:srgbClr val="0070C0"/>
              </a:solidFill>
              <a:effectLst>
                <a:outerShdw blurRad="38100" dist="38100" dir="2700000" algn="tl">
                  <a:srgbClr val="000000">
                    <a:alpha val="43137"/>
                  </a:srgbClr>
                </a:outerShdw>
              </a:effectLst>
              <a:latin typeface="Phetsarath OT" panose="02000500000000000001" pitchFamily="2" charset="2"/>
              <a:ea typeface="Phetsarath OT" panose="02000500000000000001" pitchFamily="2" charset="2"/>
              <a:cs typeface="Phetsarath OT" panose="02000500000000000001" pitchFamily="2" charset="2"/>
            </a:endParaRPr>
          </a:p>
          <a:p>
            <a:pPr marL="0" indent="0">
              <a:lnSpc>
                <a:spcPct val="150000"/>
              </a:lnSpc>
              <a:buNone/>
            </a:pPr>
            <a:endParaRPr lang="en-US" sz="3600" b="1" dirty="0">
              <a:solidFill>
                <a:srgbClr val="0070C0"/>
              </a:solidFill>
              <a:effectLst>
                <a:outerShdw blurRad="38100" dist="38100" dir="2700000" algn="tl">
                  <a:srgbClr val="000000">
                    <a:alpha val="43137"/>
                  </a:srgbClr>
                </a:outerShdw>
              </a:effectLst>
              <a:latin typeface="Phetsarath OT" panose="02000500000000000001" pitchFamily="2" charset="2"/>
              <a:ea typeface="Phetsarath OT" panose="02000500000000000001" pitchFamily="2" charset="2"/>
              <a:cs typeface="Phetsarath OT" panose="02000500000000000001" pitchFamily="2" charset="2"/>
            </a:endParaRPr>
          </a:p>
          <a:p>
            <a:pPr marL="0" indent="0" algn="ctr">
              <a:lnSpc>
                <a:spcPct val="150000"/>
              </a:lnSpc>
              <a:buNone/>
            </a:pP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t>Progress updated on HIV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t>Programme</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t> </a:t>
            </a:r>
            <a:b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b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ea typeface="Phetsarath OT" panose="02000500000000000001" pitchFamily="2" charset="2"/>
                <a:cs typeface="Times New Roman" panose="02020603050405020304" pitchFamily="18" charset="0"/>
              </a:rPr>
              <a:t>funding by HANSA and C19 RM</a:t>
            </a:r>
          </a:p>
          <a:p>
            <a:pPr marL="0" indent="0">
              <a:lnSpc>
                <a:spcPct val="150000"/>
              </a:lnSpc>
              <a:buNone/>
            </a:pPr>
            <a:endParaRPr lang="en-US" sz="3600" b="1" i="1" dirty="0">
              <a:solidFill>
                <a:srgbClr val="0070C0"/>
              </a:solidFill>
              <a:effectLst>
                <a:outerShdw blurRad="38100" dist="38100" dir="2700000" algn="tl">
                  <a:srgbClr val="000000">
                    <a:alpha val="43137"/>
                  </a:srgbClr>
                </a:outerShdw>
              </a:effectLst>
              <a:latin typeface="Phetsarath OT" panose="02000500000000000001" pitchFamily="2" charset="2"/>
              <a:ea typeface="Phetsarath OT" panose="02000500000000000001" pitchFamily="2" charset="2"/>
              <a:cs typeface="Phetsarath OT" panose="02000500000000000001" pitchFamily="2" charset="2"/>
            </a:endParaRPr>
          </a:p>
          <a:p>
            <a:pPr marL="0" indent="0">
              <a:lnSpc>
                <a:spcPct val="150000"/>
              </a:lnSpc>
              <a:buNone/>
            </a:pPr>
            <a:endParaRPr lang="en-US" sz="3200" b="1" i="1"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a:p>
            <a:pPr marL="0" indent="0">
              <a:lnSpc>
                <a:spcPct val="150000"/>
              </a:lnSpc>
              <a:buNone/>
            </a:pPr>
            <a:r>
              <a:rPr lang="en-US" sz="3200" b="1" i="1"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                 (Center for HIV/AIDS and STI)</a:t>
            </a:r>
          </a:p>
          <a:p>
            <a:pPr>
              <a:lnSpc>
                <a:spcPct val="150000"/>
              </a:lnSpc>
            </a:pPr>
            <a:endParaRPr lang="en-US" sz="3600" i="1" dirty="0">
              <a:solidFill>
                <a:srgbClr val="0070C0"/>
              </a:solidFill>
            </a:endParaRPr>
          </a:p>
        </p:txBody>
      </p:sp>
      <p:pic>
        <p:nvPicPr>
          <p:cNvPr id="5" name="Picture 4" descr="Image result for HIV ribbon">
            <a:extLst>
              <a:ext uri="{FF2B5EF4-FFF2-40B4-BE49-F238E27FC236}">
                <a16:creationId xmlns:a16="http://schemas.microsoft.com/office/drawing/2014/main" id="{8B8E2726-2E85-475D-9027-34E06ACE795C}"/>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78" b="8130"/>
          <a:stretch/>
        </p:blipFill>
        <p:spPr bwMode="auto">
          <a:xfrm>
            <a:off x="5401339" y="3429000"/>
            <a:ext cx="1154111" cy="15098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2394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3BD77A4-FEA8-4B97-8D2A-51CE10FDA529}"/>
              </a:ext>
            </a:extLst>
          </p:cNvPr>
          <p:cNvGraphicFramePr>
            <a:graphicFrameLocks noGrp="1"/>
          </p:cNvGraphicFramePr>
          <p:nvPr>
            <p:extLst>
              <p:ext uri="{D42A27DB-BD31-4B8C-83A1-F6EECF244321}">
                <p14:modId xmlns:p14="http://schemas.microsoft.com/office/powerpoint/2010/main" val="490127759"/>
              </p:ext>
            </p:extLst>
          </p:nvPr>
        </p:nvGraphicFramePr>
        <p:xfrm>
          <a:off x="1688865" y="1311140"/>
          <a:ext cx="9324877" cy="4893717"/>
        </p:xfrm>
        <a:graphic>
          <a:graphicData uri="http://schemas.openxmlformats.org/drawingml/2006/table">
            <a:tbl>
              <a:tblPr/>
              <a:tblGrid>
                <a:gridCol w="4337157">
                  <a:extLst>
                    <a:ext uri="{9D8B030D-6E8A-4147-A177-3AD203B41FA5}">
                      <a16:colId xmlns:a16="http://schemas.microsoft.com/office/drawing/2014/main" val="2045575894"/>
                    </a:ext>
                  </a:extLst>
                </a:gridCol>
                <a:gridCol w="2661626">
                  <a:extLst>
                    <a:ext uri="{9D8B030D-6E8A-4147-A177-3AD203B41FA5}">
                      <a16:colId xmlns:a16="http://schemas.microsoft.com/office/drawing/2014/main" val="1674638803"/>
                    </a:ext>
                  </a:extLst>
                </a:gridCol>
                <a:gridCol w="2326094">
                  <a:extLst>
                    <a:ext uri="{9D8B030D-6E8A-4147-A177-3AD203B41FA5}">
                      <a16:colId xmlns:a16="http://schemas.microsoft.com/office/drawing/2014/main" val="2710275884"/>
                    </a:ext>
                  </a:extLst>
                </a:gridCol>
              </a:tblGrid>
              <a:tr h="508147">
                <a:tc gridSpan="3">
                  <a:txBody>
                    <a:bodyPr/>
                    <a:lstStyle/>
                    <a:p>
                      <a:pPr algn="ctr" fontAlgn="ctr"/>
                      <a:r>
                        <a:rPr lang="en-US" sz="2000" b="1" i="0" u="none" strike="noStrike" dirty="0">
                          <a:solidFill>
                            <a:srgbClr val="000000"/>
                          </a:solidFill>
                          <a:effectLst/>
                          <a:latin typeface="Times New Roman" pitchFamily="18" charset="0"/>
                          <a:ea typeface="Phetsarath OT" panose="02000500000000000001" pitchFamily="2" charset="2"/>
                          <a:cs typeface="Times New Roman" pitchFamily="18" charset="0"/>
                        </a:rPr>
                        <a:t>Budget 2022</a:t>
                      </a:r>
                      <a:endParaRPr lang="lo-LA" sz="2000" b="1" i="0" u="none" strike="noStrike" dirty="0">
                        <a:solidFill>
                          <a:srgbClr val="000000"/>
                        </a:solidFill>
                        <a:effectLst/>
                        <a:latin typeface="Times New Roman" pitchFamily="18" charset="0"/>
                        <a:ea typeface="Phetsarath OT" panose="02000500000000000001" pitchFamily="2" charset="2"/>
                        <a:cs typeface="Phetsarath OT" panose="02000500000000000001" pitchFamily="2" charset="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3786059354"/>
                  </a:ext>
                </a:extLst>
              </a:tr>
              <a:tr h="473183">
                <a:tc>
                  <a:txBody>
                    <a:bodyPr/>
                    <a:lstStyle/>
                    <a:p>
                      <a:pPr algn="ctr" fontAlgn="ctr"/>
                      <a:r>
                        <a:rPr lang="en-US" sz="1800" b="1" i="0" u="none" strike="noStrike" dirty="0">
                          <a:solidFill>
                            <a:srgbClr val="000000"/>
                          </a:solidFill>
                          <a:effectLst/>
                          <a:latin typeface="Times New Roman" pitchFamily="18" charset="0"/>
                          <a:ea typeface="Phetsarath OT" panose="02000500000000000001" pitchFamily="2" charset="2"/>
                          <a:cs typeface="Times New Roman" pitchFamily="18" charset="0"/>
                        </a:rPr>
                        <a:t>Responsibility</a:t>
                      </a:r>
                      <a:r>
                        <a:rPr lang="en-US" sz="1800" b="1" i="0" u="none" strike="noStrike" baseline="0" dirty="0">
                          <a:solidFill>
                            <a:srgbClr val="000000"/>
                          </a:solidFill>
                          <a:effectLst/>
                          <a:latin typeface="Times New Roman" pitchFamily="18" charset="0"/>
                          <a:ea typeface="Phetsarath OT" panose="02000500000000000001" pitchFamily="2" charset="2"/>
                          <a:cs typeface="Times New Roman" pitchFamily="18" charset="0"/>
                        </a:rPr>
                        <a:t> </a:t>
                      </a:r>
                      <a:endParaRPr lang="lo-LA" sz="1800" b="1" i="0" u="none" strike="noStrike" dirty="0">
                        <a:solidFill>
                          <a:srgbClr val="000000"/>
                        </a:solidFill>
                        <a:effectLst/>
                        <a:latin typeface="Times New Roman" pitchFamily="18" charset="0"/>
                        <a:ea typeface="Phetsarath OT" panose="02000500000000000001" pitchFamily="2" charset="2"/>
                        <a:cs typeface="Phetsarath OT" panose="02000500000000000001" pitchFamily="2" charset="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Times New Roman" pitchFamily="18" charset="0"/>
                          <a:ea typeface="Phetsarath OT" panose="02000500000000000001" pitchFamily="2" charset="2"/>
                          <a:cs typeface="Times New Roman" pitchFamily="18" charset="0"/>
                        </a:rPr>
                        <a: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Times New Roman" pitchFamily="18" charset="0"/>
                          <a:ea typeface="Phetsarath OT" panose="02000500000000000001" pitchFamily="2" charset="2"/>
                          <a:cs typeface="Times New Roman"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871751"/>
                  </a:ext>
                </a:extLst>
              </a:tr>
              <a:tr h="458864">
                <a:tc>
                  <a:txBody>
                    <a:bodyPr/>
                    <a:lstStyle/>
                    <a:p>
                      <a:pPr algn="l" fontAlgn="b"/>
                      <a:r>
                        <a:rPr lang="lo-LA" sz="1800" kern="1200" dirty="0">
                          <a:solidFill>
                            <a:schemeClr val="tx1"/>
                          </a:solidFill>
                          <a:effectLst/>
                          <a:latin typeface="Times New Roman" pitchFamily="18" charset="0"/>
                          <a:ea typeface="Phetsarath OT" panose="02000500000000000001" pitchFamily="2" charset="2"/>
                          <a:cs typeface="Phetsarath OT" panose="02000500000000000001" pitchFamily="2" charset="2"/>
                        </a:rPr>
                        <a:t> </a:t>
                      </a:r>
                      <a:r>
                        <a:rPr lang="en-US" sz="1800" kern="1200" dirty="0">
                          <a:solidFill>
                            <a:schemeClr val="tx1"/>
                          </a:solidFill>
                          <a:effectLst/>
                          <a:latin typeface="Times New Roman" pitchFamily="18" charset="0"/>
                          <a:ea typeface="Phetsarath OT" panose="02000500000000000001" pitchFamily="2" charset="2"/>
                          <a:cs typeface="Times New Roman" pitchFamily="18" charset="0"/>
                        </a:rPr>
                        <a:t>CHAS</a:t>
                      </a:r>
                      <a:endParaRPr lang="lo-LA" sz="1800" b="0" i="0" u="none" strike="noStrike" dirty="0">
                        <a:solidFill>
                          <a:srgbClr val="000000"/>
                        </a:solidFill>
                        <a:effectLst/>
                        <a:latin typeface="Times New Roman" pitchFamily="18" charset="0"/>
                        <a:ea typeface="Phetsarath OT" panose="02000500000000000001" pitchFamily="2" charset="2"/>
                        <a:cs typeface="Phetsarath OT" panose="02000500000000000001" pitchFamily="2" charset="2"/>
                      </a:endParaRPr>
                    </a:p>
                  </a:txBody>
                  <a:tcPr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Times New Roman" pitchFamily="18" charset="0"/>
                          <a:ea typeface="Phetsarath OT" panose="02000500000000000001" pitchFamily="2" charset="2"/>
                          <a:cs typeface="Times New Roman" pitchFamily="18" charset="0"/>
                        </a:rPr>
                        <a:t>317.608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lo-LA" sz="1800" kern="1200" dirty="0">
                          <a:solidFill>
                            <a:schemeClr val="tx1"/>
                          </a:solidFill>
                          <a:effectLst/>
                          <a:latin typeface="Times New Roman" pitchFamily="18" charset="0"/>
                          <a:ea typeface="+mn-ea"/>
                          <a:cs typeface="+mn-cs"/>
                        </a:rPr>
                        <a:t>39</a:t>
                      </a:r>
                      <a:r>
                        <a:rPr lang="en-US" sz="1800" kern="1200" dirty="0">
                          <a:solidFill>
                            <a:schemeClr val="tx1"/>
                          </a:solidFill>
                          <a:effectLst/>
                          <a:latin typeface="Times New Roman" pitchFamily="18" charset="0"/>
                          <a:ea typeface="+mn-ea"/>
                          <a:cs typeface="Times New Roman" pitchFamily="18" charset="0"/>
                        </a:rPr>
                        <a:t>,</a:t>
                      </a:r>
                      <a:r>
                        <a:rPr lang="lo-LA" sz="1800" kern="1200" dirty="0">
                          <a:solidFill>
                            <a:schemeClr val="tx1"/>
                          </a:solidFill>
                          <a:effectLst/>
                          <a:latin typeface="Times New Roman" pitchFamily="18" charset="0"/>
                          <a:ea typeface="+mn-ea"/>
                          <a:cs typeface="+mn-cs"/>
                        </a:rPr>
                        <a:t>70%</a:t>
                      </a:r>
                      <a:endParaRPr lang="en-US" sz="1800" b="0" i="0" u="none" strike="noStrike" dirty="0">
                        <a:solidFill>
                          <a:srgbClr val="000000"/>
                        </a:solidFill>
                        <a:effectLst/>
                        <a:latin typeface="Times New Roman" pitchFamily="18" charset="0"/>
                        <a:ea typeface="Phetsarath OT" panose="02000500000000000001" pitchFamily="2" charset="2"/>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958036"/>
                  </a:ext>
                </a:extLst>
              </a:tr>
              <a:tr h="505767">
                <a:tc>
                  <a:txBody>
                    <a:bodyPr/>
                    <a:lstStyle/>
                    <a:p>
                      <a:pPr marL="0" marR="0">
                        <a:spcBef>
                          <a:spcPts val="0"/>
                        </a:spcBef>
                        <a:spcAft>
                          <a:spcPts val="0"/>
                        </a:spcAft>
                        <a:tabLst>
                          <a:tab pos="342900" algn="l"/>
                        </a:tabLst>
                      </a:pPr>
                      <a:r>
                        <a:rPr lang="en-US" sz="1800" dirty="0" err="1">
                          <a:effectLst/>
                          <a:latin typeface="Times New Roman" pitchFamily="18" charset="0"/>
                          <a:ea typeface="Phetsarath OT" panose="02000500000000000001" pitchFamily="2" charset="2"/>
                          <a:cs typeface="Times New Roman" pitchFamily="18" charset="0"/>
                        </a:rPr>
                        <a:t>CHias</a:t>
                      </a:r>
                      <a:r>
                        <a:rPr lang="en-US" sz="1800" dirty="0">
                          <a:effectLst/>
                          <a:latin typeface="Times New Roman" pitchFamily="18" charset="0"/>
                          <a:ea typeface="Phetsarath OT" panose="02000500000000000001" pitchFamily="2" charset="2"/>
                          <a:cs typeface="Times New Roman" pitchFamily="18" charset="0"/>
                        </a:rPr>
                        <a:t> (CSO)</a:t>
                      </a:r>
                      <a:r>
                        <a:rPr lang="lo-LA" sz="1800" dirty="0">
                          <a:effectLst/>
                          <a:latin typeface="Times New Roman" pitchFamily="18" charset="0"/>
                          <a:ea typeface="Phetsarath OT" panose="02000500000000000001" pitchFamily="2" charset="2"/>
                          <a:cs typeface="Phetsarath OT" panose="02000500000000000001" pitchFamily="2" charset="2"/>
                        </a:rPr>
                        <a:t> </a:t>
                      </a:r>
                      <a:r>
                        <a:rPr lang="en-US" sz="1800" dirty="0">
                          <a:effectLst/>
                          <a:latin typeface="Times New Roman" pitchFamily="18" charset="0"/>
                          <a:ea typeface="Phetsarath OT" panose="02000500000000000001" pitchFamily="2" charset="2"/>
                          <a:cs typeface="Times New Roman" pitchFamily="18" charset="0"/>
                        </a:rPr>
                        <a:t>MSM</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157.632</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19,70</a:t>
                      </a:r>
                      <a:r>
                        <a:rPr lang="lo-LA" sz="1800" dirty="0">
                          <a:effectLst/>
                          <a:latin typeface="Times New Roman" pitchFamily="18" charset="0"/>
                          <a:ea typeface="Phetsarath OT" panose="02000500000000000001" pitchFamily="2" charset="2"/>
                          <a:cs typeface="Phetsarath OT" panose="02000500000000000001" pitchFamily="2" charset="2"/>
                        </a:rPr>
                        <a:t>%</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3641357"/>
                  </a:ext>
                </a:extLst>
              </a:tr>
              <a:tr h="458121">
                <a:tc>
                  <a:txBody>
                    <a:bodyPr/>
                    <a:lstStyle/>
                    <a:p>
                      <a:pPr marL="0" marR="0">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PEDA (CSO) FSW</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77.829</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9,73</a:t>
                      </a:r>
                      <a:r>
                        <a:rPr lang="lo-LA" sz="1800" dirty="0">
                          <a:effectLst/>
                          <a:latin typeface="Times New Roman" pitchFamily="18" charset="0"/>
                          <a:ea typeface="Phetsarath OT" panose="02000500000000000001" pitchFamily="2" charset="2"/>
                          <a:cs typeface="Phetsarath OT" panose="02000500000000000001" pitchFamily="2" charset="2"/>
                        </a:rPr>
                        <a:t>%</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356209"/>
                  </a:ext>
                </a:extLst>
              </a:tr>
              <a:tr h="505767">
                <a:tc>
                  <a:txBody>
                    <a:bodyPr/>
                    <a:lstStyle/>
                    <a:p>
                      <a:pPr marL="0" marR="0">
                        <a:spcBef>
                          <a:spcPts val="0"/>
                        </a:spcBef>
                        <a:spcAft>
                          <a:spcPts val="0"/>
                        </a:spcAft>
                        <a:tabLst>
                          <a:tab pos="342900" algn="l"/>
                        </a:tabLst>
                      </a:pPr>
                      <a:r>
                        <a:rPr lang="en-US" sz="1800" dirty="0" err="1">
                          <a:effectLst/>
                          <a:latin typeface="Times New Roman" pitchFamily="18" charset="0"/>
                          <a:ea typeface="Phetsarath OT" panose="02000500000000000001" pitchFamily="2" charset="2"/>
                          <a:cs typeface="Times New Roman" pitchFamily="18" charset="0"/>
                        </a:rPr>
                        <a:t>Sethatirath</a:t>
                      </a:r>
                      <a:r>
                        <a:rPr lang="en-US" sz="1800" baseline="0" dirty="0">
                          <a:effectLst/>
                          <a:latin typeface="Times New Roman" pitchFamily="18" charset="0"/>
                          <a:ea typeface="Phetsarath OT" panose="02000500000000000001" pitchFamily="2" charset="2"/>
                          <a:cs typeface="Times New Roman" pitchFamily="18" charset="0"/>
                        </a:rPr>
                        <a:t> Hospital</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21.783</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2,72</a:t>
                      </a:r>
                      <a:r>
                        <a:rPr lang="lo-LA" sz="1800" dirty="0">
                          <a:effectLst/>
                          <a:latin typeface="Times New Roman" pitchFamily="18" charset="0"/>
                          <a:ea typeface="Phetsarath OT" panose="02000500000000000001" pitchFamily="2" charset="2"/>
                          <a:cs typeface="Phetsarath OT" panose="02000500000000000001" pitchFamily="2" charset="2"/>
                        </a:rPr>
                        <a:t>%</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555548"/>
                  </a:ext>
                </a:extLst>
              </a:tr>
              <a:tr h="430634">
                <a:tc>
                  <a:txBody>
                    <a:bodyPr/>
                    <a:lstStyle/>
                    <a:p>
                      <a:pPr marL="0" marR="0">
                        <a:spcBef>
                          <a:spcPts val="0"/>
                        </a:spcBef>
                        <a:spcAft>
                          <a:spcPts val="0"/>
                        </a:spcAft>
                        <a:tabLst>
                          <a:tab pos="342900" algn="l"/>
                        </a:tabLst>
                      </a:pPr>
                      <a:r>
                        <a:rPr lang="en-US" sz="1800" dirty="0" err="1">
                          <a:effectLst/>
                          <a:latin typeface="Times New Roman" pitchFamily="18" charset="0"/>
                          <a:ea typeface="Phetsarath OT" panose="02000500000000000001" pitchFamily="2" charset="2"/>
                          <a:cs typeface="Times New Roman" pitchFamily="18" charset="0"/>
                        </a:rPr>
                        <a:t>Mahosoth</a:t>
                      </a:r>
                      <a:r>
                        <a:rPr lang="en-US" sz="1800" baseline="0" dirty="0">
                          <a:effectLst/>
                          <a:latin typeface="Times New Roman" pitchFamily="18" charset="0"/>
                          <a:ea typeface="Phetsarath OT" panose="02000500000000000001" pitchFamily="2" charset="2"/>
                          <a:cs typeface="Times New Roman" pitchFamily="18" charset="0"/>
                        </a:rPr>
                        <a:t> Hospital</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14.488</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1,81</a:t>
                      </a:r>
                      <a:r>
                        <a:rPr lang="lo-LA" sz="1800" dirty="0">
                          <a:effectLst/>
                          <a:latin typeface="Times New Roman" pitchFamily="18" charset="0"/>
                          <a:ea typeface="Phetsarath OT" panose="02000500000000000001" pitchFamily="2" charset="2"/>
                          <a:cs typeface="Phetsarath OT" panose="02000500000000000001" pitchFamily="2" charset="2"/>
                        </a:rPr>
                        <a:t>%</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027800"/>
                  </a:ext>
                </a:extLst>
              </a:tr>
              <a:tr h="505767">
                <a:tc>
                  <a:txBody>
                    <a:bodyPr/>
                    <a:lstStyle/>
                    <a:p>
                      <a:pPr marL="0" marR="0">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Friendship</a:t>
                      </a:r>
                      <a:r>
                        <a:rPr lang="en-US" sz="1800" baseline="0" dirty="0">
                          <a:effectLst/>
                          <a:latin typeface="Times New Roman" pitchFamily="18" charset="0"/>
                          <a:ea typeface="Phetsarath OT" panose="02000500000000000001" pitchFamily="2" charset="2"/>
                          <a:cs typeface="Times New Roman" pitchFamily="18" charset="0"/>
                        </a:rPr>
                        <a:t> Hospital</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9.852</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dirty="0">
                          <a:effectLst/>
                          <a:latin typeface="Times New Roman" pitchFamily="18" charset="0"/>
                          <a:ea typeface="Phetsarath OT" panose="02000500000000000001" pitchFamily="2" charset="2"/>
                          <a:cs typeface="Times New Roman" pitchFamily="18" charset="0"/>
                        </a:rPr>
                        <a:t>1,23</a:t>
                      </a:r>
                      <a:r>
                        <a:rPr lang="lo-LA" sz="1800" dirty="0">
                          <a:effectLst/>
                          <a:latin typeface="Times New Roman" pitchFamily="18" charset="0"/>
                          <a:ea typeface="Phetsarath OT" panose="02000500000000000001" pitchFamily="2" charset="2"/>
                          <a:cs typeface="Phetsarath OT" panose="02000500000000000001" pitchFamily="2" charset="2"/>
                        </a:rPr>
                        <a:t>%</a:t>
                      </a:r>
                      <a:endParaRPr lang="en-US" sz="2000"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7108682"/>
                  </a:ext>
                </a:extLst>
              </a:tr>
              <a:tr h="455017">
                <a:tc>
                  <a:txBody>
                    <a:bodyPr/>
                    <a:lstStyle/>
                    <a:p>
                      <a:pPr algn="l" fontAlgn="b"/>
                      <a:r>
                        <a:rPr lang="en-US" sz="1800" b="1" i="0" u="none" strike="noStrike" dirty="0">
                          <a:solidFill>
                            <a:srgbClr val="000000"/>
                          </a:solidFill>
                          <a:effectLst/>
                          <a:latin typeface="Times New Roman" pitchFamily="18" charset="0"/>
                          <a:ea typeface="Phetsarath OT" panose="02000500000000000001" pitchFamily="2" charset="2"/>
                          <a:cs typeface="Times New Roman" pitchFamily="18" charset="0"/>
                        </a:rPr>
                        <a:t>16</a:t>
                      </a:r>
                      <a:r>
                        <a:rPr lang="en-US" sz="1800" b="1" i="0" u="none" strike="noStrike" baseline="0" dirty="0">
                          <a:solidFill>
                            <a:srgbClr val="000000"/>
                          </a:solidFill>
                          <a:effectLst/>
                          <a:latin typeface="Times New Roman" pitchFamily="18" charset="0"/>
                          <a:ea typeface="Phetsarath OT" panose="02000500000000000001" pitchFamily="2" charset="2"/>
                          <a:cs typeface="Times New Roman" pitchFamily="18" charset="0"/>
                        </a:rPr>
                        <a:t> provinces</a:t>
                      </a:r>
                      <a:endParaRPr lang="lo-LA" sz="1800" b="1" i="0" u="none" strike="noStrike" dirty="0">
                        <a:solidFill>
                          <a:srgbClr val="000000"/>
                        </a:solidFill>
                        <a:effectLst/>
                        <a:latin typeface="Times New Roman" pitchFamily="18" charset="0"/>
                        <a:ea typeface="Phetsarath OT" panose="02000500000000000001" pitchFamily="2" charset="2"/>
                        <a:cs typeface="Phetsarath OT" panose="02000500000000000001" pitchFamily="2" charset="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b="0" u="none" dirty="0">
                          <a:effectLst/>
                          <a:latin typeface="Times New Roman" pitchFamily="18" charset="0"/>
                          <a:ea typeface="Phetsarath OT" panose="02000500000000000001" pitchFamily="2" charset="2"/>
                          <a:cs typeface="Times New Roman" pitchFamily="18" charset="0"/>
                        </a:rPr>
                        <a:t>200.808</a:t>
                      </a:r>
                      <a:endParaRPr lang="en-US" sz="2000" b="0" u="none"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342900" algn="l"/>
                        </a:tabLst>
                      </a:pPr>
                      <a:r>
                        <a:rPr lang="en-US" sz="1800" b="0" u="none" dirty="0">
                          <a:effectLst/>
                          <a:latin typeface="Times New Roman" pitchFamily="18" charset="0"/>
                          <a:ea typeface="Phetsarath OT" panose="02000500000000000001" pitchFamily="2" charset="2"/>
                          <a:cs typeface="Times New Roman" pitchFamily="18" charset="0"/>
                        </a:rPr>
                        <a:t>25,10</a:t>
                      </a:r>
                      <a:r>
                        <a:rPr lang="lo-LA" sz="1800" b="0" u="none" dirty="0">
                          <a:effectLst/>
                          <a:latin typeface="Times New Roman" pitchFamily="18" charset="0"/>
                          <a:ea typeface="Phetsarath OT" panose="02000500000000000001" pitchFamily="2" charset="2"/>
                          <a:cs typeface="Phetsarath OT" panose="02000500000000000001" pitchFamily="2" charset="2"/>
                        </a:rPr>
                        <a:t>%</a:t>
                      </a:r>
                      <a:endParaRPr lang="en-US" sz="2000" b="0" u="none" dirty="0">
                        <a:effectLst/>
                        <a:latin typeface="Times New Roman" pitchFamily="18" charset="0"/>
                        <a:ea typeface="Phetsarath OT" panose="02000500000000000001" pitchFamily="2" charset="2"/>
                        <a:cs typeface="Times New Roman"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00673"/>
                  </a:ext>
                </a:extLst>
              </a:tr>
              <a:tr h="592450">
                <a:tc>
                  <a:txBody>
                    <a:bodyPr/>
                    <a:lstStyle/>
                    <a:p>
                      <a:pPr algn="l" fontAlgn="b"/>
                      <a:r>
                        <a:rPr lang="lo-LA" sz="1800" b="1" i="0" u="none" strike="noStrike" dirty="0">
                          <a:solidFill>
                            <a:srgbClr val="000000"/>
                          </a:solidFill>
                          <a:effectLst/>
                          <a:latin typeface="Times New Roman" pitchFamily="18" charset="0"/>
                          <a:ea typeface="Phetsarath OT" panose="02000500000000000001" pitchFamily="2" charset="2"/>
                          <a:cs typeface="Phetsarath OT" panose="02000500000000000001" pitchFamily="2" charset="2"/>
                        </a:rPr>
                        <a:t> ລວມທັງໝົດ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Times New Roman" pitchFamily="18" charset="0"/>
                          <a:ea typeface="Phetsarath OT" panose="02000500000000000001" pitchFamily="2" charset="2"/>
                          <a:cs typeface="Times New Roman" pitchFamily="18" charset="0"/>
                        </a:rPr>
                        <a:t>800.000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Times New Roman" pitchFamily="18" charset="0"/>
                          <a:ea typeface="Phetsarath OT" panose="02000500000000000001" pitchFamily="2" charset="2"/>
                          <a:cs typeface="Times New Roman" pitchFamily="18"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88120"/>
                  </a:ext>
                </a:extLst>
              </a:tr>
            </a:tbl>
          </a:graphicData>
        </a:graphic>
      </p:graphicFrame>
      <p:sp>
        <p:nvSpPr>
          <p:cNvPr id="9" name="TextBox 8">
            <a:extLst>
              <a:ext uri="{FF2B5EF4-FFF2-40B4-BE49-F238E27FC236}">
                <a16:creationId xmlns:a16="http://schemas.microsoft.com/office/drawing/2014/main" id="{5FD92AFB-6724-47B2-B964-3942FBFF5299}"/>
              </a:ext>
            </a:extLst>
          </p:cNvPr>
          <p:cNvSpPr txBox="1"/>
          <p:nvPr/>
        </p:nvSpPr>
        <p:spPr>
          <a:xfrm>
            <a:off x="785689" y="320458"/>
            <a:ext cx="11067071" cy="738664"/>
          </a:xfrm>
          <a:prstGeom prst="rect">
            <a:avLst/>
          </a:prstGeom>
          <a:noFill/>
        </p:spPr>
        <p:txBody>
          <a:bodyPr wrap="square" anchor="ctr">
            <a:spAutoFit/>
          </a:bodyPr>
          <a:lstStyle/>
          <a:p>
            <a:pPr algn="ctr">
              <a:lnSpc>
                <a:spcPct val="150000"/>
              </a:lnSpc>
            </a:pPr>
            <a:r>
              <a:rPr lang="en-US" sz="2800" b="1" dirty="0">
                <a:solidFill>
                  <a:srgbClr val="002060"/>
                </a:solidFill>
                <a:latin typeface="Times New Roman" pitchFamily="18" charset="0"/>
                <a:ea typeface="Phetsarath OT" panose="02000500000000000001" pitchFamily="2" charset="2"/>
                <a:cs typeface="Times New Roman" pitchFamily="18" charset="0"/>
              </a:rPr>
              <a:t>Celling  Budget of DLI-K in </a:t>
            </a:r>
            <a:r>
              <a:rPr lang="en-US" sz="2800" b="1" dirty="0">
                <a:solidFill>
                  <a:srgbClr val="FF0000"/>
                </a:solidFill>
                <a:latin typeface="Times New Roman" pitchFamily="18" charset="0"/>
                <a:ea typeface="Phetsarath OT" panose="02000500000000000001" pitchFamily="2" charset="2"/>
                <a:cs typeface="Times New Roman" pitchFamily="18" charset="0"/>
              </a:rPr>
              <a:t>Year 2 </a:t>
            </a:r>
            <a:r>
              <a:rPr lang="en-US" sz="2800" b="1" dirty="0">
                <a:solidFill>
                  <a:srgbClr val="002060"/>
                </a:solidFill>
                <a:latin typeface="Times New Roman" pitchFamily="18" charset="0"/>
                <a:ea typeface="Phetsarath OT" panose="02000500000000000001" pitchFamily="2" charset="2"/>
                <a:cs typeface="Times New Roman" pitchFamily="18" charset="0"/>
              </a:rPr>
              <a:t>for CHAS  CSO </a:t>
            </a:r>
            <a:endParaRPr lang="lo-LA" sz="2800" b="1" dirty="0">
              <a:solidFill>
                <a:srgbClr val="002060"/>
              </a:solidFill>
              <a:latin typeface="Times New Roman" pitchFamily="18" charset="0"/>
              <a:ea typeface="Phetsarath OT" panose="02000500000000000001" pitchFamily="2" charset="2"/>
              <a:cs typeface="Phetsarath OT" panose="02000500000000000001" pitchFamily="2" charset="2"/>
            </a:endParaRPr>
          </a:p>
        </p:txBody>
      </p:sp>
      <p:sp>
        <p:nvSpPr>
          <p:cNvPr id="3" name="Oval 2"/>
          <p:cNvSpPr/>
          <p:nvPr/>
        </p:nvSpPr>
        <p:spPr>
          <a:xfrm>
            <a:off x="6576271" y="5697320"/>
            <a:ext cx="1757548" cy="5106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854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567" y="255944"/>
            <a:ext cx="10515600" cy="835878"/>
          </a:xfrm>
        </p:spPr>
        <p:txBody>
          <a:bodyPr/>
          <a:lstStyle/>
          <a:p>
            <a:r>
              <a:rPr lang="en-US" b="1" dirty="0">
                <a:solidFill>
                  <a:srgbClr val="002060"/>
                </a:solidFill>
                <a:latin typeface="Times New Roman" pitchFamily="18" charset="0"/>
                <a:cs typeface="Times New Roman" pitchFamily="18" charset="0"/>
              </a:rPr>
              <a:t>Y </a:t>
            </a:r>
            <a:r>
              <a:rPr lang="lo-LA" b="1" dirty="0">
                <a:solidFill>
                  <a:srgbClr val="002060"/>
                </a:solidFill>
                <a:latin typeface="Times New Roman" pitchFamily="18" charset="0"/>
                <a:cs typeface="Times New Roman" pitchFamily="18" charset="0"/>
              </a:rPr>
              <a:t>2021  </a:t>
            </a:r>
            <a:r>
              <a:rPr lang="en-US" b="1" dirty="0">
                <a:solidFill>
                  <a:srgbClr val="002060"/>
                </a:solidFill>
                <a:latin typeface="Times New Roman" pitchFamily="18" charset="0"/>
                <a:cs typeface="Times New Roman" pitchFamily="18" charset="0"/>
              </a:rPr>
              <a:t> Co- financing </a:t>
            </a:r>
            <a:endParaRPr lang="en-US"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355" t="16697" r="26312" b="19633"/>
          <a:stretch/>
        </p:blipFill>
        <p:spPr bwMode="auto">
          <a:xfrm>
            <a:off x="504968" y="1228300"/>
            <a:ext cx="3220871" cy="492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441" t="19170" r="18392" b="17584"/>
          <a:stretch/>
        </p:blipFill>
        <p:spPr bwMode="auto">
          <a:xfrm>
            <a:off x="3671247" y="1228298"/>
            <a:ext cx="5248043" cy="547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73028" y="511153"/>
            <a:ext cx="2615503" cy="646331"/>
          </a:xfrm>
          <a:prstGeom prst="rect">
            <a:avLst/>
          </a:prstGeom>
          <a:solidFill>
            <a:srgbClr val="FFFF00"/>
          </a:solidFill>
        </p:spPr>
        <p:txBody>
          <a:bodyPr wrap="square" rtlCol="0">
            <a:spAutoFit/>
          </a:bodyPr>
          <a:lstStyle/>
          <a:p>
            <a:r>
              <a:rPr lang="en-US" sz="3600" b="1" dirty="0"/>
              <a:t>   182,655 $</a:t>
            </a:r>
          </a:p>
        </p:txBody>
      </p:sp>
      <p:sp>
        <p:nvSpPr>
          <p:cNvPr id="5" name="Left Arrow 4"/>
          <p:cNvSpPr/>
          <p:nvPr/>
        </p:nvSpPr>
        <p:spPr>
          <a:xfrm rot="10800000">
            <a:off x="6899483" y="53524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888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latin typeface="Times New Roman" pitchFamily="18" charset="0"/>
                <a:cs typeface="Times New Roman" pitchFamily="18" charset="0"/>
              </a:rPr>
              <a:t>Y2</a:t>
            </a:r>
            <a:r>
              <a:rPr lang="lo-LA" b="1" dirty="0">
                <a:solidFill>
                  <a:srgbClr val="002060"/>
                </a:solidFill>
                <a:latin typeface="Times New Roman" pitchFamily="18" charset="0"/>
                <a:cs typeface="Times New Roman" pitchFamily="18" charset="0"/>
              </a:rPr>
              <a:t>022</a:t>
            </a:r>
            <a:r>
              <a:rPr lang="en-US" b="1" dirty="0">
                <a:solidFill>
                  <a:srgbClr val="002060"/>
                </a:solidFill>
                <a:latin typeface="Times New Roman" pitchFamily="18" charset="0"/>
                <a:cs typeface="Times New Roman" pitchFamily="18" charset="0"/>
              </a:rPr>
              <a:t> Co- financing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02" t="16406" r="18540" b="2865"/>
          <a:stretch/>
        </p:blipFill>
        <p:spPr bwMode="auto">
          <a:xfrm>
            <a:off x="791569" y="1581150"/>
            <a:ext cx="655347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553451" y="2703499"/>
            <a:ext cx="3467100" cy="1200329"/>
          </a:xfrm>
          <a:prstGeom prst="rect">
            <a:avLst/>
          </a:prstGeom>
          <a:solidFill>
            <a:srgbClr val="FFFF00"/>
          </a:solidFill>
        </p:spPr>
        <p:txBody>
          <a:bodyPr wrap="square" rtlCol="0">
            <a:spAutoFit/>
          </a:bodyPr>
          <a:lstStyle/>
          <a:p>
            <a:r>
              <a:rPr lang="en-US" sz="3600" b="1" dirty="0"/>
              <a:t>Co-financing  Y2</a:t>
            </a:r>
          </a:p>
          <a:p>
            <a:r>
              <a:rPr lang="en-US" sz="3600" b="1" dirty="0"/>
              <a:t>  =   </a:t>
            </a:r>
            <a:r>
              <a:rPr lang="en-US" sz="3600" b="1" i="1" u="sng" dirty="0"/>
              <a:t>704,792  $</a:t>
            </a:r>
          </a:p>
        </p:txBody>
      </p:sp>
      <p:sp>
        <p:nvSpPr>
          <p:cNvPr id="6" name="Left Arrow 5"/>
          <p:cNvSpPr/>
          <p:nvPr/>
        </p:nvSpPr>
        <p:spPr>
          <a:xfrm rot="20324421">
            <a:off x="7193014" y="3569848"/>
            <a:ext cx="1182410" cy="3619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601144" y="3215488"/>
            <a:ext cx="3009900" cy="8301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45048" y="5287054"/>
            <a:ext cx="4846952" cy="923330"/>
          </a:xfrm>
          <a:prstGeom prst="rect">
            <a:avLst/>
          </a:prstGeom>
          <a:solidFill>
            <a:schemeClr val="accent4">
              <a:lumMod val="60000"/>
              <a:lumOff val="40000"/>
            </a:schemeClr>
          </a:solidFill>
          <a:ln w="12700">
            <a:solidFill>
              <a:schemeClr val="tx1"/>
            </a:solidFill>
          </a:ln>
        </p:spPr>
        <p:txBody>
          <a:bodyPr wrap="square" rtlCol="0">
            <a:spAutoFit/>
          </a:bodyPr>
          <a:lstStyle/>
          <a:p>
            <a:pPr marL="285750" indent="-285750">
              <a:buFont typeface="Arial" pitchFamily="34" charset="0"/>
              <a:buChar char="•"/>
            </a:pPr>
            <a:r>
              <a:rPr lang="en-US" b="1" dirty="0">
                <a:solidFill>
                  <a:schemeClr val="accent1">
                    <a:lumMod val="50000"/>
                  </a:schemeClr>
                </a:solidFill>
              </a:rPr>
              <a:t>This amount  was focus on Health product and equipment  procurement.</a:t>
            </a:r>
          </a:p>
          <a:p>
            <a:pPr marL="285750" indent="-285750">
              <a:buFont typeface="Arial" pitchFamily="34" charset="0"/>
              <a:buChar char="•"/>
            </a:pPr>
            <a:r>
              <a:rPr lang="en-US" b="1" dirty="0">
                <a:solidFill>
                  <a:schemeClr val="accent1">
                    <a:lumMod val="50000"/>
                  </a:schemeClr>
                </a:solidFill>
              </a:rPr>
              <a:t> submitted on March 2021.</a:t>
            </a:r>
          </a:p>
        </p:txBody>
      </p:sp>
      <p:sp>
        <p:nvSpPr>
          <p:cNvPr id="11" name="Left Arrow 10"/>
          <p:cNvSpPr/>
          <p:nvPr/>
        </p:nvSpPr>
        <p:spPr>
          <a:xfrm rot="5400000">
            <a:off x="9881572" y="4485454"/>
            <a:ext cx="884275" cy="4352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782051" y="736979"/>
            <a:ext cx="3009900" cy="646331"/>
          </a:xfrm>
          <a:prstGeom prst="rect">
            <a:avLst/>
          </a:prstGeom>
          <a:noFill/>
        </p:spPr>
        <p:txBody>
          <a:bodyPr wrap="square" rtlCol="0">
            <a:spAutoFit/>
          </a:bodyPr>
          <a:lstStyle/>
          <a:p>
            <a:r>
              <a:rPr lang="en-US" dirty="0"/>
              <a:t> Co- financing Y1 in letter was  </a:t>
            </a:r>
            <a:r>
              <a:rPr lang="en-US" dirty="0" err="1"/>
              <a:t>progess</a:t>
            </a:r>
            <a:r>
              <a:rPr lang="en-US" dirty="0"/>
              <a:t> </a:t>
            </a:r>
          </a:p>
        </p:txBody>
      </p:sp>
    </p:spTree>
    <p:extLst>
      <p:ext uri="{BB962C8B-B14F-4D97-AF65-F5344CB8AC3E}">
        <p14:creationId xmlns:p14="http://schemas.microsoft.com/office/powerpoint/2010/main" val="2403211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248" y="144408"/>
            <a:ext cx="10515600" cy="801523"/>
          </a:xfrm>
        </p:spPr>
        <p:txBody>
          <a:bodyPr>
            <a:normAutofit/>
          </a:bodyPr>
          <a:lstStyle/>
          <a:p>
            <a:r>
              <a:rPr lang="en-US" sz="4000" b="1" dirty="0">
                <a:solidFill>
                  <a:srgbClr val="002060"/>
                </a:solidFill>
                <a:latin typeface="Times New Roman" pitchFamily="18" charset="0"/>
                <a:cs typeface="Times New Roman" pitchFamily="18" charset="0"/>
              </a:rPr>
              <a:t>Progress updated on Y2 co-financing</a:t>
            </a:r>
          </a:p>
        </p:txBody>
      </p:sp>
      <p:sp>
        <p:nvSpPr>
          <p:cNvPr id="3" name="Content Placeholder 2"/>
          <p:cNvSpPr>
            <a:spLocks noGrp="1"/>
          </p:cNvSpPr>
          <p:nvPr>
            <p:ph idx="1"/>
          </p:nvPr>
        </p:nvSpPr>
        <p:spPr>
          <a:xfrm>
            <a:off x="8625386" y="1390486"/>
            <a:ext cx="3220872" cy="5215266"/>
          </a:xfrm>
          <a:solidFill>
            <a:schemeClr val="accent1">
              <a:lumMod val="40000"/>
              <a:lumOff val="60000"/>
            </a:schemeClr>
          </a:solidFill>
        </p:spPr>
        <p:txBody>
          <a:bodyPr>
            <a:normAutofit/>
          </a:bodyPr>
          <a:lstStyle/>
          <a:p>
            <a:pPr marL="0" indent="0">
              <a:buNone/>
            </a:pPr>
            <a:endParaRPr lang="en-US" sz="2400" dirty="0">
              <a:latin typeface="Times New Roman" pitchFamily="18" charset="0"/>
              <a:cs typeface="Times New Roman" pitchFamily="18" charset="0"/>
            </a:endParaRPr>
          </a:p>
          <a:p>
            <a:r>
              <a:rPr lang="en-US" sz="2000" dirty="0">
                <a:latin typeface="Times New Roman" pitchFamily="18" charset="0"/>
                <a:cs typeface="Times New Roman" pitchFamily="18" charset="0"/>
              </a:rPr>
              <a:t>MOH approved on 1</a:t>
            </a:r>
            <a:r>
              <a:rPr lang="en-US" sz="2000" baseline="30000" dirty="0">
                <a:latin typeface="Times New Roman" pitchFamily="18" charset="0"/>
                <a:cs typeface="Times New Roman" pitchFamily="18" charset="0"/>
              </a:rPr>
              <a:t>st</a:t>
            </a:r>
            <a:r>
              <a:rPr lang="en-US" sz="2000" dirty="0">
                <a:latin typeface="Times New Roman" pitchFamily="18" charset="0"/>
                <a:cs typeface="Times New Roman" pitchFamily="18" charset="0"/>
              </a:rPr>
              <a:t> November 2021</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a:p>
            <a:r>
              <a:rPr lang="en-US" sz="2000" dirty="0">
                <a:latin typeface="Times New Roman" pitchFamily="18" charset="0"/>
                <a:cs typeface="Times New Roman" pitchFamily="18" charset="0"/>
              </a:rPr>
              <a:t>list of health products (ARV, OI, Lab equipment and reagent were submitted to DPC</a:t>
            </a:r>
            <a:r>
              <a:rPr lang="en-US" sz="2400" dirty="0">
                <a:latin typeface="Times New Roman" pitchFamily="18" charset="0"/>
                <a:cs typeface="Times New Roman" pitchFamily="18" charset="0"/>
              </a:rPr>
              <a: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897" t="12284" r="34448" b="12716"/>
          <a:stretch/>
        </p:blipFill>
        <p:spPr bwMode="auto">
          <a:xfrm>
            <a:off x="220717" y="1261241"/>
            <a:ext cx="3988675" cy="506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46" t="11961" r="33602" b="14763"/>
          <a:stretch/>
        </p:blipFill>
        <p:spPr bwMode="auto">
          <a:xfrm>
            <a:off x="4020206" y="1261240"/>
            <a:ext cx="4257514" cy="511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7930055" y="3421117"/>
            <a:ext cx="695330" cy="10405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279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1" y="2821722"/>
            <a:ext cx="10515600" cy="1325563"/>
          </a:xfrm>
          <a:solidFill>
            <a:schemeClr val="accent1">
              <a:lumMod val="40000"/>
              <a:lumOff val="60000"/>
            </a:schemeClr>
          </a:solidFill>
        </p:spPr>
        <p:txBody>
          <a:bodyPr>
            <a:normAutofit fontScale="90000"/>
          </a:bodyPr>
          <a:lstStyle/>
          <a:p>
            <a:pPr lvl="0" algn="ctr"/>
            <a:br>
              <a:rPr lang="en-US" b="1" dirty="0">
                <a:solidFill>
                  <a:srgbClr val="0070C0"/>
                </a:solidFill>
                <a:latin typeface="Times New Roman" panose="02020603050405020304" pitchFamily="18" charset="0"/>
                <a:ea typeface="Calibri" panose="020F0502020204030204" pitchFamily="34" charset="0"/>
                <a:cs typeface="DokChampa" panose="020B0604020202020204" pitchFamily="34" charset="-34"/>
              </a:rPr>
            </a:br>
            <a:r>
              <a:rPr lang="en-US" b="1" dirty="0">
                <a:solidFill>
                  <a:srgbClr val="0070C0"/>
                </a:solidFill>
                <a:latin typeface="Times New Roman" panose="02020603050405020304" pitchFamily="18" charset="0"/>
                <a:ea typeface="Calibri" panose="020F0502020204030204" pitchFamily="34" charset="0"/>
                <a:cs typeface="DokChampa" panose="020B0604020202020204" pitchFamily="34" charset="-34"/>
              </a:rPr>
              <a:t>Challenges</a:t>
            </a:r>
            <a:br>
              <a:rPr lang="en-US" dirty="0">
                <a:solidFill>
                  <a:schemeClr val="bg1"/>
                </a:solidFill>
                <a:latin typeface="Calibri" panose="020F0502020204030204" pitchFamily="34" charset="0"/>
                <a:ea typeface="Calibri" panose="020F0502020204030204" pitchFamily="34" charset="0"/>
                <a:cs typeface="DokChampa" panose="020B0604020202020204" pitchFamily="34" charset="-34"/>
              </a:rPr>
            </a:br>
            <a:endParaRPr lang="en-US" dirty="0"/>
          </a:p>
        </p:txBody>
      </p:sp>
    </p:spTree>
    <p:extLst>
      <p:ext uri="{BB962C8B-B14F-4D97-AF65-F5344CB8AC3E}">
        <p14:creationId xmlns:p14="http://schemas.microsoft.com/office/powerpoint/2010/main" val="1292938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F7C381-B28C-4414-81E3-9A9D4D1E9798}"/>
              </a:ext>
            </a:extLst>
          </p:cNvPr>
          <p:cNvSpPr>
            <a:spLocks noGrp="1"/>
          </p:cNvSpPr>
          <p:nvPr>
            <p:ph idx="1"/>
          </p:nvPr>
        </p:nvSpPr>
        <p:spPr>
          <a:xfrm>
            <a:off x="546099" y="1329071"/>
            <a:ext cx="11330467" cy="4938896"/>
          </a:xfrm>
        </p:spPr>
        <p:txBody>
          <a:bodyPr>
            <a:normAutofit fontScale="70000" lnSpcReduction="20000"/>
          </a:bodyPr>
          <a:lstStyle/>
          <a:p>
            <a:pPr marL="0" indent="0">
              <a:buNone/>
            </a:pPr>
            <a:r>
              <a:rPr lang="en-US" sz="2800" dirty="0">
                <a:latin typeface="Times New Roman" pitchFamily="18" charset="0"/>
                <a:cs typeface="Times New Roman" pitchFamily="18" charset="0"/>
              </a:rPr>
              <a:t>Corona virus 19(COVID-1) pandemic since 1 April 2020 the country was lock down, it have impacted to PLHIV patience and it hard to reach the target group  (Key population FSW and MSM) . </a:t>
            </a:r>
          </a:p>
          <a:p>
            <a:pPr marL="0" indent="0">
              <a:buNone/>
            </a:pPr>
            <a:endParaRPr lang="en-US" sz="2800" dirty="0">
              <a:latin typeface="Times New Roman" pitchFamily="18" charset="0"/>
              <a:ea typeface="Phetsarath OT" panose="02000500000000000001" pitchFamily="2" charset="2"/>
              <a:cs typeface="Times New Roman" pitchFamily="18" charset="0"/>
            </a:endParaRPr>
          </a:p>
          <a:p>
            <a:r>
              <a:rPr lang="en-US" sz="2800" dirty="0">
                <a:latin typeface="Times New Roman" pitchFamily="18" charset="0"/>
                <a:ea typeface="Phetsarath OT" panose="02000500000000000001" pitchFamily="2" charset="2"/>
                <a:cs typeface="Times New Roman" pitchFamily="18" charset="0"/>
              </a:rPr>
              <a:t>Entertainments, bar beers,  resorts, Massage shops, guesthouses, schools  those places were closed up service.</a:t>
            </a:r>
            <a:endParaRPr lang="en-US" dirty="0"/>
          </a:p>
          <a:p>
            <a:r>
              <a:rPr lang="en-US" dirty="0">
                <a:latin typeface="Times New Roman" panose="02020603050405020304" pitchFamily="18" charset="0"/>
                <a:cs typeface="Times New Roman" panose="02020603050405020304" pitchFamily="18" charset="0"/>
              </a:rPr>
              <a:t>Hidden FWS can’t accessed them.</a:t>
            </a:r>
          </a:p>
          <a:p>
            <a:r>
              <a:rPr lang="en-US" dirty="0">
                <a:latin typeface="Times New Roman" panose="02020603050405020304" pitchFamily="18" charset="0"/>
                <a:cs typeface="Times New Roman" panose="02020603050405020304" pitchFamily="18" charset="0"/>
              </a:rPr>
              <a:t>PLHIV lost of follow up.</a:t>
            </a:r>
          </a:p>
          <a:p>
            <a:r>
              <a:rPr lang="en-US" dirty="0">
                <a:latin typeface="Times New Roman" panose="02020603050405020304" pitchFamily="18" charset="0"/>
                <a:cs typeface="Times New Roman" panose="02020603050405020304" pitchFamily="18" charset="0"/>
              </a:rPr>
              <a:t>Procurement and supply  were not on time.</a:t>
            </a:r>
          </a:p>
          <a:p>
            <a:r>
              <a:rPr lang="en-US" dirty="0">
                <a:latin typeface="Times New Roman" panose="02020603050405020304" pitchFamily="18" charset="0"/>
                <a:cs typeface="Times New Roman" panose="02020603050405020304" pitchFamily="18" charset="0"/>
              </a:rPr>
              <a:t>PSM cost was high. </a:t>
            </a:r>
          </a:p>
          <a:p>
            <a:r>
              <a:rPr lang="en-US" dirty="0">
                <a:latin typeface="Times New Roman" panose="02020603050405020304" pitchFamily="18" charset="0"/>
                <a:cs typeface="Times New Roman" panose="02020603050405020304" pitchFamily="18" charset="0"/>
              </a:rPr>
              <a:t>Still waiting budget in year 2022(Y2) up to now.</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b="1" i="1" u="sng" dirty="0">
                <a:latin typeface="Times New Roman" panose="02020603050405020304" pitchFamily="18" charset="0"/>
                <a:cs typeface="Times New Roman" panose="02020603050405020304" pitchFamily="18" charset="0"/>
              </a:rPr>
              <a:t>Solutions:</a:t>
            </a:r>
          </a:p>
          <a:p>
            <a:r>
              <a:rPr lang="en-US" dirty="0">
                <a:latin typeface="Times New Roman" panose="02020603050405020304" pitchFamily="18" charset="0"/>
                <a:cs typeface="Times New Roman" panose="02020603050405020304" pitchFamily="18" charset="0"/>
              </a:rPr>
              <a:t>Used peer education to find out them network and snowballing method to access hidden of FSW and Mobile HIV testing.</a:t>
            </a:r>
          </a:p>
          <a:p>
            <a:r>
              <a:rPr lang="en-US" dirty="0">
                <a:latin typeface="Times New Roman" panose="02020603050405020304" pitchFamily="18" charset="0"/>
                <a:cs typeface="Times New Roman" panose="02020603050405020304" pitchFamily="18" charset="0"/>
              </a:rPr>
              <a:t>MMD for PLHIV.</a:t>
            </a:r>
          </a:p>
          <a:p>
            <a:pPr marL="0" indent="0">
              <a:buNone/>
            </a:pPr>
            <a:endParaRPr lang="en-US" dirty="0"/>
          </a:p>
        </p:txBody>
      </p:sp>
      <p:sp>
        <p:nvSpPr>
          <p:cNvPr id="7" name="TextBox 6">
            <a:extLst>
              <a:ext uri="{FF2B5EF4-FFF2-40B4-BE49-F238E27FC236}">
                <a16:creationId xmlns:a16="http://schemas.microsoft.com/office/drawing/2014/main" id="{59DBBC47-1F20-4151-A9B3-F99F59339388}"/>
              </a:ext>
            </a:extLst>
          </p:cNvPr>
          <p:cNvSpPr txBox="1"/>
          <p:nvPr/>
        </p:nvSpPr>
        <p:spPr>
          <a:xfrm>
            <a:off x="762000" y="590034"/>
            <a:ext cx="6096000" cy="584775"/>
          </a:xfrm>
          <a:prstGeom prst="rect">
            <a:avLst/>
          </a:prstGeom>
          <a:noFill/>
        </p:spPr>
        <p:txBody>
          <a:bodyPr wrap="square">
            <a:spAutoFit/>
          </a:bodyPr>
          <a:lstStyle/>
          <a:p>
            <a:r>
              <a:rPr lang="en-US" sz="3200" b="1" dirty="0">
                <a:latin typeface="Times New Roman" pitchFamily="18" charset="0"/>
                <a:cs typeface="Times New Roman" pitchFamily="18" charset="0"/>
              </a:rPr>
              <a:t>Challenges</a:t>
            </a:r>
            <a:endParaRPr lang="en-US" sz="3200" b="1" dirty="0"/>
          </a:p>
        </p:txBody>
      </p:sp>
    </p:spTree>
    <p:extLst>
      <p:ext uri="{BB962C8B-B14F-4D97-AF65-F5344CB8AC3E}">
        <p14:creationId xmlns:p14="http://schemas.microsoft.com/office/powerpoint/2010/main" val="123385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54" y="105817"/>
            <a:ext cx="10515600" cy="1325563"/>
          </a:xfrm>
        </p:spPr>
        <p:txBody>
          <a:bodyPr/>
          <a:lstStyle/>
          <a:p>
            <a:r>
              <a:rPr lang="en-US" dirty="0">
                <a:solidFill>
                  <a:srgbClr val="002060"/>
                </a:solidFill>
                <a:latin typeface="Times New Roman" pitchFamily="18" charset="0"/>
                <a:cs typeface="Times New Roman" pitchFamily="18" charset="0"/>
              </a:rPr>
              <a:t>Challenges(continue..)</a:t>
            </a:r>
            <a:endParaRPr lang="en-US" dirty="0">
              <a:solidFill>
                <a:srgbClr val="002060"/>
              </a:solidFill>
            </a:endParaRPr>
          </a:p>
        </p:txBody>
      </p:sp>
      <p:sp>
        <p:nvSpPr>
          <p:cNvPr id="3" name="Content Placeholder 2"/>
          <p:cNvSpPr>
            <a:spLocks noGrp="1"/>
          </p:cNvSpPr>
          <p:nvPr>
            <p:ph idx="1"/>
          </p:nvPr>
        </p:nvSpPr>
        <p:spPr>
          <a:xfrm>
            <a:off x="5500048" y="2320121"/>
            <a:ext cx="6387152" cy="3985145"/>
          </a:xfrm>
        </p:spPr>
        <p:txBody>
          <a:bodyPr>
            <a:normAutofit/>
          </a:bodyPr>
          <a:lstStyle/>
          <a:p>
            <a:r>
              <a:rPr lang="en-US" dirty="0"/>
              <a:t>DHIS2  needs to continue improved the system such as :</a:t>
            </a:r>
          </a:p>
          <a:p>
            <a:pPr lvl="1"/>
            <a:r>
              <a:rPr lang="en-US" sz="2000" dirty="0"/>
              <a:t>Adherence calculate it not match with ARV drug on hand’s PLHIV.</a:t>
            </a:r>
          </a:p>
          <a:p>
            <a:pPr lvl="1"/>
            <a:r>
              <a:rPr lang="en-US" sz="2000" dirty="0"/>
              <a:t>PLHIV Next appoint date did not save in system..</a:t>
            </a:r>
          </a:p>
          <a:p>
            <a:pPr lvl="1"/>
            <a:r>
              <a:rPr lang="en-US" sz="2000" dirty="0"/>
              <a:t>Daily ARV regiment dose</a:t>
            </a:r>
            <a:r>
              <a:rPr lang="lo-LA" sz="2000" dirty="0"/>
              <a:t> </a:t>
            </a:r>
            <a:r>
              <a:rPr lang="en-US" sz="2000" dirty="0"/>
              <a:t>missed on</a:t>
            </a:r>
            <a:r>
              <a:rPr lang="lo-LA" sz="2000" dirty="0"/>
              <a:t> </a:t>
            </a:r>
            <a:r>
              <a:rPr lang="en-US" sz="2000" dirty="0"/>
              <a:t>Event report</a:t>
            </a:r>
            <a:r>
              <a:rPr lang="lo-LA" sz="2000" dirty="0"/>
              <a:t> </a:t>
            </a:r>
            <a:r>
              <a:rPr lang="en-US" sz="2000" dirty="0"/>
              <a:t>page…………..</a:t>
            </a:r>
          </a:p>
          <a:p>
            <a:pPr lvl="1"/>
            <a:r>
              <a:rPr lang="en-US" sz="2000" dirty="0"/>
              <a:t>DHIS2 system have not opened box yet to accept the result of VL result from Gen X-pert…………</a:t>
            </a:r>
          </a:p>
          <a:p>
            <a:pPr lvl="1"/>
            <a:r>
              <a:rPr lang="en-US" sz="2000" dirty="0"/>
              <a:t>Standard report still are not match with data base in the system CSO tracker.</a:t>
            </a:r>
          </a:p>
          <a:p>
            <a:pPr marL="457200" lvl="1" indent="0">
              <a:buNone/>
            </a:pPr>
            <a:endParaRPr lang="en-US" sz="2000" dirty="0"/>
          </a:p>
          <a:p>
            <a:pPr lvl="1"/>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88" t="22201" r="15561" b="9516"/>
          <a:stretch/>
        </p:blipFill>
        <p:spPr bwMode="auto">
          <a:xfrm>
            <a:off x="300252" y="2134275"/>
            <a:ext cx="5063319" cy="453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 y="1333777"/>
            <a:ext cx="12055521" cy="646331"/>
          </a:xfrm>
          <a:prstGeom prst="rect">
            <a:avLst/>
          </a:prstGeom>
          <a:solidFill>
            <a:schemeClr val="accent4">
              <a:lumMod val="60000"/>
              <a:lumOff val="40000"/>
            </a:schemeClr>
          </a:solidFill>
        </p:spPr>
        <p:txBody>
          <a:bodyPr wrap="square" rtlCol="0">
            <a:spAutoFit/>
          </a:bodyPr>
          <a:lstStyle/>
          <a:p>
            <a:pPr algn="ctr"/>
            <a:r>
              <a:rPr lang="en-US" b="1" dirty="0">
                <a:latin typeface="Times New Roman" pitchFamily="18" charset="0"/>
                <a:cs typeface="Times New Roman" pitchFamily="18" charset="0"/>
              </a:rPr>
              <a:t>Request from 23 point  to DPC on Mach 2021  and 17 point July 2021  until now  it will continued  to fix on DHIS2 system </a:t>
            </a:r>
          </a:p>
          <a:p>
            <a:pPr algn="ct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506345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282" y="1682921"/>
            <a:ext cx="2966881" cy="500602"/>
          </a:xfrm>
        </p:spPr>
        <p:txBody>
          <a:bodyPr>
            <a:normAutofit/>
          </a:bodyPr>
          <a:lstStyle/>
          <a:p>
            <a:r>
              <a:rPr lang="en-US" sz="2000" b="1" dirty="0">
                <a:latin typeface="Times New Roman" pitchFamily="18" charset="0"/>
                <a:cs typeface="Times New Roman" pitchFamily="18" charset="0"/>
              </a:rPr>
              <a:t>Spa &amp; Beauty Massage</a:t>
            </a: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191" t="31750" r="16966" b="21516"/>
          <a:stretch/>
        </p:blipFill>
        <p:spPr bwMode="auto">
          <a:xfrm>
            <a:off x="491321" y="2404785"/>
            <a:ext cx="4940488" cy="340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678" t="10214" r="37273" b="31576"/>
          <a:stretch/>
        </p:blipFill>
        <p:spPr bwMode="auto">
          <a:xfrm>
            <a:off x="5759355" y="859809"/>
            <a:ext cx="4940488" cy="308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49" t="13014" r="3148" b="11800"/>
          <a:stretch/>
        </p:blipFill>
        <p:spPr bwMode="auto">
          <a:xfrm>
            <a:off x="5759354" y="4367284"/>
            <a:ext cx="4890449" cy="21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7797" y="142457"/>
            <a:ext cx="10022007"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HIV test for  FSW  in field during covid19 situation </a:t>
            </a:r>
          </a:p>
        </p:txBody>
      </p:sp>
      <p:sp>
        <p:nvSpPr>
          <p:cNvPr id="5" name="TextBox 4"/>
          <p:cNvSpPr txBox="1"/>
          <p:nvPr/>
        </p:nvSpPr>
        <p:spPr>
          <a:xfrm>
            <a:off x="10649804" y="3949762"/>
            <a:ext cx="1542196" cy="369332"/>
          </a:xfrm>
          <a:prstGeom prst="rect">
            <a:avLst/>
          </a:prstGeom>
          <a:noFill/>
        </p:spPr>
        <p:txBody>
          <a:bodyPr wrap="square" rtlCol="0">
            <a:spAutoFit/>
          </a:bodyPr>
          <a:lstStyle/>
          <a:p>
            <a:r>
              <a:rPr lang="en-US" b="1" dirty="0">
                <a:solidFill>
                  <a:srgbClr val="0070C0"/>
                </a:solidFill>
                <a:latin typeface="Times New Roman" pitchFamily="18" charset="0"/>
                <a:cs typeface="Times New Roman" pitchFamily="18" charset="0"/>
              </a:rPr>
              <a:t>Rental room</a:t>
            </a:r>
          </a:p>
        </p:txBody>
      </p:sp>
    </p:spTree>
    <p:extLst>
      <p:ext uri="{BB962C8B-B14F-4D97-AF65-F5344CB8AC3E}">
        <p14:creationId xmlns:p14="http://schemas.microsoft.com/office/powerpoint/2010/main" val="1924159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558671264"/>
              </p:ext>
            </p:extLst>
          </p:nvPr>
        </p:nvGraphicFramePr>
        <p:xfrm>
          <a:off x="696191" y="173657"/>
          <a:ext cx="10775374" cy="6306864"/>
        </p:xfrm>
        <a:graphic>
          <a:graphicData uri="http://schemas.openxmlformats.org/drawingml/2006/table">
            <a:tbl>
              <a:tblPr firstRow="1" bandRow="1">
                <a:tableStyleId>{5C22544A-7EE6-4342-B048-85BDC9FD1C3A}</a:tableStyleId>
              </a:tblPr>
              <a:tblGrid>
                <a:gridCol w="1139996">
                  <a:extLst>
                    <a:ext uri="{9D8B030D-6E8A-4147-A177-3AD203B41FA5}">
                      <a16:colId xmlns:a16="http://schemas.microsoft.com/office/drawing/2014/main" val="2395227004"/>
                    </a:ext>
                  </a:extLst>
                </a:gridCol>
                <a:gridCol w="2412640">
                  <a:extLst>
                    <a:ext uri="{9D8B030D-6E8A-4147-A177-3AD203B41FA5}">
                      <a16:colId xmlns:a16="http://schemas.microsoft.com/office/drawing/2014/main" val="3942387803"/>
                    </a:ext>
                  </a:extLst>
                </a:gridCol>
                <a:gridCol w="7222738">
                  <a:extLst>
                    <a:ext uri="{9D8B030D-6E8A-4147-A177-3AD203B41FA5}">
                      <a16:colId xmlns:a16="http://schemas.microsoft.com/office/drawing/2014/main" val="2104455418"/>
                    </a:ext>
                  </a:extLst>
                </a:gridCol>
              </a:tblGrid>
              <a:tr h="306254">
                <a:tc gridSpan="3">
                  <a:txBody>
                    <a:bodyPr/>
                    <a:lstStyle/>
                    <a:p>
                      <a:r>
                        <a:rPr lang="en-US" sz="1800" b="1" kern="1200" dirty="0">
                          <a:solidFill>
                            <a:schemeClr val="lt1"/>
                          </a:solidFill>
                          <a:effectLst/>
                          <a:latin typeface="+mn-lt"/>
                          <a:ea typeface="+mn-ea"/>
                          <a:cs typeface="+mn-cs"/>
                        </a:rPr>
                        <a:t>Major risks to HIV Grant: FSW </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45946776"/>
                  </a:ext>
                </a:extLst>
              </a:tr>
              <a:tr h="255212">
                <a:tc>
                  <a:txBody>
                    <a:bodyPr/>
                    <a:lstStyle/>
                    <a:p>
                      <a:r>
                        <a:rPr lang="en-US" sz="1400" b="1" kern="1200" dirty="0">
                          <a:solidFill>
                            <a:schemeClr val="dk1"/>
                          </a:solidFill>
                          <a:effectLst/>
                          <a:latin typeface="+mn-lt"/>
                          <a:ea typeface="+mn-ea"/>
                          <a:cs typeface="+mn-cs"/>
                        </a:rPr>
                        <a:t>Risks</a:t>
                      </a:r>
                      <a:endParaRPr lang="en-US" sz="1400" dirty="0"/>
                    </a:p>
                  </a:txBody>
                  <a:tcPr/>
                </a:tc>
                <a:tc>
                  <a:txBody>
                    <a:bodyPr/>
                    <a:lstStyle/>
                    <a:p>
                      <a:r>
                        <a:rPr lang="en-US" sz="1400" dirty="0"/>
                        <a:t>Mitigation Measures</a:t>
                      </a:r>
                    </a:p>
                  </a:txBody>
                  <a:tcPr/>
                </a:tc>
                <a:tc>
                  <a:txBody>
                    <a:bodyPr/>
                    <a:lstStyle/>
                    <a:p>
                      <a:pPr algn="ctr"/>
                      <a:r>
                        <a:rPr lang="en-US" sz="1400" b="1" kern="1200" dirty="0">
                          <a:solidFill>
                            <a:schemeClr val="dk1"/>
                          </a:solidFill>
                          <a:effectLst/>
                          <a:latin typeface="+mn-lt"/>
                          <a:ea typeface="+mn-ea"/>
                          <a:cs typeface="+mn-cs"/>
                        </a:rPr>
                        <a:t>Risk management actions during COVID-19</a:t>
                      </a:r>
                      <a:endParaRPr lang="en-US" sz="1400" b="1" dirty="0">
                        <a:latin typeface="Phetsarath OT" panose="02000500000000000001" pitchFamily="2" charset="2"/>
                        <a:ea typeface="Phetsarath OT" panose="02000500000000000001" pitchFamily="2" charset="2"/>
                        <a:cs typeface="Phetsarath OT" panose="02000500000000000001" pitchFamily="2" charset="2"/>
                      </a:endParaRPr>
                    </a:p>
                  </a:txBody>
                  <a:tcPr/>
                </a:tc>
                <a:extLst>
                  <a:ext uri="{0D108BD9-81ED-4DB2-BD59-A6C34878D82A}">
                    <a16:rowId xmlns:a16="http://schemas.microsoft.com/office/drawing/2014/main" val="4045940061"/>
                  </a:ext>
                </a:extLst>
              </a:tr>
              <a:tr h="4313083">
                <a:tc>
                  <a:txBody>
                    <a:bodyPr/>
                    <a:lstStyle/>
                    <a:p>
                      <a:r>
                        <a:rPr lang="en-GB" sz="1200" b="1" kern="1200" dirty="0">
                          <a:solidFill>
                            <a:schemeClr val="dk1"/>
                          </a:solidFill>
                          <a:effectLst/>
                          <a:latin typeface="+mn-lt"/>
                          <a:ea typeface="+mn-ea"/>
                          <a:cs typeface="+mn-cs"/>
                        </a:rPr>
                        <a:t>1</a:t>
                      </a:r>
                      <a:r>
                        <a:rPr lang="en-GB" sz="1400" b="1" kern="1200" dirty="0">
                          <a:solidFill>
                            <a:schemeClr val="dk1"/>
                          </a:solidFill>
                          <a:effectLst/>
                          <a:latin typeface="+mn-lt"/>
                          <a:ea typeface="+mn-ea"/>
                          <a:cs typeface="+mn-cs"/>
                        </a:rPr>
                        <a:t>. Hidden high-risk populations FSW not being reached for VCT  and services)</a:t>
                      </a:r>
                      <a:endParaRPr lang="en-US" sz="1400" b="1" dirty="0"/>
                    </a:p>
                  </a:txBody>
                  <a:tcPr>
                    <a:noFill/>
                  </a:tcPr>
                </a:tc>
                <a:tc>
                  <a:txBody>
                    <a:bodyPr/>
                    <a:lstStyle/>
                    <a:p>
                      <a:pPr lvl="0" algn="thaiDist">
                        <a:buNone/>
                      </a:pPr>
                      <a:endParaRPr lang="en-US"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endParaRPr>
                    </a:p>
                    <a:p>
                      <a:pPr marL="285750" lvl="0" indent="-285750" algn="thaiDist">
                        <a:buFont typeface="Wingdings"/>
                        <a:buChar char="è"/>
                      </a:pPr>
                      <a:r>
                        <a:rPr lang="en-US" sz="1400" dirty="0">
                          <a:solidFill>
                            <a:schemeClr val="tx1"/>
                          </a:solidFill>
                          <a:latin typeface="Phetsarath OT" panose="02000500000000000000" pitchFamily="2" charset="0"/>
                          <a:ea typeface="Phetsarath OT" panose="02000500000000000001" pitchFamily="2" charset="2"/>
                          <a:cs typeface="Phetsarath OT" panose="02000500000000000000" pitchFamily="2" charset="0"/>
                        </a:rPr>
                        <a:t>Developing</a:t>
                      </a:r>
                      <a:r>
                        <a:rPr lang="en-US" sz="1400" baseline="0" dirty="0">
                          <a:solidFill>
                            <a:schemeClr val="tx1"/>
                          </a:solidFill>
                          <a:latin typeface="Phetsarath OT" panose="02000500000000000000" pitchFamily="2" charset="0"/>
                          <a:ea typeface="Phetsarath OT" panose="02000500000000000001" pitchFamily="2" charset="2"/>
                          <a:cs typeface="Phetsarath OT" panose="02000500000000000000" pitchFamily="2" charset="0"/>
                        </a:rPr>
                        <a:t>  mechanism to reach the hidden of FSW. </a:t>
                      </a:r>
                      <a:endParaRPr lang="en-US" sz="1400" dirty="0">
                        <a:solidFill>
                          <a:schemeClr val="tx1"/>
                        </a:solidFill>
                        <a:latin typeface="Phetsarath OT" panose="02000500000000000000" pitchFamily="2" charset="0"/>
                        <a:ea typeface="Phetsarath OT" panose="02000500000000000001" pitchFamily="2" charset="2"/>
                        <a:cs typeface="Phetsarath OT" panose="02000500000000000000" pitchFamily="2" charset="0"/>
                      </a:endParaRPr>
                    </a:p>
                    <a:p>
                      <a:pPr marL="285750" lvl="0" indent="-285750" algn="thaiDist">
                        <a:buFont typeface="Wingdings" panose="05000000000000000000" pitchFamily="2" charset="2"/>
                        <a:buChar char="è"/>
                      </a:pPr>
                      <a:endParaRPr lang="en-US"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endParaRPr>
                    </a:p>
                    <a:p>
                      <a:pPr marL="285750" lvl="0" indent="-285750" algn="thaiDist">
                        <a:buFont typeface="Wingdings" panose="05000000000000000000" pitchFamily="2" charset="2"/>
                        <a:buChar char="è"/>
                      </a:pPr>
                      <a:r>
                        <a:rPr lang="en-US"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rPr>
                        <a:t>Using</a:t>
                      </a:r>
                      <a:r>
                        <a:rPr lang="en-US" sz="1400" baseline="0" dirty="0">
                          <a:solidFill>
                            <a:schemeClr val="tx1"/>
                          </a:solidFill>
                          <a:latin typeface="Phetsarath OT" panose="02000500000000000000" pitchFamily="2" charset="0"/>
                          <a:cs typeface="Phetsarath OT" panose="02000500000000000000" pitchFamily="2" charset="0"/>
                          <a:sym typeface="Wingdings" panose="05000000000000000000" pitchFamily="2" charset="2"/>
                        </a:rPr>
                        <a:t>  social media to promote and link  with network to access key population and HIV testing</a:t>
                      </a:r>
                      <a:endParaRPr lang="lo-LA"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endParaRPr>
                    </a:p>
                    <a:p>
                      <a:pPr marL="285750" lvl="0" indent="-285750" algn="thaiDist">
                        <a:buFont typeface="Wingdings" panose="05000000000000000000" pitchFamily="2" charset="2"/>
                        <a:buChar char="è"/>
                      </a:pPr>
                      <a:endParaRPr lang="lo-LA" sz="1400" dirty="0">
                        <a:latin typeface="Phetsarath OT" panose="02000500000000000000" pitchFamily="2" charset="0"/>
                        <a:cs typeface="Phetsarath OT" panose="02000500000000000000" pitchFamily="2" charset="0"/>
                        <a:sym typeface="Wingdings" panose="05000000000000000000" pitchFamily="2" charset="2"/>
                      </a:endParaRPr>
                    </a:p>
                    <a:p>
                      <a:pPr marL="285750" lvl="0" indent="-285750" algn="thaiDist">
                        <a:buFont typeface="Wingdings" panose="05000000000000000000" pitchFamily="2" charset="2"/>
                        <a:buChar char="è"/>
                      </a:pPr>
                      <a:endParaRPr lang="en-US" sz="1400" strike="noStrike" dirty="0">
                        <a:latin typeface="Phetsarath OT" panose="02000500000000000000" pitchFamily="2" charset="0"/>
                        <a:ea typeface="Phetsarath OT" panose="02000500000000000001" pitchFamily="2" charset="2"/>
                        <a:cs typeface="Phetsarath OT" panose="02000500000000000000" pitchFamily="2" charset="0"/>
                      </a:endParaRPr>
                    </a:p>
                  </a:txBody>
                  <a:tcPr>
                    <a:noFill/>
                  </a:tcPr>
                </a:tc>
                <a:tc>
                  <a:txBody>
                    <a:bodyPr/>
                    <a:lstStyle/>
                    <a:p>
                      <a:pPr marL="228600" lvl="0" indent="-228600" algn="thaiDist">
                        <a:buFont typeface="+mj-lt"/>
                        <a:buAutoNum type="arabicPeriod"/>
                      </a:pPr>
                      <a:r>
                        <a:rPr lang="en-US" sz="1600" baseline="0" dirty="0">
                          <a:solidFill>
                            <a:srgbClr val="0070C0"/>
                          </a:solidFill>
                          <a:latin typeface="Phetsarath OT" panose="02000500000000000000" pitchFamily="2" charset="0"/>
                          <a:cs typeface="Phetsarath OT" panose="02000500000000000000" pitchFamily="2" charset="0"/>
                        </a:rPr>
                        <a:t>Strengthening the closed coordination, collaboration and plan due to Covid-19 situation among CHAS, PCCAs/DCCAs, PE and CSOs to fit the real time situation.</a:t>
                      </a:r>
                    </a:p>
                    <a:p>
                      <a:pPr marL="228600" lvl="0" indent="-228600" algn="thaiDist">
                        <a:buFont typeface="+mj-lt"/>
                        <a:buAutoNum type="arabicPeriod"/>
                      </a:pPr>
                      <a:endParaRPr lang="en-US" sz="1600" baseline="0" dirty="0">
                        <a:solidFill>
                          <a:srgbClr val="0070C0"/>
                        </a:solidFill>
                        <a:latin typeface="Phetsarath OT" panose="02000500000000000000" pitchFamily="2" charset="0"/>
                        <a:cs typeface="Phetsarath OT" panose="02000500000000000000" pitchFamily="2" charset="0"/>
                      </a:endParaRPr>
                    </a:p>
                    <a:p>
                      <a:pPr marL="228600" lvl="0" indent="-228600" algn="thaiDist">
                        <a:buFont typeface="+mj-lt"/>
                        <a:buAutoNum type="arabicPeriod"/>
                      </a:pPr>
                      <a:r>
                        <a:rPr lang="en-US" sz="160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Continuing</a:t>
                      </a:r>
                      <a:r>
                        <a:rPr lang="en-US" sz="1600" baseline="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 the  implementation of activities on raising awareness and providing mobile HIV testing services  at the sites and hotspots.</a:t>
                      </a:r>
                    </a:p>
                    <a:p>
                      <a:pPr marL="228600" lvl="0" indent="-228600" algn="thaiDist">
                        <a:buFont typeface="+mj-lt"/>
                        <a:buAutoNum type="arabicPeriod"/>
                      </a:pPr>
                      <a:endParaRPr lang="en-US" sz="1600" dirty="0">
                        <a:solidFill>
                          <a:srgbClr val="0070C0"/>
                        </a:solidFill>
                        <a:latin typeface="Phetsarath OT" panose="02000500000000000000" pitchFamily="2" charset="0"/>
                        <a:ea typeface="Phetsarath OT" panose="02000500000000000001" pitchFamily="2" charset="2"/>
                        <a:cs typeface="Phetsarath OT" panose="02000500000000000000" pitchFamily="2" charset="0"/>
                      </a:endParaRPr>
                    </a:p>
                    <a:p>
                      <a:pPr marL="228600" lvl="0" indent="-228600" algn="thaiDist">
                        <a:buFont typeface="+mj-lt"/>
                        <a:buAutoNum type="arabicPeriod"/>
                      </a:pPr>
                      <a:endParaRPr lang="en-US" sz="300" dirty="0">
                        <a:solidFill>
                          <a:srgbClr val="0070C0"/>
                        </a:solidFill>
                        <a:latin typeface="Phetsarath OT" panose="02000500000000000000" pitchFamily="2" charset="0"/>
                        <a:ea typeface="Phetsarath OT" panose="02000500000000000001" pitchFamily="2" charset="2"/>
                        <a:cs typeface="Phetsarath OT" panose="02000500000000000000" pitchFamily="2" charset="0"/>
                      </a:endParaRPr>
                    </a:p>
                    <a:p>
                      <a:pPr marL="228600" lvl="0" indent="-228600" algn="thaiDist">
                        <a:buFont typeface="+mj-lt"/>
                        <a:buAutoNum type="arabicPeriod"/>
                      </a:pPr>
                      <a:r>
                        <a:rPr lang="en-US" sz="1600" dirty="0">
                          <a:solidFill>
                            <a:srgbClr val="0070C0"/>
                          </a:solidFill>
                          <a:latin typeface="Phetsarath OT" panose="02000500000000000000" pitchFamily="2" charset="0"/>
                          <a:cs typeface="Phetsarath OT" panose="02000500000000000000" pitchFamily="2" charset="0"/>
                        </a:rPr>
                        <a:t>Increasing</a:t>
                      </a:r>
                      <a:r>
                        <a:rPr lang="en-US" sz="1600" baseline="0" dirty="0">
                          <a:solidFill>
                            <a:srgbClr val="0070C0"/>
                          </a:solidFill>
                          <a:latin typeface="Phetsarath OT" panose="02000500000000000000" pitchFamily="2" charset="0"/>
                          <a:cs typeface="Phetsarath OT" panose="02000500000000000000" pitchFamily="2" charset="0"/>
                        </a:rPr>
                        <a:t> the frequency to reach FWS in collaboration with the national and local TASK Force Committee against Covid-19 to find the way how to access to key population.</a:t>
                      </a:r>
                    </a:p>
                    <a:p>
                      <a:pPr marL="0" lvl="0" indent="0" algn="thaiDist">
                        <a:buFont typeface="+mj-lt"/>
                        <a:buNone/>
                      </a:pPr>
                      <a:endParaRPr lang="en-US" sz="1600" baseline="0" dirty="0">
                        <a:solidFill>
                          <a:srgbClr val="0070C0"/>
                        </a:solidFill>
                        <a:latin typeface="Phetsarath OT" panose="02000500000000000000" pitchFamily="2" charset="0"/>
                        <a:cs typeface="Phetsarath OT" panose="02000500000000000000" pitchFamily="2" charset="0"/>
                      </a:endParaRPr>
                    </a:p>
                    <a:p>
                      <a:pPr marL="228600" lvl="0" indent="-228600" algn="thaiDist">
                        <a:buFont typeface="+mj-lt"/>
                        <a:buAutoNum type="arabicPeriod"/>
                      </a:pPr>
                      <a:endParaRPr lang="en-US" sz="300" dirty="0">
                        <a:solidFill>
                          <a:srgbClr val="0070C0"/>
                        </a:solidFill>
                        <a:latin typeface="Phetsarath OT" panose="02000500000000000000" pitchFamily="2" charset="0"/>
                        <a:ea typeface="Phetsarath OT" panose="02000500000000000001" pitchFamily="2" charset="2"/>
                        <a:cs typeface="Phetsarath OT" panose="02000500000000000000" pitchFamily="2" charset="0"/>
                      </a:endParaRPr>
                    </a:p>
                    <a:p>
                      <a:pPr marL="0" marR="0" lvl="0" indent="0" algn="thaiDist" defTabSz="914400" rtl="0" eaLnBrk="1" fontAlgn="auto" latinLnBrk="0" hangingPunct="1">
                        <a:lnSpc>
                          <a:spcPct val="100000"/>
                        </a:lnSpc>
                        <a:spcBef>
                          <a:spcPts val="0"/>
                        </a:spcBef>
                        <a:spcAft>
                          <a:spcPts val="0"/>
                        </a:spcAft>
                        <a:buClrTx/>
                        <a:buSzTx/>
                        <a:buFont typeface="+mj-lt"/>
                        <a:buNone/>
                        <a:tabLst/>
                        <a:defRPr/>
                      </a:pPr>
                      <a:r>
                        <a:rPr lang="en-US" sz="160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4. Recommending</a:t>
                      </a:r>
                      <a:r>
                        <a:rPr lang="en-US" sz="1600" baseline="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 and providing the team at the implemented sites on the   </a:t>
                      </a:r>
                    </a:p>
                    <a:p>
                      <a:pPr marL="0" marR="0" lvl="0" indent="0" algn="thaiDist" defTabSz="914400" rtl="0" eaLnBrk="1" fontAlgn="auto" latinLnBrk="0" hangingPunct="1">
                        <a:lnSpc>
                          <a:spcPct val="100000"/>
                        </a:lnSpc>
                        <a:spcBef>
                          <a:spcPts val="0"/>
                        </a:spcBef>
                        <a:spcAft>
                          <a:spcPts val="0"/>
                        </a:spcAft>
                        <a:buClrTx/>
                        <a:buSzTx/>
                        <a:buFont typeface="+mj-lt"/>
                        <a:buNone/>
                        <a:tabLst/>
                        <a:defRPr/>
                      </a:pPr>
                      <a:r>
                        <a:rPr lang="en-US" sz="1600" baseline="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     national guidelines of the prevention and control Covid-19.  All should be </a:t>
                      </a:r>
                    </a:p>
                    <a:p>
                      <a:pPr marL="0" marR="0" lvl="0" indent="0" algn="thaiDist" defTabSz="914400" rtl="0" eaLnBrk="1" fontAlgn="auto" latinLnBrk="0" hangingPunct="1">
                        <a:lnSpc>
                          <a:spcPct val="100000"/>
                        </a:lnSpc>
                        <a:spcBef>
                          <a:spcPts val="0"/>
                        </a:spcBef>
                        <a:spcAft>
                          <a:spcPts val="0"/>
                        </a:spcAft>
                        <a:buClrTx/>
                        <a:buSzTx/>
                        <a:buFont typeface="+mj-lt"/>
                        <a:buNone/>
                        <a:tabLst/>
                        <a:defRPr/>
                      </a:pPr>
                      <a:r>
                        <a:rPr lang="en-US" sz="1600" baseline="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     healthy and safe.</a:t>
                      </a:r>
                    </a:p>
                    <a:p>
                      <a:pPr marL="0" marR="0" lvl="0" indent="0" algn="thaiDist" defTabSz="914400" rtl="0" eaLnBrk="1" fontAlgn="auto" latinLnBrk="0" hangingPunct="1">
                        <a:lnSpc>
                          <a:spcPct val="100000"/>
                        </a:lnSpc>
                        <a:spcBef>
                          <a:spcPts val="0"/>
                        </a:spcBef>
                        <a:spcAft>
                          <a:spcPts val="0"/>
                        </a:spcAft>
                        <a:buClrTx/>
                        <a:buSzTx/>
                        <a:buFont typeface="+mj-lt"/>
                        <a:buNone/>
                        <a:tabLst/>
                        <a:defRPr/>
                      </a:pPr>
                      <a:r>
                        <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 </a:t>
                      </a:r>
                    </a:p>
                    <a:p>
                      <a:pPr marL="0" marR="0" lvl="0" indent="0" algn="thaiDist" defTabSz="914400" rtl="0" eaLnBrk="1" fontAlgn="auto" latinLnBrk="0" hangingPunct="1">
                        <a:lnSpc>
                          <a:spcPct val="100000"/>
                        </a:lnSpc>
                        <a:spcBef>
                          <a:spcPts val="0"/>
                        </a:spcBef>
                        <a:spcAft>
                          <a:spcPts val="0"/>
                        </a:spcAft>
                        <a:buClrTx/>
                        <a:buSzTx/>
                        <a:buFont typeface="+mj-lt"/>
                        <a:buNone/>
                        <a:tabLst/>
                        <a:defRPr/>
                      </a:pPr>
                      <a:r>
                        <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 5.</a:t>
                      </a:r>
                      <a:r>
                        <a:rPr lang="en-US" sz="1600" baseline="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 </a:t>
                      </a:r>
                      <a:r>
                        <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Closely monitoring</a:t>
                      </a:r>
                      <a:r>
                        <a:rPr lang="en-US" sz="1600" baseline="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 activities   and  ensuring data entry through DHIS2 </a:t>
                      </a:r>
                    </a:p>
                    <a:p>
                      <a:pPr marL="0" marR="0" lvl="0" indent="0" algn="thaiDist" defTabSz="914400" rtl="0" eaLnBrk="1" fontAlgn="auto" latinLnBrk="0" hangingPunct="1">
                        <a:lnSpc>
                          <a:spcPct val="100000"/>
                        </a:lnSpc>
                        <a:spcBef>
                          <a:spcPts val="0"/>
                        </a:spcBef>
                        <a:spcAft>
                          <a:spcPts val="0"/>
                        </a:spcAft>
                        <a:buClrTx/>
                        <a:buSzTx/>
                        <a:buFont typeface="+mj-lt"/>
                        <a:buNone/>
                        <a:tabLst/>
                        <a:defRPr/>
                      </a:pPr>
                      <a:r>
                        <a:rPr lang="en-US" sz="1600" baseline="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     system.</a:t>
                      </a:r>
                      <a:endParaRPr lang="en-US" sz="1800" dirty="0">
                        <a:solidFill>
                          <a:srgbClr val="0070C0"/>
                        </a:solidFill>
                      </a:endParaRPr>
                    </a:p>
                  </a:txBody>
                  <a:tcPr>
                    <a:noFill/>
                  </a:tcPr>
                </a:tc>
                <a:extLst>
                  <a:ext uri="{0D108BD9-81ED-4DB2-BD59-A6C34878D82A}">
                    <a16:rowId xmlns:a16="http://schemas.microsoft.com/office/drawing/2014/main" val="593532600"/>
                  </a:ext>
                </a:extLst>
              </a:tr>
              <a:tr h="1308144">
                <a:tc>
                  <a:txBody>
                    <a:bodyPr/>
                    <a:lstStyle/>
                    <a:p>
                      <a:endParaRPr lang="en-US" sz="1400" b="1" dirty="0"/>
                    </a:p>
                  </a:txBody>
                  <a:tcPr>
                    <a:noFill/>
                  </a:tcPr>
                </a:tc>
                <a:tc>
                  <a:txBody>
                    <a:bodyPr/>
                    <a:lstStyle/>
                    <a:p>
                      <a:pPr marL="285750" lvl="0" indent="-285750" algn="thaiDist">
                        <a:buFont typeface="Wingdings" panose="05000000000000000000" pitchFamily="2" charset="2"/>
                        <a:buChar char="è"/>
                      </a:pPr>
                      <a:endParaRPr lang="en-US" sz="1400" strike="noStrike" dirty="0">
                        <a:latin typeface="Phetsarath OT" panose="02000500000000000000" pitchFamily="2" charset="0"/>
                        <a:ea typeface="Phetsarath OT" panose="02000500000000000001" pitchFamily="2" charset="2"/>
                        <a:cs typeface="Phetsarath OT" panose="02000500000000000000" pitchFamily="2" charset="0"/>
                      </a:endParaRPr>
                    </a:p>
                  </a:txBody>
                  <a:tcPr>
                    <a:noFill/>
                  </a:tcPr>
                </a:tc>
                <a:tc>
                  <a:txBody>
                    <a:bodyPr/>
                    <a:lstStyle/>
                    <a:p>
                      <a:pPr marL="0" marR="0" lvl="0" indent="0" algn="thaiDist" defTabSz="914400" rtl="0" eaLnBrk="1" fontAlgn="auto" latinLnBrk="0" hangingPunct="1">
                        <a:lnSpc>
                          <a:spcPct val="100000"/>
                        </a:lnSpc>
                        <a:spcBef>
                          <a:spcPts val="0"/>
                        </a:spcBef>
                        <a:spcAft>
                          <a:spcPts val="0"/>
                        </a:spcAft>
                        <a:buClrTx/>
                        <a:buSzTx/>
                        <a:buFont typeface="+mj-lt"/>
                        <a:buNone/>
                        <a:tabLst/>
                        <a:defRPr/>
                      </a:pPr>
                      <a:endParaRPr lang="en-US" sz="1800" dirty="0">
                        <a:solidFill>
                          <a:srgbClr val="0070C0"/>
                        </a:solidFill>
                      </a:endParaRPr>
                    </a:p>
                  </a:txBody>
                  <a:tcPr>
                    <a:no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C844FFDA-8C2C-4CDD-9B52-550DAAD6F220}" type="slidenum">
              <a:rPr lang="en-US" smtClean="0"/>
              <a:t>28</a:t>
            </a:fld>
            <a:endParaRPr lang="en-US" dirty="0"/>
          </a:p>
        </p:txBody>
      </p:sp>
    </p:spTree>
    <p:extLst>
      <p:ext uri="{BB962C8B-B14F-4D97-AF65-F5344CB8AC3E}">
        <p14:creationId xmlns:p14="http://schemas.microsoft.com/office/powerpoint/2010/main" val="3521491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07532718"/>
              </p:ext>
            </p:extLst>
          </p:nvPr>
        </p:nvGraphicFramePr>
        <p:xfrm>
          <a:off x="409435" y="163771"/>
          <a:ext cx="11477766" cy="6472272"/>
        </p:xfrm>
        <a:graphic>
          <a:graphicData uri="http://schemas.openxmlformats.org/drawingml/2006/table">
            <a:tbl>
              <a:tblPr firstRow="1" bandRow="1">
                <a:tableStyleId>{5C22544A-7EE6-4342-B048-85BDC9FD1C3A}</a:tableStyleId>
              </a:tblPr>
              <a:tblGrid>
                <a:gridCol w="1259126">
                  <a:extLst>
                    <a:ext uri="{9D8B030D-6E8A-4147-A177-3AD203B41FA5}">
                      <a16:colId xmlns:a16="http://schemas.microsoft.com/office/drawing/2014/main" val="2395227004"/>
                    </a:ext>
                  </a:extLst>
                </a:gridCol>
                <a:gridCol w="2872266">
                  <a:extLst>
                    <a:ext uri="{9D8B030D-6E8A-4147-A177-3AD203B41FA5}">
                      <a16:colId xmlns:a16="http://schemas.microsoft.com/office/drawing/2014/main" val="3942387803"/>
                    </a:ext>
                  </a:extLst>
                </a:gridCol>
                <a:gridCol w="7346374">
                  <a:extLst>
                    <a:ext uri="{9D8B030D-6E8A-4147-A177-3AD203B41FA5}">
                      <a16:colId xmlns:a16="http://schemas.microsoft.com/office/drawing/2014/main" val="2104455418"/>
                    </a:ext>
                  </a:extLst>
                </a:gridCol>
              </a:tblGrid>
              <a:tr h="356703">
                <a:tc gridSpan="3">
                  <a:txBody>
                    <a:bodyPr/>
                    <a:lstStyle/>
                    <a:p>
                      <a:r>
                        <a:rPr lang="en-US" sz="1800" b="1" kern="1200" dirty="0">
                          <a:solidFill>
                            <a:schemeClr val="lt1"/>
                          </a:solidFill>
                          <a:effectLst/>
                          <a:latin typeface="+mn-lt"/>
                          <a:ea typeface="+mn-ea"/>
                          <a:cs typeface="+mn-cs"/>
                        </a:rPr>
                        <a:t>Major risks to HIV Grant: MSM</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45946776"/>
                  </a:ext>
                </a:extLst>
              </a:tr>
              <a:tr h="505330">
                <a:tc>
                  <a:txBody>
                    <a:bodyPr/>
                    <a:lstStyle/>
                    <a:p>
                      <a:r>
                        <a:rPr lang="en-US" sz="1400" b="1" kern="1200" dirty="0">
                          <a:solidFill>
                            <a:schemeClr val="dk1"/>
                          </a:solidFill>
                          <a:effectLst/>
                          <a:latin typeface="+mn-lt"/>
                          <a:ea typeface="+mn-ea"/>
                          <a:cs typeface="+mn-cs"/>
                        </a:rPr>
                        <a:t>Risks</a:t>
                      </a:r>
                      <a:endParaRPr lang="en-US" sz="1400" dirty="0"/>
                    </a:p>
                  </a:txBody>
                  <a:tcPr/>
                </a:tc>
                <a:tc>
                  <a:txBody>
                    <a:bodyPr/>
                    <a:lstStyle/>
                    <a:p>
                      <a:r>
                        <a:rPr lang="en-US" sz="1400" dirty="0"/>
                        <a:t>Mitigation Measures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Risk management actions_ Covid19 Pandemic</a:t>
                      </a:r>
                      <a:endParaRPr lang="en-US" sz="1400" dirty="0"/>
                    </a:p>
                    <a:p>
                      <a:pPr algn="ctr"/>
                      <a:endParaRPr lang="en-US" sz="1400" b="1" dirty="0">
                        <a:latin typeface="Phetsarath OT" panose="02000500000000000001" pitchFamily="2" charset="2"/>
                        <a:ea typeface="Phetsarath OT" panose="02000500000000000001" pitchFamily="2" charset="2"/>
                        <a:cs typeface="Phetsarath OT" panose="02000500000000000001" pitchFamily="2" charset="2"/>
                      </a:endParaRPr>
                    </a:p>
                  </a:txBody>
                  <a:tcPr/>
                </a:tc>
                <a:extLst>
                  <a:ext uri="{0D108BD9-81ED-4DB2-BD59-A6C34878D82A}">
                    <a16:rowId xmlns:a16="http://schemas.microsoft.com/office/drawing/2014/main" val="4045940061"/>
                  </a:ext>
                </a:extLst>
              </a:tr>
              <a:tr h="5588352">
                <a:tc>
                  <a:txBody>
                    <a:bodyPr/>
                    <a:lstStyle/>
                    <a:p>
                      <a:r>
                        <a:rPr lang="en-GB" sz="1200" b="1" kern="1200" dirty="0">
                          <a:solidFill>
                            <a:schemeClr val="dk1"/>
                          </a:solidFill>
                          <a:effectLst/>
                          <a:latin typeface="+mn-lt"/>
                          <a:ea typeface="+mn-ea"/>
                          <a:cs typeface="+mn-cs"/>
                        </a:rPr>
                        <a:t>2. </a:t>
                      </a:r>
                      <a:r>
                        <a:rPr lang="en-GB" sz="1400" b="1" kern="1200" dirty="0">
                          <a:solidFill>
                            <a:schemeClr val="dk1"/>
                          </a:solidFill>
                          <a:effectLst/>
                          <a:latin typeface="+mn-lt"/>
                          <a:ea typeface="+mn-ea"/>
                          <a:cs typeface="+mn-cs"/>
                        </a:rPr>
                        <a:t>Hidden high-risk populations MSM not being reached for VCT  and services (Covid19 pandemic)</a:t>
                      </a:r>
                    </a:p>
                    <a:p>
                      <a:r>
                        <a:rPr lang="en-GB" sz="1400" b="1" kern="1200" dirty="0">
                          <a:solidFill>
                            <a:schemeClr val="dk1"/>
                          </a:solidFill>
                          <a:effectLst/>
                          <a:latin typeface="+mn-lt"/>
                          <a:ea typeface="+mn-ea"/>
                          <a:cs typeface="+mn-cs"/>
                        </a:rPr>
                        <a:t>(June-Oct/2021)</a:t>
                      </a:r>
                      <a:endParaRPr lang="en-US" sz="1400" b="1" dirty="0"/>
                    </a:p>
                  </a:txBody>
                  <a:tcPr>
                    <a:noFill/>
                  </a:tcPr>
                </a:tc>
                <a:tc>
                  <a:txBody>
                    <a:bodyPr/>
                    <a:lstStyle/>
                    <a:p>
                      <a:pPr marL="285750" lvl="0" indent="-285750" algn="thaiDist">
                        <a:buFont typeface="Wingdings" panose="05000000000000000000" pitchFamily="2" charset="2"/>
                        <a:buChar char="Ø"/>
                      </a:pPr>
                      <a:r>
                        <a:rPr lang="en-US"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rPr>
                        <a:t>Continuing to strengthen strategy for</a:t>
                      </a:r>
                      <a:r>
                        <a:rPr lang="en-US" sz="1400" baseline="0" dirty="0">
                          <a:solidFill>
                            <a:schemeClr val="tx1"/>
                          </a:solidFill>
                          <a:latin typeface="Phetsarath OT" panose="02000500000000000000" pitchFamily="2" charset="0"/>
                          <a:cs typeface="Phetsarath OT" panose="02000500000000000000" pitchFamily="2" charset="0"/>
                          <a:sym typeface="Wingdings" panose="05000000000000000000" pitchFamily="2" charset="2"/>
                        </a:rPr>
                        <a:t> reaching MSM and providing health services.</a:t>
                      </a:r>
                    </a:p>
                    <a:p>
                      <a:pPr marL="285750" lvl="0" indent="-285750" algn="thaiDist">
                        <a:buFont typeface="Wingdings" panose="05000000000000000000" pitchFamily="2" charset="2"/>
                        <a:buChar char="Ø"/>
                      </a:pPr>
                      <a:endParaRPr lang="lo-LA"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endParaRPr>
                    </a:p>
                    <a:p>
                      <a:pPr marL="285750" lvl="0" indent="-285750" algn="thaiDist">
                        <a:buFont typeface="Wingdings" panose="05000000000000000000" pitchFamily="2" charset="2"/>
                        <a:buChar char="Ø"/>
                      </a:pPr>
                      <a:r>
                        <a:rPr lang="en-US"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rPr>
                        <a:t>Improving</a:t>
                      </a:r>
                      <a:r>
                        <a:rPr lang="en-US" sz="1400" baseline="0" dirty="0">
                          <a:solidFill>
                            <a:schemeClr val="tx1"/>
                          </a:solidFill>
                          <a:latin typeface="Phetsarath OT" panose="02000500000000000000" pitchFamily="2" charset="0"/>
                          <a:cs typeface="Phetsarath OT" panose="02000500000000000000" pitchFamily="2" charset="0"/>
                          <a:sym typeface="Wingdings" panose="05000000000000000000" pitchFamily="2" charset="2"/>
                        </a:rPr>
                        <a:t> </a:t>
                      </a:r>
                      <a:r>
                        <a:rPr lang="en-US"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rPr>
                        <a:t>Index testing activities</a:t>
                      </a:r>
                      <a:endParaRPr lang="lo-LA"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endParaRPr>
                    </a:p>
                    <a:p>
                      <a:pPr marL="0" lvl="0" indent="0" algn="thaiDist">
                        <a:buFont typeface="Wingdings" panose="05000000000000000000" pitchFamily="2" charset="2"/>
                        <a:buNone/>
                      </a:pPr>
                      <a:endParaRPr lang="en-US"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endParaRPr>
                    </a:p>
                    <a:p>
                      <a:pPr marL="285750" marR="0" lvl="0" indent="-285750" algn="thaiDi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rPr>
                        <a:t>Using</a:t>
                      </a:r>
                      <a:r>
                        <a:rPr lang="en-US" sz="1400" baseline="0" dirty="0">
                          <a:solidFill>
                            <a:schemeClr val="tx1"/>
                          </a:solidFill>
                          <a:latin typeface="Phetsarath OT" panose="02000500000000000000" pitchFamily="2" charset="0"/>
                          <a:cs typeface="Phetsarath OT" panose="02000500000000000000" pitchFamily="2" charset="0"/>
                          <a:sym typeface="Wingdings" panose="05000000000000000000" pitchFamily="2" charset="2"/>
                        </a:rPr>
                        <a:t> social media and linking  with network to promote and access the   HIV testing</a:t>
                      </a:r>
                      <a:endParaRPr lang="lo-LA"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endParaRPr>
                    </a:p>
                    <a:p>
                      <a:pPr marL="0" lvl="0" indent="0" algn="thaiDist">
                        <a:buFont typeface="Wingdings" panose="05000000000000000000" pitchFamily="2" charset="2"/>
                        <a:buNone/>
                      </a:pPr>
                      <a:endParaRPr lang="lo-LA" sz="1400" dirty="0">
                        <a:solidFill>
                          <a:schemeClr val="tx1"/>
                        </a:solidFill>
                        <a:latin typeface="Phetsarath OT" panose="02000500000000000000" pitchFamily="2" charset="0"/>
                        <a:cs typeface="Phetsarath OT" panose="02000500000000000000" pitchFamily="2" charset="0"/>
                        <a:sym typeface="Wingdings" panose="05000000000000000000" pitchFamily="2" charset="2"/>
                      </a:endParaRPr>
                    </a:p>
                  </a:txBody>
                  <a:tcPr>
                    <a:noFill/>
                  </a:tcPr>
                </a:tc>
                <a:tc>
                  <a:txBody>
                    <a:bodyPr/>
                    <a:lstStyle/>
                    <a:p>
                      <a:pPr lvl="0" algn="just">
                        <a:buFont typeface="+mj-lt"/>
                        <a:buAutoNum type="arabicPeriod"/>
                      </a:pPr>
                      <a:r>
                        <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 Consultation with partners at Provincial level and PCCAs</a:t>
                      </a:r>
                      <a:r>
                        <a:rPr lang="en-US" sz="1600" baseline="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 for the guidance and set up plan to reach MSM target </a:t>
                      </a:r>
                    </a:p>
                    <a:p>
                      <a:pPr lvl="0" algn="just">
                        <a:buFont typeface="+mj-lt"/>
                        <a:buAutoNum type="arabicPeriod"/>
                      </a:pPr>
                      <a:endPar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endParaRPr>
                    </a:p>
                    <a:p>
                      <a:pPr lvl="0" algn="just">
                        <a:buFont typeface="+mj-lt"/>
                        <a:buAutoNum type="arabicPeriod"/>
                      </a:pPr>
                      <a:endParaRPr lang="en-US" sz="8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endParaRPr>
                    </a:p>
                    <a:p>
                      <a:pPr marL="0" marR="0" lvl="0" indent="0" algn="just"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rgbClr val="0070C0"/>
                          </a:solidFill>
                          <a:latin typeface="Phetsarath OT" panose="02000500000000000000" pitchFamily="2" charset="0"/>
                          <a:cs typeface="Phetsarath OT" panose="02000500000000000000" pitchFamily="2" charset="0"/>
                          <a:sym typeface="Wingdings" panose="05000000000000000000" pitchFamily="2" charset="2"/>
                        </a:rPr>
                        <a:t> Using</a:t>
                      </a:r>
                      <a:r>
                        <a:rPr lang="en-US" sz="1600" baseline="0" dirty="0">
                          <a:solidFill>
                            <a:srgbClr val="0070C0"/>
                          </a:solidFill>
                          <a:latin typeface="Phetsarath OT" panose="02000500000000000000" pitchFamily="2" charset="0"/>
                          <a:cs typeface="Phetsarath OT" panose="02000500000000000000" pitchFamily="2" charset="0"/>
                          <a:sym typeface="Wingdings" panose="05000000000000000000" pitchFamily="2" charset="2"/>
                        </a:rPr>
                        <a:t> Social media or online network (</a:t>
                      </a:r>
                      <a:r>
                        <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WhatsApp, Facebook, MSM application group)</a:t>
                      </a:r>
                      <a:r>
                        <a:rPr lang="en-US" sz="1600" baseline="0" dirty="0">
                          <a:solidFill>
                            <a:srgbClr val="0070C0"/>
                          </a:solidFill>
                          <a:latin typeface="Phetsarath OT" panose="02000500000000000000" pitchFamily="2" charset="0"/>
                          <a:cs typeface="Phetsarath OT" panose="02000500000000000000" pitchFamily="2" charset="0"/>
                          <a:sym typeface="Wingdings" panose="05000000000000000000" pitchFamily="2" charset="2"/>
                        </a:rPr>
                        <a:t> to promote and access HIV testing and </a:t>
                      </a:r>
                      <a:r>
                        <a:rPr lang="en-US" sz="1600" baseline="0" dirty="0" err="1">
                          <a:solidFill>
                            <a:srgbClr val="0070C0"/>
                          </a:solidFill>
                          <a:latin typeface="Phetsarath OT" panose="02000500000000000000" pitchFamily="2" charset="0"/>
                          <a:cs typeface="Phetsarath OT" panose="02000500000000000000" pitchFamily="2" charset="0"/>
                          <a:sym typeface="Wingdings" panose="05000000000000000000" pitchFamily="2" charset="2"/>
                        </a:rPr>
                        <a:t>PrEP</a:t>
                      </a:r>
                      <a:r>
                        <a:rPr lang="en-US" sz="1600" baseline="0" dirty="0">
                          <a:solidFill>
                            <a:srgbClr val="0070C0"/>
                          </a:solidFill>
                          <a:latin typeface="Phetsarath OT" panose="02000500000000000000" pitchFamily="2" charset="0"/>
                          <a:cs typeface="Phetsarath OT" panose="02000500000000000000" pitchFamily="2" charset="0"/>
                          <a:sym typeface="Wingdings" panose="05000000000000000000" pitchFamily="2" charset="2"/>
                        </a:rPr>
                        <a:t> for key population such MSM. </a:t>
                      </a:r>
                    </a:p>
                    <a:p>
                      <a:pPr marL="0" marR="0" lvl="0" indent="0" algn="just" defTabSz="914400" rtl="0" eaLnBrk="1" fontAlgn="auto" latinLnBrk="0" hangingPunct="1">
                        <a:lnSpc>
                          <a:spcPct val="100000"/>
                        </a:lnSpc>
                        <a:spcBef>
                          <a:spcPts val="0"/>
                        </a:spcBef>
                        <a:spcAft>
                          <a:spcPts val="0"/>
                        </a:spcAft>
                        <a:buClrTx/>
                        <a:buSzTx/>
                        <a:buFont typeface="+mj-lt"/>
                        <a:buAutoNum type="arabicPeriod"/>
                        <a:tabLst/>
                        <a:defRPr/>
                      </a:pPr>
                      <a:endParaRPr lang="lo-LA" sz="1600" dirty="0">
                        <a:solidFill>
                          <a:srgbClr val="0070C0"/>
                        </a:solidFill>
                        <a:latin typeface="Phetsarath OT" panose="02000500000000000000" pitchFamily="2" charset="0"/>
                        <a:cs typeface="Phetsarath OT" panose="02000500000000000000" pitchFamily="2" charset="0"/>
                        <a:sym typeface="Wingdings" panose="05000000000000000000" pitchFamily="2" charset="2"/>
                      </a:endParaRPr>
                    </a:p>
                    <a:p>
                      <a:pPr lvl="0" algn="just">
                        <a:buFont typeface="+mj-lt"/>
                        <a:buNone/>
                      </a:pPr>
                      <a:endParaRPr lang="en-US" sz="10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endParaRPr>
                    </a:p>
                    <a:p>
                      <a:pPr lvl="0" algn="just">
                        <a:buFont typeface="+mj-lt"/>
                        <a:buNone/>
                      </a:pPr>
                      <a:r>
                        <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3. Training</a:t>
                      </a:r>
                      <a:r>
                        <a:rPr lang="en-US" sz="1600" baseline="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-Retraining Peers and field teams on the</a:t>
                      </a:r>
                      <a:r>
                        <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 Implementation of </a:t>
                      </a:r>
                      <a:r>
                        <a:rPr lang="en-US" sz="1600" baseline="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index testing and </a:t>
                      </a:r>
                      <a:r>
                        <a:rPr lang="en-US" sz="1600" baseline="0" dirty="0" err="1">
                          <a:solidFill>
                            <a:srgbClr val="0070C0"/>
                          </a:solidFill>
                          <a:latin typeface="Phetsarath OT" panose="02000500000000000001" pitchFamily="2" charset="2"/>
                          <a:ea typeface="Phetsarath OT" panose="02000500000000000001" pitchFamily="2" charset="2"/>
                          <a:cs typeface="Phetsarath OT" panose="02000500000000000001" pitchFamily="2" charset="2"/>
                        </a:rPr>
                        <a:t>PrEP.</a:t>
                      </a:r>
                      <a:endParaRPr lang="en-US" sz="1600" baseline="0" dirty="0">
                        <a:solidFill>
                          <a:srgbClr val="0070C0"/>
                        </a:solidFill>
                        <a:latin typeface="Phetsarath OT" panose="02000500000000000001" pitchFamily="2" charset="2"/>
                        <a:ea typeface="Phetsarath OT" panose="02000500000000000001" pitchFamily="2" charset="2"/>
                        <a:cs typeface="Phetsarath OT" panose="02000500000000000001" pitchFamily="2" charset="2"/>
                      </a:endParaRPr>
                    </a:p>
                    <a:p>
                      <a:pPr lvl="0" algn="just">
                        <a:buFont typeface="+mj-lt"/>
                        <a:buNone/>
                      </a:pPr>
                      <a:endParaRPr lang="en-US" sz="10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endParaRPr>
                    </a:p>
                    <a:p>
                      <a:pPr lvl="0" algn="l">
                        <a:buFont typeface="+mj-lt"/>
                        <a:buNone/>
                      </a:pPr>
                      <a:r>
                        <a:rPr lang="en-US" sz="1600" baseline="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4. Improving coordination and collaboration between outreach activity teams  and health care providers at health facilities on HIV testing and referral to ART sites.</a:t>
                      </a:r>
                      <a:endPar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endParaRPr>
                    </a:p>
                    <a:p>
                      <a:pPr lvl="0" algn="just">
                        <a:buFont typeface="+mj-lt"/>
                        <a:buNone/>
                      </a:pPr>
                      <a:endPar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n-US" sz="160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5.Using safety</a:t>
                      </a:r>
                      <a:r>
                        <a:rPr lang="en-US" sz="1600" baseline="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 IPC equipment during implemented activities such as </a:t>
                      </a:r>
                      <a:r>
                        <a:rPr lang="en-US" sz="160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PPE,</a:t>
                      </a:r>
                      <a:r>
                        <a:rPr lang="en-US" sz="1600" baseline="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 mask, alcohol, gloves, self-face cap….for Peers.</a:t>
                      </a: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en-US" sz="1600" baseline="0" dirty="0">
                        <a:solidFill>
                          <a:srgbClr val="0070C0"/>
                        </a:solidFill>
                        <a:latin typeface="Phetsarath OT" panose="02000500000000000000" pitchFamily="2" charset="0"/>
                        <a:ea typeface="Phetsarath OT" panose="02000500000000000001" pitchFamily="2" charset="2"/>
                        <a:cs typeface="Phetsarath OT" panose="02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n-US" sz="1600" baseline="0" dirty="0">
                          <a:solidFill>
                            <a:srgbClr val="0070C0"/>
                          </a:solidFill>
                          <a:latin typeface="Phetsarath OT" panose="02000500000000000000" pitchFamily="2" charset="0"/>
                          <a:ea typeface="Phetsarath OT" panose="02000500000000000001" pitchFamily="2" charset="2"/>
                          <a:cs typeface="Phetsarath OT" panose="02000500000000000000" pitchFamily="2" charset="0"/>
                        </a:rPr>
                        <a:t>6. </a:t>
                      </a:r>
                      <a:r>
                        <a:rPr lang="en-US" sz="160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Closely monitoring</a:t>
                      </a:r>
                      <a:r>
                        <a:rPr lang="en-US" sz="1600" baseline="0" dirty="0">
                          <a:solidFill>
                            <a:srgbClr val="0070C0"/>
                          </a:solidFill>
                          <a:latin typeface="Phetsarath OT" panose="02000500000000000001" pitchFamily="2" charset="2"/>
                          <a:ea typeface="Phetsarath OT" panose="02000500000000000001" pitchFamily="2" charset="2"/>
                          <a:cs typeface="Phetsarath OT" panose="02000500000000000001" pitchFamily="2" charset="2"/>
                        </a:rPr>
                        <a:t> activities   and  ensuring data entry through DHIS2 system.</a:t>
                      </a:r>
                      <a:endParaRPr lang="en-US" sz="1600" dirty="0">
                        <a:solidFill>
                          <a:srgbClr val="0070C0"/>
                        </a:solidFill>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en-US" sz="1400" dirty="0">
                        <a:solidFill>
                          <a:srgbClr val="FF0000"/>
                        </a:solidFill>
                        <a:latin typeface="Phetsarath OT" panose="02000500000000000000" pitchFamily="2" charset="0"/>
                        <a:ea typeface="Phetsarath OT" panose="02000500000000000001" pitchFamily="2" charset="2"/>
                        <a:cs typeface="Phetsarath OT" panose="02000500000000000000" pitchFamily="2" charset="0"/>
                      </a:endParaRPr>
                    </a:p>
                  </a:txBody>
                  <a:tcPr>
                    <a:noFill/>
                  </a:tcPr>
                </a:tc>
                <a:extLst>
                  <a:ext uri="{0D108BD9-81ED-4DB2-BD59-A6C34878D82A}">
                    <a16:rowId xmlns:a16="http://schemas.microsoft.com/office/drawing/2014/main" val="593532600"/>
                  </a:ext>
                </a:extLst>
              </a:tr>
            </a:tbl>
          </a:graphicData>
        </a:graphic>
      </p:graphicFrame>
      <p:sp>
        <p:nvSpPr>
          <p:cNvPr id="4" name="Slide Number Placeholder 3"/>
          <p:cNvSpPr>
            <a:spLocks noGrp="1"/>
          </p:cNvSpPr>
          <p:nvPr>
            <p:ph type="sldNum" sz="quarter" idx="12"/>
          </p:nvPr>
        </p:nvSpPr>
        <p:spPr/>
        <p:txBody>
          <a:bodyPr/>
          <a:lstStyle/>
          <a:p>
            <a:fld id="{C844FFDA-8C2C-4CDD-9B52-550DAAD6F220}" type="slidenum">
              <a:rPr lang="en-US" smtClean="0"/>
              <a:t>29</a:t>
            </a:fld>
            <a:endParaRPr lang="en-US" dirty="0"/>
          </a:p>
        </p:txBody>
      </p:sp>
    </p:spTree>
    <p:extLst>
      <p:ext uri="{BB962C8B-B14F-4D97-AF65-F5344CB8AC3E}">
        <p14:creationId xmlns:p14="http://schemas.microsoft.com/office/powerpoint/2010/main" val="303945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27B20B-9359-4B55-9AFB-16A247C43C21}"/>
              </a:ext>
            </a:extLst>
          </p:cNvPr>
          <p:cNvGrpSpPr/>
          <p:nvPr/>
        </p:nvGrpSpPr>
        <p:grpSpPr>
          <a:xfrm>
            <a:off x="2975921" y="1488496"/>
            <a:ext cx="5084419" cy="3991670"/>
            <a:chOff x="6746503" y="1555305"/>
            <a:chExt cx="5394700" cy="4390524"/>
          </a:xfrm>
        </p:grpSpPr>
        <p:pic>
          <p:nvPicPr>
            <p:cNvPr id="6" name="Shape 264" descr="gf.png">
              <a:extLst>
                <a:ext uri="{FF2B5EF4-FFF2-40B4-BE49-F238E27FC236}">
                  <a16:creationId xmlns:a16="http://schemas.microsoft.com/office/drawing/2014/main" id="{02807877-4882-4FCD-9CE9-415D9F53050F}"/>
                </a:ext>
              </a:extLst>
            </p:cNvPr>
            <p:cNvPicPr preferRelativeResize="0"/>
            <p:nvPr/>
          </p:nvPicPr>
          <p:blipFill rotWithShape="1">
            <a:blip r:embed="rId2">
              <a:alphaModFix/>
            </a:blip>
            <a:srcRect l="79" r="89"/>
            <a:stretch/>
          </p:blipFill>
          <p:spPr>
            <a:xfrm>
              <a:off x="6746503" y="1555305"/>
              <a:ext cx="5394700" cy="4390524"/>
            </a:xfrm>
            <a:prstGeom prst="rect">
              <a:avLst/>
            </a:prstGeom>
            <a:noFill/>
            <a:ln>
              <a:noFill/>
            </a:ln>
          </p:spPr>
        </p:pic>
        <p:sp>
          <p:nvSpPr>
            <p:cNvPr id="7" name="Isosceles Triangle 6">
              <a:extLst>
                <a:ext uri="{FF2B5EF4-FFF2-40B4-BE49-F238E27FC236}">
                  <a16:creationId xmlns:a16="http://schemas.microsoft.com/office/drawing/2014/main" id="{C1054064-49A5-4EAF-BBA6-B0C1217D5ECA}"/>
                </a:ext>
              </a:extLst>
            </p:cNvPr>
            <p:cNvSpPr/>
            <p:nvPr/>
          </p:nvSpPr>
          <p:spPr>
            <a:xfrm>
              <a:off x="8741664" y="1810512"/>
              <a:ext cx="1380744" cy="960120"/>
            </a:xfrm>
            <a:prstGeom prst="triangle">
              <a:avLst>
                <a:gd name="adj" fmla="val 4652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95%</a:t>
              </a:r>
            </a:p>
          </p:txBody>
        </p:sp>
        <p:sp>
          <p:nvSpPr>
            <p:cNvPr id="8" name="Rectangle 7">
              <a:extLst>
                <a:ext uri="{FF2B5EF4-FFF2-40B4-BE49-F238E27FC236}">
                  <a16:creationId xmlns:a16="http://schemas.microsoft.com/office/drawing/2014/main" id="{591BD10B-4494-44E5-926C-2A880A68E118}"/>
                </a:ext>
              </a:extLst>
            </p:cNvPr>
            <p:cNvSpPr/>
            <p:nvPr/>
          </p:nvSpPr>
          <p:spPr>
            <a:xfrm>
              <a:off x="9857231" y="3928462"/>
              <a:ext cx="1005840" cy="438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rPr>
                <a:t>95%</a:t>
              </a:r>
              <a:endParaRPr lang="en-US" sz="2400" dirty="0">
                <a:solidFill>
                  <a:srgbClr val="7030A0"/>
                </a:solidFill>
              </a:endParaRPr>
            </a:p>
          </p:txBody>
        </p:sp>
        <p:sp>
          <p:nvSpPr>
            <p:cNvPr id="9" name="Rectangle 8">
              <a:extLst>
                <a:ext uri="{FF2B5EF4-FFF2-40B4-BE49-F238E27FC236}">
                  <a16:creationId xmlns:a16="http://schemas.microsoft.com/office/drawing/2014/main" id="{B8B312BA-EF43-4F4A-8A72-58D9FDE5EADA}"/>
                </a:ext>
              </a:extLst>
            </p:cNvPr>
            <p:cNvSpPr/>
            <p:nvPr/>
          </p:nvSpPr>
          <p:spPr>
            <a:xfrm>
              <a:off x="7933943" y="3910174"/>
              <a:ext cx="1005840" cy="411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7030A0"/>
                  </a:solidFill>
                </a:rPr>
                <a:t>95%</a:t>
              </a:r>
            </a:p>
          </p:txBody>
        </p:sp>
      </p:grpSp>
      <p:sp>
        <p:nvSpPr>
          <p:cNvPr id="2" name="TextBox 1"/>
          <p:cNvSpPr txBox="1"/>
          <p:nvPr/>
        </p:nvSpPr>
        <p:spPr>
          <a:xfrm>
            <a:off x="2397883" y="586236"/>
            <a:ext cx="6892119" cy="523220"/>
          </a:xfrm>
          <a:prstGeom prst="rect">
            <a:avLst/>
          </a:prstGeom>
          <a:solidFill>
            <a:schemeClr val="accent4">
              <a:lumMod val="60000"/>
              <a:lumOff val="40000"/>
            </a:schemeClr>
          </a:solidFill>
        </p:spPr>
        <p:txBody>
          <a:bodyPr wrap="square" rtlCol="0">
            <a:spAutoFit/>
          </a:bodyPr>
          <a:lstStyle/>
          <a:p>
            <a:r>
              <a:rPr lang="en-US" sz="2800" b="1" dirty="0">
                <a:solidFill>
                  <a:srgbClr val="002060"/>
                </a:solidFill>
              </a:rPr>
              <a:t>HIV/AIDS  strategy  to ending AIDS 2030</a:t>
            </a:r>
          </a:p>
        </p:txBody>
      </p:sp>
    </p:spTree>
    <p:extLst>
      <p:ext uri="{BB962C8B-B14F-4D97-AF65-F5344CB8AC3E}">
        <p14:creationId xmlns:p14="http://schemas.microsoft.com/office/powerpoint/2010/main" val="289607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87966337"/>
              </p:ext>
            </p:extLst>
          </p:nvPr>
        </p:nvGraphicFramePr>
        <p:xfrm>
          <a:off x="0" y="280958"/>
          <a:ext cx="12192000" cy="5812719"/>
        </p:xfrm>
        <a:graphic>
          <a:graphicData uri="http://schemas.openxmlformats.org/drawingml/2006/table">
            <a:tbl>
              <a:tblPr firstRow="1" bandRow="1">
                <a:tableStyleId>{5C22544A-7EE6-4342-B048-85BDC9FD1C3A}</a:tableStyleId>
              </a:tblPr>
              <a:tblGrid>
                <a:gridCol w="1879550">
                  <a:extLst>
                    <a:ext uri="{9D8B030D-6E8A-4147-A177-3AD203B41FA5}">
                      <a16:colId xmlns:a16="http://schemas.microsoft.com/office/drawing/2014/main" val="2395227004"/>
                    </a:ext>
                  </a:extLst>
                </a:gridCol>
                <a:gridCol w="2541375">
                  <a:extLst>
                    <a:ext uri="{9D8B030D-6E8A-4147-A177-3AD203B41FA5}">
                      <a16:colId xmlns:a16="http://schemas.microsoft.com/office/drawing/2014/main" val="3942387803"/>
                    </a:ext>
                  </a:extLst>
                </a:gridCol>
                <a:gridCol w="7771075">
                  <a:extLst>
                    <a:ext uri="{9D8B030D-6E8A-4147-A177-3AD203B41FA5}">
                      <a16:colId xmlns:a16="http://schemas.microsoft.com/office/drawing/2014/main" val="2104455418"/>
                    </a:ext>
                  </a:extLst>
                </a:gridCol>
              </a:tblGrid>
              <a:tr h="378576">
                <a:tc gridSpan="3">
                  <a:txBody>
                    <a:bodyPr/>
                    <a:lstStyle/>
                    <a:p>
                      <a:r>
                        <a:rPr lang="en-US" sz="1800" b="1" kern="1200" dirty="0">
                          <a:solidFill>
                            <a:schemeClr val="lt1"/>
                          </a:solidFill>
                          <a:effectLst/>
                          <a:latin typeface="+mn-lt"/>
                          <a:ea typeface="+mn-ea"/>
                          <a:cs typeface="+mn-cs"/>
                        </a:rPr>
                        <a:t>Major risks to HIV Grant: PLHIV</a:t>
                      </a:r>
                      <a:endParaRPr lang="en-US" dirty="0">
                        <a:latin typeface="+mn-lt"/>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45946776"/>
                  </a:ext>
                </a:extLst>
              </a:tr>
              <a:tr h="536316">
                <a:tc>
                  <a:txBody>
                    <a:bodyPr/>
                    <a:lstStyle/>
                    <a:p>
                      <a:r>
                        <a:rPr lang="en-US" sz="1400" b="1" kern="1200" dirty="0">
                          <a:solidFill>
                            <a:schemeClr val="dk1"/>
                          </a:solidFill>
                          <a:effectLst/>
                          <a:latin typeface="+mn-lt"/>
                          <a:ea typeface="+mn-ea"/>
                          <a:cs typeface="+mn-cs"/>
                        </a:rPr>
                        <a:t>Risks</a:t>
                      </a:r>
                      <a:endParaRPr lang="en-US" sz="1400" dirty="0">
                        <a:latin typeface="+mn-lt"/>
                      </a:endParaRPr>
                    </a:p>
                  </a:txBody>
                  <a:tcPr/>
                </a:tc>
                <a:tc>
                  <a:txBody>
                    <a:bodyPr/>
                    <a:lstStyle/>
                    <a:p>
                      <a:r>
                        <a:rPr lang="en-US" sz="1400" dirty="0">
                          <a:latin typeface="+mn-lt"/>
                        </a:rPr>
                        <a:t>Mitigation Measures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Risk management actions_ Covid19 Pandemic</a:t>
                      </a:r>
                      <a:endParaRPr lang="en-US" sz="1400" dirty="0">
                        <a:latin typeface="+mn-lt"/>
                      </a:endParaRPr>
                    </a:p>
                    <a:p>
                      <a:pPr algn="ctr"/>
                      <a:endParaRPr lang="en-US" sz="1400" b="1" dirty="0">
                        <a:latin typeface="+mn-lt"/>
                        <a:ea typeface="Phetsarath OT" panose="02000500000000000001" pitchFamily="2" charset="2"/>
                        <a:cs typeface="Phetsarath OT" panose="02000500000000000001" pitchFamily="2" charset="2"/>
                      </a:endParaRPr>
                    </a:p>
                  </a:txBody>
                  <a:tcPr/>
                </a:tc>
                <a:extLst>
                  <a:ext uri="{0D108BD9-81ED-4DB2-BD59-A6C34878D82A}">
                    <a16:rowId xmlns:a16="http://schemas.microsoft.com/office/drawing/2014/main" val="4045940061"/>
                  </a:ext>
                </a:extLst>
              </a:tr>
              <a:tr h="4897827">
                <a:tc>
                  <a:txBody>
                    <a:bodyPr/>
                    <a:lstStyle/>
                    <a:p>
                      <a:r>
                        <a:rPr lang="en-US" sz="1600" b="1" kern="1200" dirty="0">
                          <a:solidFill>
                            <a:schemeClr val="dk1"/>
                          </a:solidFill>
                          <a:effectLst/>
                          <a:latin typeface="+mn-lt"/>
                          <a:ea typeface="+mn-ea"/>
                          <a:cs typeface="+mn-cs"/>
                        </a:rPr>
                        <a:t>Disruption to ARV pick up and Care seeking </a:t>
                      </a:r>
                      <a:r>
                        <a:rPr lang="lo-LA" sz="1600" b="1" kern="1200" dirty="0">
                          <a:solidFill>
                            <a:schemeClr val="dk1"/>
                          </a:solidFill>
                          <a:effectLst/>
                          <a:latin typeface="+mn-lt"/>
                          <a:ea typeface="+mn-ea"/>
                          <a:cs typeface="+mn-cs"/>
                        </a:rPr>
                        <a:t>​</a:t>
                      </a:r>
                      <a:r>
                        <a:rPr lang="en-US" sz="1600" b="1" kern="1200" dirty="0">
                          <a:solidFill>
                            <a:schemeClr val="dk1"/>
                          </a:solidFill>
                          <a:effectLst/>
                          <a:latin typeface="+mn-lt"/>
                          <a:ea typeface="+mn-ea"/>
                          <a:cs typeface="+mn-cs"/>
                        </a:rPr>
                        <a:t>due to COVID Lockdown </a:t>
                      </a:r>
                      <a:endParaRPr lang="en-US" sz="1800" b="1" dirty="0">
                        <a:latin typeface="+mn-lt"/>
                      </a:endParaRPr>
                    </a:p>
                  </a:txBody>
                  <a:tcPr>
                    <a:noFill/>
                  </a:tcPr>
                </a:tc>
                <a:tc>
                  <a:txBody>
                    <a:bodyPr/>
                    <a:lstStyle/>
                    <a:p>
                      <a:pPr marL="285750" lvl="0" indent="-285750" algn="l">
                        <a:buFont typeface="Arial" panose="020B0604020202020204" pitchFamily="34" charset="0"/>
                        <a:buChar char="•"/>
                      </a:pPr>
                      <a:r>
                        <a:rPr lang="en-US" sz="1600" kern="1200" dirty="0">
                          <a:solidFill>
                            <a:schemeClr val="dk1"/>
                          </a:solidFill>
                          <a:effectLst/>
                          <a:latin typeface="+mn-lt"/>
                          <a:ea typeface="+mn-ea"/>
                          <a:cs typeface="+mn-cs"/>
                        </a:rPr>
                        <a:t>Communication and peer-support for drug delivery to ensure continuity of HIV treatment</a:t>
                      </a:r>
                    </a:p>
                    <a:p>
                      <a:pPr marL="0" lvl="0" indent="0" algn="l">
                        <a:buFont typeface="Arial" panose="020B0604020202020204" pitchFamily="34" charset="0"/>
                        <a:buNone/>
                      </a:pPr>
                      <a:endParaRPr lang="en-US" sz="1600" kern="1200" dirty="0">
                        <a:solidFill>
                          <a:schemeClr val="dk1"/>
                        </a:solidFill>
                        <a:effectLst/>
                        <a:latin typeface="+mn-lt"/>
                        <a:ea typeface="+mn-ea"/>
                        <a:cs typeface="+mn-cs"/>
                      </a:endParaRPr>
                    </a:p>
                    <a:p>
                      <a:pPr marL="285750" lvl="0" indent="-285750" algn="l">
                        <a:buFont typeface="Arial" panose="020B0604020202020204" pitchFamily="34" charset="0"/>
                        <a:buChar char="•"/>
                      </a:pPr>
                      <a:r>
                        <a:rPr lang="en-US" sz="1600" kern="1200" dirty="0">
                          <a:solidFill>
                            <a:schemeClr val="dk1"/>
                          </a:solidFill>
                          <a:effectLst/>
                          <a:latin typeface="+mn-lt"/>
                          <a:ea typeface="+mn-ea"/>
                          <a:cs typeface="+mn-cs"/>
                          <a:sym typeface="Wingdings" panose="05000000000000000000" pitchFamily="2" charset="2"/>
                        </a:rPr>
                        <a:t>MMD Strategy</a:t>
                      </a:r>
                      <a:endParaRPr lang="en-US" sz="1400" kern="1200" dirty="0">
                        <a:solidFill>
                          <a:schemeClr val="dk1"/>
                        </a:solidFill>
                        <a:effectLst/>
                        <a:latin typeface="+mn-lt"/>
                        <a:ea typeface="+mn-ea"/>
                        <a:cs typeface="Phetsarath OT" panose="02000500000000000000" pitchFamily="2" charset="0"/>
                        <a:sym typeface="Wingdings" panose="05000000000000000000" pitchFamily="2" charset="2"/>
                      </a:endParaRPr>
                    </a:p>
                    <a:p>
                      <a:pPr marL="285750" lvl="0" indent="-285750" algn="l">
                        <a:buFont typeface="Arial" panose="020B0604020202020204" pitchFamily="34" charset="0"/>
                        <a:buChar char="•"/>
                      </a:pPr>
                      <a:endParaRPr lang="en-US" sz="1400" kern="1200" dirty="0">
                        <a:solidFill>
                          <a:schemeClr val="dk1"/>
                        </a:solidFill>
                        <a:effectLst/>
                        <a:latin typeface="+mn-lt"/>
                        <a:ea typeface="+mn-ea"/>
                        <a:cs typeface="Phetsarath OT" panose="02000500000000000000" pitchFamily="2" charset="0"/>
                        <a:sym typeface="Wingdings" panose="05000000000000000000" pitchFamily="2" charset="2"/>
                      </a:endParaRPr>
                    </a:p>
                    <a:p>
                      <a:pPr marL="285750" lvl="0" indent="-285750" algn="l">
                        <a:buFont typeface="Arial" panose="020B0604020202020204" pitchFamily="34" charset="0"/>
                        <a:buChar char="•"/>
                      </a:pPr>
                      <a:r>
                        <a:rPr lang="en-US" sz="1600" dirty="0">
                          <a:latin typeface="+mn-lt"/>
                          <a:cs typeface="Phetsarath OT" panose="02000500000000000000" pitchFamily="2" charset="0"/>
                          <a:sym typeface="Wingdings" panose="05000000000000000000" pitchFamily="2" charset="2"/>
                        </a:rPr>
                        <a:t>Telehealth Provider</a:t>
                      </a:r>
                    </a:p>
                    <a:p>
                      <a:pPr marL="285750" lvl="0" indent="-285750" algn="l">
                        <a:buFont typeface="Arial" panose="020B0604020202020204" pitchFamily="34" charset="0"/>
                        <a:buChar char="•"/>
                      </a:pPr>
                      <a:r>
                        <a:rPr lang="en-US" sz="1600" dirty="0">
                          <a:latin typeface="+mn-lt"/>
                          <a:cs typeface="Phetsarath OT" panose="02000500000000000000" pitchFamily="2" charset="0"/>
                          <a:sym typeface="Wingdings" panose="05000000000000000000" pitchFamily="2" charset="2"/>
                        </a:rPr>
                        <a:t>Fast Track ARV pick up at ART sites</a:t>
                      </a:r>
                    </a:p>
                    <a:p>
                      <a:pPr marL="0" lvl="0" indent="0" algn="l">
                        <a:buFont typeface="Arial" panose="020B0604020202020204" pitchFamily="34" charset="0"/>
                        <a:buNone/>
                      </a:pPr>
                      <a:endParaRPr lang="en-US" sz="1600" dirty="0">
                        <a:latin typeface="+mn-lt"/>
                        <a:cs typeface="Phetsarath OT" panose="02000500000000000000" pitchFamily="2" charset="0"/>
                        <a:sym typeface="Wingdings" panose="05000000000000000000" pitchFamily="2" charset="2"/>
                      </a:endParaRPr>
                    </a:p>
                    <a:p>
                      <a:pPr marL="285750" lvl="0" indent="-285750" algn="l">
                        <a:buFont typeface="Arial" panose="020B0604020202020204" pitchFamily="34" charset="0"/>
                        <a:buChar char="•"/>
                      </a:pPr>
                      <a:r>
                        <a:rPr lang="en-US" sz="1600" dirty="0">
                          <a:latin typeface="+mn-lt"/>
                          <a:cs typeface="Phetsarath OT" panose="02000500000000000000" pitchFamily="2" charset="0"/>
                          <a:sym typeface="Wingdings" panose="05000000000000000000" pitchFamily="2" charset="2"/>
                        </a:rPr>
                        <a:t>Scaling up Point of Care (POC) sites </a:t>
                      </a:r>
                      <a:endParaRPr lang="lo-LA" sz="1600" dirty="0">
                        <a:latin typeface="+mn-lt"/>
                        <a:cs typeface="Phetsarath OT" panose="02000500000000000000" pitchFamily="2" charset="0"/>
                        <a:sym typeface="Wingdings" panose="05000000000000000000" pitchFamily="2" charset="2"/>
                      </a:endParaRP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n-US" sz="1800" kern="1200" dirty="0">
                          <a:solidFill>
                            <a:srgbClr val="0070C0"/>
                          </a:solidFill>
                          <a:effectLst/>
                          <a:latin typeface="+mn-lt"/>
                          <a:ea typeface="+mn-ea"/>
                          <a:cs typeface="+mn-cs"/>
                        </a:rPr>
                        <a:t>During COVID-19 outbreak, PLHIV were affected by travel restriction and had disruption in continuity of treatment. </a:t>
                      </a:r>
                      <a:r>
                        <a:rPr lang="en-US" sz="1800" b="1" kern="1200" dirty="0">
                          <a:solidFill>
                            <a:srgbClr val="0070C0"/>
                          </a:solidFill>
                          <a:effectLst/>
                          <a:latin typeface="+mn-lt"/>
                          <a:ea typeface="+mn-ea"/>
                          <a:cs typeface="+mn-cs"/>
                        </a:rPr>
                        <a:t>Peer support provides home delivery of MMD ARV</a:t>
                      </a:r>
                      <a:r>
                        <a:rPr lang="en-US" sz="1800" kern="1200" dirty="0">
                          <a:solidFill>
                            <a:srgbClr val="0070C0"/>
                          </a:solidFill>
                          <a:effectLst/>
                          <a:latin typeface="+mn-lt"/>
                          <a:ea typeface="+mn-ea"/>
                          <a:cs typeface="+mn-cs"/>
                        </a:rPr>
                        <a:t> refill during COVID lockdown</a:t>
                      </a: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en-US" sz="1800" kern="1200" dirty="0">
                        <a:solidFill>
                          <a:srgbClr val="0070C0"/>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n-US" sz="1800" b="1" kern="1200" dirty="0">
                          <a:solidFill>
                            <a:srgbClr val="0070C0"/>
                          </a:solidFill>
                          <a:effectLst/>
                          <a:latin typeface="+mn-lt"/>
                          <a:ea typeface="+mn-ea"/>
                          <a:cs typeface="+mn-cs"/>
                        </a:rPr>
                        <a:t>Telehealth provider done by health care workers</a:t>
                      </a:r>
                      <a:r>
                        <a:rPr lang="en-US" sz="1800" b="1" kern="1200" baseline="0" dirty="0">
                          <a:solidFill>
                            <a:srgbClr val="0070C0"/>
                          </a:solidFill>
                          <a:effectLst/>
                          <a:latin typeface="+mn-lt"/>
                          <a:ea typeface="+mn-ea"/>
                          <a:cs typeface="+mn-cs"/>
                        </a:rPr>
                        <a:t> </a:t>
                      </a:r>
                      <a:r>
                        <a:rPr lang="en-US" sz="1800" b="1" kern="1200" dirty="0">
                          <a:solidFill>
                            <a:srgbClr val="0070C0"/>
                          </a:solidFill>
                          <a:effectLst/>
                          <a:latin typeface="+mn-lt"/>
                          <a:ea typeface="+mn-ea"/>
                          <a:cs typeface="+mn-cs"/>
                        </a:rPr>
                        <a:t>and  Peers at ART sites </a:t>
                      </a:r>
                      <a:r>
                        <a:rPr lang="en-US" sz="1800" kern="1200" dirty="0">
                          <a:solidFill>
                            <a:srgbClr val="0070C0"/>
                          </a:solidFill>
                          <a:effectLst/>
                          <a:latin typeface="+mn-lt"/>
                          <a:ea typeface="+mn-ea"/>
                          <a:cs typeface="+mn-cs"/>
                        </a:rPr>
                        <a:t>is very crucial to follow up patient’s health and adherence. Using technology on mobile phone to have a video call for checking ARV drug and psycho-support during COVID lockdown.</a:t>
                      </a: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en-US" sz="1800" kern="1200" dirty="0">
                        <a:solidFill>
                          <a:srgbClr val="0070C0"/>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n-US" sz="1800" b="1" kern="1200" dirty="0">
                          <a:solidFill>
                            <a:srgbClr val="0070C0"/>
                          </a:solidFill>
                          <a:effectLst/>
                          <a:latin typeface="+mn-lt"/>
                          <a:ea typeface="+mn-ea"/>
                          <a:cs typeface="+mn-cs"/>
                        </a:rPr>
                        <a:t>Fast track ARV pick up is more implemented</a:t>
                      </a:r>
                      <a:r>
                        <a:rPr lang="en-US" sz="1800" kern="1200" dirty="0">
                          <a:solidFill>
                            <a:srgbClr val="0070C0"/>
                          </a:solidFill>
                          <a:effectLst/>
                          <a:latin typeface="+mn-lt"/>
                          <a:ea typeface="+mn-ea"/>
                          <a:cs typeface="+mn-cs"/>
                        </a:rPr>
                        <a:t> during COVID-19 pandemic at ART sites according to the guidance and SOP </a:t>
                      </a: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en-US" sz="1800" kern="1200" dirty="0">
                        <a:solidFill>
                          <a:srgbClr val="0070C0"/>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en-US" sz="1800" kern="1200" dirty="0">
                        <a:solidFill>
                          <a:srgbClr val="0070C0"/>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n-US" sz="1800" b="1" kern="1200" dirty="0">
                          <a:solidFill>
                            <a:srgbClr val="0070C0"/>
                          </a:solidFill>
                          <a:effectLst/>
                          <a:latin typeface="+mn-lt"/>
                          <a:ea typeface="+mn-ea"/>
                          <a:cs typeface="+mn-cs"/>
                        </a:rPr>
                        <a:t>Scaling up POC sites at provincial and district level </a:t>
                      </a:r>
                      <a:r>
                        <a:rPr lang="en-US" sz="1800" kern="1200" dirty="0">
                          <a:solidFill>
                            <a:srgbClr val="0070C0"/>
                          </a:solidFill>
                          <a:effectLst/>
                          <a:latin typeface="+mn-lt"/>
                          <a:ea typeface="+mn-ea"/>
                          <a:cs typeface="+mn-cs"/>
                        </a:rPr>
                        <a:t>will make PLHIV more accessible to HIV treatment, reduce transportation cost for ARV refill at ART sites and reduce LTFU cases particularly during COVID lockdown</a:t>
                      </a:r>
                      <a:endParaRPr lang="en-US" sz="1800" dirty="0">
                        <a:solidFill>
                          <a:srgbClr val="0070C0"/>
                        </a:solidFill>
                        <a:latin typeface="+mn-lt"/>
                        <a:ea typeface="Phetsarath OT" panose="02000500000000000001" pitchFamily="2" charset="2"/>
                        <a:cs typeface="Phetsarath OT" panose="02000500000000000001" pitchFamily="2" charset="2"/>
                      </a:endParaRPr>
                    </a:p>
                  </a:txBody>
                  <a:tcPr>
                    <a:noFill/>
                  </a:tcPr>
                </a:tc>
                <a:extLst>
                  <a:ext uri="{0D108BD9-81ED-4DB2-BD59-A6C34878D82A}">
                    <a16:rowId xmlns:a16="http://schemas.microsoft.com/office/drawing/2014/main" val="593532600"/>
                  </a:ext>
                </a:extLst>
              </a:tr>
            </a:tbl>
          </a:graphicData>
        </a:graphic>
      </p:graphicFrame>
      <p:sp>
        <p:nvSpPr>
          <p:cNvPr id="4" name="Slide Number Placeholder 3"/>
          <p:cNvSpPr>
            <a:spLocks noGrp="1"/>
          </p:cNvSpPr>
          <p:nvPr>
            <p:ph type="sldNum" sz="quarter" idx="12"/>
          </p:nvPr>
        </p:nvSpPr>
        <p:spPr/>
        <p:txBody>
          <a:bodyPr/>
          <a:lstStyle/>
          <a:p>
            <a:fld id="{C844FFDA-8C2C-4CDD-9B52-550DAAD6F220}" type="slidenum">
              <a:rPr lang="en-US" smtClean="0"/>
              <a:t>30</a:t>
            </a:fld>
            <a:endParaRPr lang="en-US" dirty="0"/>
          </a:p>
        </p:txBody>
      </p:sp>
    </p:spTree>
    <p:extLst>
      <p:ext uri="{BB962C8B-B14F-4D97-AF65-F5344CB8AC3E}">
        <p14:creationId xmlns:p14="http://schemas.microsoft.com/office/powerpoint/2010/main" val="1899020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64330-3F58-400B-A516-F9CF6928720F}"/>
              </a:ext>
            </a:extLst>
          </p:cNvPr>
          <p:cNvSpPr txBox="1">
            <a:spLocks/>
          </p:cNvSpPr>
          <p:nvPr/>
        </p:nvSpPr>
        <p:spPr>
          <a:xfrm>
            <a:off x="232012" y="296898"/>
            <a:ext cx="3261816" cy="677333"/>
          </a:xfrm>
          <a:prstGeom prst="rect">
            <a:avLst/>
          </a:prstGeom>
          <a:solidFill>
            <a:schemeClr val="accent1">
              <a:lumMod val="20000"/>
              <a:lumOff val="8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lo-LA" sz="2800" dirty="0">
                <a:solidFill>
                  <a:schemeClr val="accent1">
                    <a:lumMod val="75000"/>
                  </a:schemeClr>
                </a:solidFill>
                <a:latin typeface="Phetsarath OT" panose="02000500000000000001" pitchFamily="2" charset="2"/>
                <a:ea typeface="Phetsarath OT" panose="02000500000000000001" pitchFamily="2" charset="2"/>
                <a:cs typeface="Phetsarath OT" panose="02000500000000000001" pitchFamily="2" charset="2"/>
              </a:rPr>
              <a:t>(</a:t>
            </a:r>
            <a:r>
              <a:rPr lang="en-US" sz="2800" dirty="0">
                <a:solidFill>
                  <a:schemeClr val="accent1">
                    <a:lumMod val="75000"/>
                  </a:schemeClr>
                </a:solidFill>
                <a:effectLst/>
                <a:latin typeface="Phetsarath OT" panose="02000500000000000001" pitchFamily="2" charset="2"/>
                <a:ea typeface="Phetsarath OT" panose="02000500000000000001" pitchFamily="2" charset="2"/>
                <a:cs typeface="Phetsarath OT" panose="02000500000000000001" pitchFamily="2" charset="2"/>
              </a:rPr>
              <a:t>Mitigation Plan</a:t>
            </a:r>
            <a:r>
              <a:rPr lang="lo-LA" sz="2800" dirty="0">
                <a:solidFill>
                  <a:schemeClr val="accent1">
                    <a:lumMod val="75000"/>
                  </a:schemeClr>
                </a:solidFill>
                <a:effectLst/>
                <a:latin typeface="Phetsarath OT" panose="02000500000000000001" pitchFamily="2" charset="2"/>
                <a:ea typeface="Phetsarath OT" panose="02000500000000000001" pitchFamily="2" charset="2"/>
                <a:cs typeface="Phetsarath OT" panose="02000500000000000001" pitchFamily="2" charset="2"/>
              </a:rPr>
              <a:t>)</a:t>
            </a:r>
            <a:endParaRPr lang="en-US" sz="2800" dirty="0">
              <a:solidFill>
                <a:schemeClr val="accent1">
                  <a:lumMod val="75000"/>
                </a:schemeClr>
              </a:solidFill>
              <a:effectLst/>
              <a:latin typeface="Phetsarath OT" panose="02000500000000000001" pitchFamily="2" charset="2"/>
              <a:ea typeface="Phetsarath OT" panose="02000500000000000001" pitchFamily="2" charset="2"/>
              <a:cs typeface="Phetsarath OT" panose="02000500000000000001" pitchFamily="2" charset="2"/>
            </a:endParaRPr>
          </a:p>
        </p:txBody>
      </p:sp>
      <p:graphicFrame>
        <p:nvGraphicFramePr>
          <p:cNvPr id="2" name="Diagram 1">
            <a:extLst>
              <a:ext uri="{FF2B5EF4-FFF2-40B4-BE49-F238E27FC236}">
                <a16:creationId xmlns:a16="http://schemas.microsoft.com/office/drawing/2014/main" id="{6DBF0DFB-48C3-498B-9C2C-457DCD0F2E64}"/>
              </a:ext>
            </a:extLst>
          </p:cNvPr>
          <p:cNvGraphicFramePr/>
          <p:nvPr>
            <p:extLst>
              <p:ext uri="{D42A27DB-BD31-4B8C-83A1-F6EECF244321}">
                <p14:modId xmlns:p14="http://schemas.microsoft.com/office/powerpoint/2010/main" val="1903493994"/>
              </p:ext>
            </p:extLst>
          </p:nvPr>
        </p:nvGraphicFramePr>
        <p:xfrm>
          <a:off x="125342" y="968390"/>
          <a:ext cx="11774922" cy="5798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e 10">
            <a:extLst>
              <a:ext uri="{FF2B5EF4-FFF2-40B4-BE49-F238E27FC236}">
                <a16:creationId xmlns:a16="http://schemas.microsoft.com/office/drawing/2014/main" id="{90E394E3-85D5-44CD-97CB-A8E5BEB30235}"/>
              </a:ext>
            </a:extLst>
          </p:cNvPr>
          <p:cNvGraphicFramePr>
            <a:graphicFrameLocks noGrp="1"/>
          </p:cNvGraphicFramePr>
          <p:nvPr>
            <p:extLst>
              <p:ext uri="{D42A27DB-BD31-4B8C-83A1-F6EECF244321}">
                <p14:modId xmlns:p14="http://schemas.microsoft.com/office/powerpoint/2010/main" val="1353070161"/>
              </p:ext>
            </p:extLst>
          </p:nvPr>
        </p:nvGraphicFramePr>
        <p:xfrm>
          <a:off x="1282891" y="969084"/>
          <a:ext cx="7956643" cy="4598562"/>
        </p:xfrm>
        <a:graphic>
          <a:graphicData uri="http://schemas.openxmlformats.org/drawingml/2006/table">
            <a:tbl>
              <a:tblPr firstRow="1" bandRow="1">
                <a:tableStyleId>{5C22544A-7EE6-4342-B048-85BDC9FD1C3A}</a:tableStyleId>
              </a:tblPr>
              <a:tblGrid>
                <a:gridCol w="3357348">
                  <a:extLst>
                    <a:ext uri="{9D8B030D-6E8A-4147-A177-3AD203B41FA5}">
                      <a16:colId xmlns:a16="http://schemas.microsoft.com/office/drawing/2014/main" val="2662197848"/>
                    </a:ext>
                  </a:extLst>
                </a:gridCol>
                <a:gridCol w="4599295">
                  <a:extLst>
                    <a:ext uri="{9D8B030D-6E8A-4147-A177-3AD203B41FA5}">
                      <a16:colId xmlns:a16="http://schemas.microsoft.com/office/drawing/2014/main" val="280592523"/>
                    </a:ext>
                  </a:extLst>
                </a:gridCol>
              </a:tblGrid>
              <a:tr h="539157">
                <a:tc>
                  <a:txBody>
                    <a:bodyPr/>
                    <a:lstStyle/>
                    <a:p>
                      <a:pPr algn="ctr"/>
                      <a:r>
                        <a:rPr lang="en-US" sz="2100" dirty="0"/>
                        <a:t>Scenario</a:t>
                      </a:r>
                    </a:p>
                  </a:txBody>
                  <a:tcPr marL="12246" marR="12246" marT="6123" marB="6123" anchor="ctr"/>
                </a:tc>
                <a:tc>
                  <a:txBody>
                    <a:bodyPr/>
                    <a:lstStyle/>
                    <a:p>
                      <a:pPr algn="ctr"/>
                      <a:r>
                        <a:rPr lang="en-US" sz="2100" dirty="0"/>
                        <a:t>Strategies</a:t>
                      </a:r>
                    </a:p>
                  </a:txBody>
                  <a:tcPr marL="12246" marR="12246" marT="6123" marB="6123" anchor="ctr"/>
                </a:tc>
                <a:extLst>
                  <a:ext uri="{0D108BD9-81ED-4DB2-BD59-A6C34878D82A}">
                    <a16:rowId xmlns:a16="http://schemas.microsoft.com/office/drawing/2014/main" val="1808334909"/>
                  </a:ext>
                </a:extLst>
              </a:tr>
              <a:tr h="715197">
                <a:tc>
                  <a:txBody>
                    <a:bodyPr/>
                    <a:lstStyle/>
                    <a:p>
                      <a:pPr algn="ctr"/>
                      <a:r>
                        <a:rPr lang="en-US" sz="2000" b="1" dirty="0"/>
                        <a:t>PLHIV living </a:t>
                      </a:r>
                      <a:r>
                        <a:rPr lang="en-US" sz="2000" b="1" dirty="0">
                          <a:solidFill>
                            <a:srgbClr val="FF0000"/>
                          </a:solidFill>
                        </a:rPr>
                        <a:t>near ART </a:t>
                      </a:r>
                      <a:r>
                        <a:rPr lang="en-US" sz="2000" b="1" dirty="0"/>
                        <a:t>sites</a:t>
                      </a:r>
                    </a:p>
                  </a:txBody>
                  <a:tcPr marL="12246" marR="12246" marT="6123" marB="6123" anchor="ctr"/>
                </a:tc>
                <a:tc>
                  <a:txBody>
                    <a:bodyPr/>
                    <a:lstStyle/>
                    <a:p>
                      <a:pPr marL="342900" indent="-342900" algn="l">
                        <a:buFont typeface="Arial" pitchFamily="34" charset="0"/>
                        <a:buChar char="•"/>
                      </a:pPr>
                      <a:r>
                        <a:rPr lang="en-US" sz="2000" dirty="0"/>
                        <a:t>Fast track ART pick-up at ART sites</a:t>
                      </a:r>
                    </a:p>
                  </a:txBody>
                  <a:tcPr marL="12246" marR="12246" marT="6123" marB="6123" anchor="ctr"/>
                </a:tc>
                <a:extLst>
                  <a:ext uri="{0D108BD9-81ED-4DB2-BD59-A6C34878D82A}">
                    <a16:rowId xmlns:a16="http://schemas.microsoft.com/office/drawing/2014/main" val="452117888"/>
                  </a:ext>
                </a:extLst>
              </a:tr>
              <a:tr h="1065933">
                <a:tc>
                  <a:txBody>
                    <a:bodyPr/>
                    <a:lstStyle/>
                    <a:p>
                      <a:pPr algn="ctr"/>
                      <a:r>
                        <a:rPr lang="en-US" sz="2000" b="1" dirty="0"/>
                        <a:t>PLHIV living in the </a:t>
                      </a:r>
                      <a:r>
                        <a:rPr lang="en-US" sz="2000" b="1" dirty="0">
                          <a:solidFill>
                            <a:srgbClr val="FF0000"/>
                          </a:solidFill>
                        </a:rPr>
                        <a:t>urban</a:t>
                      </a:r>
                      <a:r>
                        <a:rPr lang="en-US" sz="2000" b="1" dirty="0"/>
                        <a:t> area</a:t>
                      </a:r>
                    </a:p>
                  </a:txBody>
                  <a:tcPr marL="12246" marR="12246" marT="6123" marB="6123" anchor="ctr"/>
                </a:tc>
                <a:tc>
                  <a:txBody>
                    <a:bodyPr/>
                    <a:lstStyle/>
                    <a:p>
                      <a:pPr marL="342900" indent="-342900" algn="ctr">
                        <a:buFont typeface="Arial" pitchFamily="34" charset="0"/>
                        <a:buChar char="•"/>
                      </a:pPr>
                      <a:r>
                        <a:rPr lang="en-US" sz="2000" dirty="0"/>
                        <a:t>Home-based ART delivery by peers and health care workers</a:t>
                      </a:r>
                    </a:p>
                  </a:txBody>
                  <a:tcPr marL="12246" marR="12246" marT="6123" marB="6123" anchor="ctr"/>
                </a:tc>
                <a:extLst>
                  <a:ext uri="{0D108BD9-81ED-4DB2-BD59-A6C34878D82A}">
                    <a16:rowId xmlns:a16="http://schemas.microsoft.com/office/drawing/2014/main" val="2172812735"/>
                  </a:ext>
                </a:extLst>
              </a:tr>
              <a:tr h="1300112">
                <a:tc>
                  <a:txBody>
                    <a:bodyPr/>
                    <a:lstStyle/>
                    <a:p>
                      <a:pPr algn="ctr"/>
                      <a:r>
                        <a:rPr lang="en-US" sz="2000" b="1" dirty="0"/>
                        <a:t>PLHIV living in the </a:t>
                      </a:r>
                      <a:r>
                        <a:rPr lang="en-US" sz="2000" b="1" dirty="0">
                          <a:solidFill>
                            <a:srgbClr val="FF0000"/>
                          </a:solidFill>
                        </a:rPr>
                        <a:t>rural area</a:t>
                      </a:r>
                    </a:p>
                  </a:txBody>
                  <a:tcPr marL="12246" marR="12246" marT="6123" marB="6123" anchor="ctr"/>
                </a:tc>
                <a:tc>
                  <a:txBody>
                    <a:bodyPr/>
                    <a:lstStyle/>
                    <a:p>
                      <a:pPr marL="342900" indent="-342900" algn="ctr">
                        <a:buFont typeface="Arial" panose="020B0604020202020204" pitchFamily="34" charset="0"/>
                        <a:buChar char="•"/>
                      </a:pPr>
                      <a:r>
                        <a:rPr lang="en-US" sz="2000" dirty="0">
                          <a:latin typeface="Phetsarath OT" panose="02000500000000000001" pitchFamily="2" charset="2"/>
                          <a:ea typeface="Phetsarath OT" panose="02000500000000000001" pitchFamily="2" charset="2"/>
                          <a:cs typeface="Phetsarath OT" panose="02000500000000000001" pitchFamily="2" charset="2"/>
                        </a:rPr>
                        <a:t>C</a:t>
                      </a:r>
                      <a:r>
                        <a:rPr lang="en-US" sz="2000" dirty="0"/>
                        <a:t>ommunity ART group delivery by peers</a:t>
                      </a:r>
                    </a:p>
                    <a:p>
                      <a:pPr marL="0" indent="0" algn="ctr">
                        <a:buFont typeface="Arial" panose="020B0604020202020204" pitchFamily="34" charset="0"/>
                        <a:buNone/>
                      </a:pPr>
                      <a:endParaRPr lang="en-US" sz="2000" dirty="0">
                        <a:latin typeface="Phetsarath OT" panose="02000500000000000001" pitchFamily="2" charset="2"/>
                        <a:ea typeface="Phetsarath OT" panose="02000500000000000001" pitchFamily="2" charset="2"/>
                        <a:cs typeface="Phetsarath OT" panose="02000500000000000001" pitchFamily="2" charset="2"/>
                      </a:endParaRPr>
                    </a:p>
                    <a:p>
                      <a:pPr marL="342900" indent="-342900" algn="l">
                        <a:buFont typeface="Arial" panose="020B0604020202020204" pitchFamily="34" charset="0"/>
                        <a:buChar char="•"/>
                      </a:pPr>
                      <a:r>
                        <a:rPr lang="en-US" sz="2000" dirty="0">
                          <a:latin typeface="Phetsarath OT" panose="02000500000000000001" pitchFamily="2" charset="2"/>
                          <a:ea typeface="Phetsarath OT" panose="02000500000000000001" pitchFamily="2" charset="2"/>
                          <a:cs typeface="Phetsarath OT" panose="02000500000000000001" pitchFamily="2" charset="2"/>
                        </a:rPr>
                        <a:t> F</a:t>
                      </a:r>
                      <a:r>
                        <a:rPr lang="en-US" sz="2000" dirty="0"/>
                        <a:t>amily group ART delivery</a:t>
                      </a:r>
                    </a:p>
                  </a:txBody>
                  <a:tcPr marL="12246" marR="12246" marT="6123" marB="6123" anchor="ctr"/>
                </a:tc>
                <a:extLst>
                  <a:ext uri="{0D108BD9-81ED-4DB2-BD59-A6C34878D82A}">
                    <a16:rowId xmlns:a16="http://schemas.microsoft.com/office/drawing/2014/main" val="2213029238"/>
                  </a:ext>
                </a:extLst>
              </a:tr>
              <a:tr h="978163">
                <a:tc>
                  <a:txBody>
                    <a:bodyPr/>
                    <a:lstStyle/>
                    <a:p>
                      <a:pPr algn="ctr"/>
                      <a:r>
                        <a:rPr lang="en-US" sz="2000" b="1" dirty="0"/>
                        <a:t>PLHIV living in other countries e.g., Thailand</a:t>
                      </a:r>
                    </a:p>
                  </a:txBody>
                  <a:tcPr marL="12246" marR="12246" marT="6123" marB="6123" anchor="ctr"/>
                </a:tc>
                <a:tc>
                  <a:txBody>
                    <a:bodyPr/>
                    <a:lstStyle/>
                    <a:p>
                      <a:pPr marL="342900" indent="-342900" algn="l">
                        <a:buFont typeface="Arial" pitchFamily="34" charset="0"/>
                        <a:buChar char="•"/>
                      </a:pPr>
                      <a:r>
                        <a:rPr lang="en-US" sz="2000" dirty="0"/>
                        <a:t>ART refill by post</a:t>
                      </a:r>
                    </a:p>
                  </a:txBody>
                  <a:tcPr marL="12246" marR="12246" marT="6123" marB="6123" anchor="ctr"/>
                </a:tc>
                <a:extLst>
                  <a:ext uri="{0D108BD9-81ED-4DB2-BD59-A6C34878D82A}">
                    <a16:rowId xmlns:a16="http://schemas.microsoft.com/office/drawing/2014/main" val="1674151618"/>
                  </a:ext>
                </a:extLst>
              </a:tr>
            </a:tbl>
          </a:graphicData>
        </a:graphic>
      </p:graphicFrame>
      <p:pic>
        <p:nvPicPr>
          <p:cNvPr id="5" name="Picture 4">
            <a:extLst>
              <a:ext uri="{FF2B5EF4-FFF2-40B4-BE49-F238E27FC236}">
                <a16:creationId xmlns:a16="http://schemas.microsoft.com/office/drawing/2014/main" id="{51088567-CC32-45F7-922B-E25E606D53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9534" y="969084"/>
            <a:ext cx="2320121" cy="2306379"/>
          </a:xfrm>
          <a:prstGeom prst="rect">
            <a:avLst/>
          </a:prstGeom>
        </p:spPr>
      </p:pic>
      <p:pic>
        <p:nvPicPr>
          <p:cNvPr id="6" name="Picture 5">
            <a:extLst>
              <a:ext uri="{FF2B5EF4-FFF2-40B4-BE49-F238E27FC236}">
                <a16:creationId xmlns:a16="http://schemas.microsoft.com/office/drawing/2014/main" id="{367C58C2-2498-4037-A5D8-5D9221A188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341891" y="3282287"/>
            <a:ext cx="2115403" cy="2320119"/>
          </a:xfrm>
          <a:prstGeom prst="rect">
            <a:avLst/>
          </a:prstGeom>
        </p:spPr>
      </p:pic>
      <p:sp>
        <p:nvSpPr>
          <p:cNvPr id="3" name="TextBox 2"/>
          <p:cNvSpPr txBox="1"/>
          <p:nvPr/>
        </p:nvSpPr>
        <p:spPr>
          <a:xfrm>
            <a:off x="3493825" y="365137"/>
            <a:ext cx="8065827" cy="461665"/>
          </a:xfrm>
          <a:prstGeom prst="rect">
            <a:avLst/>
          </a:prstGeom>
          <a:solidFill>
            <a:schemeClr val="accent4">
              <a:lumMod val="40000"/>
              <a:lumOff val="60000"/>
            </a:schemeClr>
          </a:solidFill>
        </p:spPr>
        <p:txBody>
          <a:bodyPr wrap="square" rtlCol="0">
            <a:spAutoFit/>
          </a:bodyPr>
          <a:lstStyle/>
          <a:p>
            <a:r>
              <a:rPr lang="en-US" sz="2400" b="1" dirty="0">
                <a:latin typeface="Times New Roman" pitchFamily="18" charset="0"/>
                <a:cs typeface="Times New Roman" pitchFamily="18" charset="0"/>
              </a:rPr>
              <a:t>SOP on community based ART Delivery model in Lao PDR</a:t>
            </a:r>
          </a:p>
        </p:txBody>
      </p:sp>
    </p:spTree>
    <p:extLst>
      <p:ext uri="{BB962C8B-B14F-4D97-AF65-F5344CB8AC3E}">
        <p14:creationId xmlns:p14="http://schemas.microsoft.com/office/powerpoint/2010/main" val="3260047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B089B0-0F10-4DD6-8C4E-AE004293BCF0}"/>
              </a:ext>
            </a:extLst>
          </p:cNvPr>
          <p:cNvPicPr>
            <a:picLocks noChangeAspect="1"/>
          </p:cNvPicPr>
          <p:nvPr/>
        </p:nvPicPr>
        <p:blipFill rotWithShape="1">
          <a:blip r:embed="rId2"/>
          <a:srcRect l="36522" t="16763" r="36196" b="18116"/>
          <a:stretch/>
        </p:blipFill>
        <p:spPr>
          <a:xfrm>
            <a:off x="7447723" y="3027587"/>
            <a:ext cx="2790151" cy="3746139"/>
          </a:xfrm>
          <a:prstGeom prst="rect">
            <a:avLst/>
          </a:prstGeom>
        </p:spPr>
      </p:pic>
      <p:pic>
        <p:nvPicPr>
          <p:cNvPr id="6" name="Picture 5">
            <a:extLst>
              <a:ext uri="{FF2B5EF4-FFF2-40B4-BE49-F238E27FC236}">
                <a16:creationId xmlns:a16="http://schemas.microsoft.com/office/drawing/2014/main" id="{2BDB2496-EF28-4F4C-92B7-F3FBF546F3B9}"/>
              </a:ext>
            </a:extLst>
          </p:cNvPr>
          <p:cNvPicPr>
            <a:picLocks noChangeAspect="1"/>
          </p:cNvPicPr>
          <p:nvPr/>
        </p:nvPicPr>
        <p:blipFill rotWithShape="1">
          <a:blip r:embed="rId3"/>
          <a:srcRect l="36305" t="17536" r="36412" b="17342"/>
          <a:stretch/>
        </p:blipFill>
        <p:spPr>
          <a:xfrm>
            <a:off x="4458737" y="228308"/>
            <a:ext cx="2842591" cy="3816548"/>
          </a:xfrm>
          <a:prstGeom prst="rect">
            <a:avLst/>
          </a:prstGeom>
        </p:spPr>
      </p:pic>
      <p:pic>
        <p:nvPicPr>
          <p:cNvPr id="5" name="Picture 4">
            <a:extLst>
              <a:ext uri="{FF2B5EF4-FFF2-40B4-BE49-F238E27FC236}">
                <a16:creationId xmlns:a16="http://schemas.microsoft.com/office/drawing/2014/main" id="{BFE31289-876F-4512-AD11-BDA3C58629F5}"/>
              </a:ext>
            </a:extLst>
          </p:cNvPr>
          <p:cNvPicPr>
            <a:picLocks noChangeAspect="1"/>
          </p:cNvPicPr>
          <p:nvPr/>
        </p:nvPicPr>
        <p:blipFill rotWithShape="1">
          <a:blip r:embed="rId4"/>
          <a:srcRect l="36305" t="17150" r="36412" b="17729"/>
          <a:stretch/>
        </p:blipFill>
        <p:spPr>
          <a:xfrm>
            <a:off x="7447722" y="74752"/>
            <a:ext cx="2790152" cy="3349487"/>
          </a:xfrm>
          <a:prstGeom prst="rect">
            <a:avLst/>
          </a:prstGeom>
        </p:spPr>
      </p:pic>
      <p:pic>
        <p:nvPicPr>
          <p:cNvPr id="8" name="Picture 7">
            <a:extLst>
              <a:ext uri="{FF2B5EF4-FFF2-40B4-BE49-F238E27FC236}">
                <a16:creationId xmlns:a16="http://schemas.microsoft.com/office/drawing/2014/main" id="{E040F7BD-DF54-4250-A56B-6F3198A69094}"/>
              </a:ext>
            </a:extLst>
          </p:cNvPr>
          <p:cNvPicPr>
            <a:picLocks noChangeAspect="1"/>
          </p:cNvPicPr>
          <p:nvPr/>
        </p:nvPicPr>
        <p:blipFill rotWithShape="1">
          <a:blip r:embed="rId5"/>
          <a:srcRect l="36413" t="18309" r="35217" b="18116"/>
          <a:stretch/>
        </p:blipFill>
        <p:spPr>
          <a:xfrm>
            <a:off x="1603513" y="74752"/>
            <a:ext cx="3061252" cy="3719745"/>
          </a:xfrm>
          <a:prstGeom prst="rect">
            <a:avLst/>
          </a:prstGeom>
        </p:spPr>
      </p:pic>
      <p:pic>
        <p:nvPicPr>
          <p:cNvPr id="9" name="Picture 8">
            <a:extLst>
              <a:ext uri="{FF2B5EF4-FFF2-40B4-BE49-F238E27FC236}">
                <a16:creationId xmlns:a16="http://schemas.microsoft.com/office/drawing/2014/main" id="{49432628-8D98-4937-A017-F9397BB7511E}"/>
              </a:ext>
            </a:extLst>
          </p:cNvPr>
          <p:cNvPicPr>
            <a:picLocks noChangeAspect="1"/>
          </p:cNvPicPr>
          <p:nvPr/>
        </p:nvPicPr>
        <p:blipFill rotWithShape="1">
          <a:blip r:embed="rId6"/>
          <a:srcRect l="38479" t="17150" r="21631" b="17729"/>
          <a:stretch/>
        </p:blipFill>
        <p:spPr>
          <a:xfrm>
            <a:off x="4605131" y="3891299"/>
            <a:ext cx="3084817" cy="2832652"/>
          </a:xfrm>
          <a:prstGeom prst="rect">
            <a:avLst/>
          </a:prstGeom>
        </p:spPr>
      </p:pic>
      <p:pic>
        <p:nvPicPr>
          <p:cNvPr id="10" name="Picture 9">
            <a:extLst>
              <a:ext uri="{FF2B5EF4-FFF2-40B4-BE49-F238E27FC236}">
                <a16:creationId xmlns:a16="http://schemas.microsoft.com/office/drawing/2014/main" id="{D3D44011-5E4C-4F30-BF1C-4E39C49F6822}"/>
              </a:ext>
            </a:extLst>
          </p:cNvPr>
          <p:cNvPicPr>
            <a:picLocks noChangeAspect="1"/>
          </p:cNvPicPr>
          <p:nvPr/>
        </p:nvPicPr>
        <p:blipFill rotWithShape="1">
          <a:blip r:embed="rId7"/>
          <a:srcRect l="17827" t="17729" r="17825" b="18889"/>
          <a:stretch/>
        </p:blipFill>
        <p:spPr>
          <a:xfrm>
            <a:off x="1543878" y="3891299"/>
            <a:ext cx="3061252" cy="2832652"/>
          </a:xfrm>
          <a:prstGeom prst="rect">
            <a:avLst/>
          </a:prstGeom>
        </p:spPr>
      </p:pic>
    </p:spTree>
    <p:extLst>
      <p:ext uri="{BB962C8B-B14F-4D97-AF65-F5344CB8AC3E}">
        <p14:creationId xmlns:p14="http://schemas.microsoft.com/office/powerpoint/2010/main" val="767473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5">
            <a:extLst>
              <a:ext uri="{FF2B5EF4-FFF2-40B4-BE49-F238E27FC236}">
                <a16:creationId xmlns:a16="http://schemas.microsoft.com/office/drawing/2014/main" id="{BEDEC6BC-445E-4F05-AB21-040DC6DB3B91}"/>
              </a:ext>
            </a:extLst>
          </p:cNvPr>
          <p:cNvGraphicFramePr>
            <a:graphicFrameLocks/>
          </p:cNvGraphicFramePr>
          <p:nvPr>
            <p:extLst>
              <p:ext uri="{D42A27DB-BD31-4B8C-83A1-F6EECF244321}">
                <p14:modId xmlns:p14="http://schemas.microsoft.com/office/powerpoint/2010/main" val="2777147900"/>
              </p:ext>
            </p:extLst>
          </p:nvPr>
        </p:nvGraphicFramePr>
        <p:xfrm>
          <a:off x="467833" y="996949"/>
          <a:ext cx="11261404" cy="5698164"/>
        </p:xfrm>
        <a:graphic>
          <a:graphicData uri="http://schemas.openxmlformats.org/drawingml/2006/table">
            <a:tbl>
              <a:tblPr firstRow="1" firstCol="1" bandRow="1">
                <a:tableStyleId>{5C22544A-7EE6-4342-B048-85BDC9FD1C3A}</a:tableStyleId>
              </a:tblPr>
              <a:tblGrid>
                <a:gridCol w="1924675">
                  <a:extLst>
                    <a:ext uri="{9D8B030D-6E8A-4147-A177-3AD203B41FA5}">
                      <a16:colId xmlns:a16="http://schemas.microsoft.com/office/drawing/2014/main" val="3329521775"/>
                    </a:ext>
                  </a:extLst>
                </a:gridCol>
                <a:gridCol w="3112243">
                  <a:extLst>
                    <a:ext uri="{9D8B030D-6E8A-4147-A177-3AD203B41FA5}">
                      <a16:colId xmlns:a16="http://schemas.microsoft.com/office/drawing/2014/main" val="960325784"/>
                    </a:ext>
                  </a:extLst>
                </a:gridCol>
                <a:gridCol w="3112243">
                  <a:extLst>
                    <a:ext uri="{9D8B030D-6E8A-4147-A177-3AD203B41FA5}">
                      <a16:colId xmlns:a16="http://schemas.microsoft.com/office/drawing/2014/main" val="2612504654"/>
                    </a:ext>
                  </a:extLst>
                </a:gridCol>
                <a:gridCol w="3112243">
                  <a:extLst>
                    <a:ext uri="{9D8B030D-6E8A-4147-A177-3AD203B41FA5}">
                      <a16:colId xmlns:a16="http://schemas.microsoft.com/office/drawing/2014/main" val="3085582298"/>
                    </a:ext>
                  </a:extLst>
                </a:gridCol>
              </a:tblGrid>
              <a:tr h="451873">
                <a:tc>
                  <a:txBody>
                    <a:bodyPr/>
                    <a:lstStyle/>
                    <a:p>
                      <a:pPr marL="0" marR="0" algn="ctr">
                        <a:lnSpc>
                          <a:spcPct val="115000"/>
                        </a:lnSpc>
                        <a:spcBef>
                          <a:spcPts val="0"/>
                        </a:spcBef>
                        <a:spcAft>
                          <a:spcPts val="0"/>
                        </a:spcAft>
                      </a:pPr>
                      <a:r>
                        <a:rPr lang="en-US" sz="2000" dirty="0">
                          <a:effectLst/>
                          <a:latin typeface="+mn-lt"/>
                          <a:ea typeface="Phetsarath OT" panose="02000500000000000001" pitchFamily="2" charset="2"/>
                          <a:cs typeface="Phetsarath OT" panose="02000500000000000001" pitchFamily="2" charset="2"/>
                        </a:rPr>
                        <a:t>ART sites</a:t>
                      </a:r>
                      <a:endParaRPr lang="en-US" sz="2000" dirty="0">
                        <a:solidFill>
                          <a:srgbClr val="943634"/>
                        </a:solidFill>
                        <a:effectLst/>
                        <a:latin typeface="+mn-lt"/>
                        <a:ea typeface="Phetsarath OT" panose="02000500000000000001" pitchFamily="2" charset="2"/>
                        <a:cs typeface="Phetsarath OT" panose="02000500000000000001" pitchFamily="2" charset="2"/>
                      </a:endParaRPr>
                    </a:p>
                  </a:txBody>
                  <a:tcPr marL="68580" marR="68580" marT="0" marB="0"/>
                </a:tc>
                <a:tc>
                  <a:txBody>
                    <a:bodyPr/>
                    <a:lstStyle/>
                    <a:p>
                      <a:pPr marL="0" marR="0" algn="ctr">
                        <a:lnSpc>
                          <a:spcPct val="115000"/>
                        </a:lnSpc>
                        <a:spcBef>
                          <a:spcPts val="0"/>
                        </a:spcBef>
                        <a:spcAft>
                          <a:spcPts val="0"/>
                        </a:spcAft>
                      </a:pPr>
                      <a:r>
                        <a:rPr lang="en-US" sz="2000" dirty="0">
                          <a:solidFill>
                            <a:schemeClr val="bg1"/>
                          </a:solidFill>
                          <a:effectLst/>
                          <a:latin typeface="+mn-lt"/>
                          <a:ea typeface="Phetsarath OT" panose="02000500000000000001" pitchFamily="2" charset="2"/>
                          <a:cs typeface="Phetsarath OT" panose="02000500000000000001" pitchFamily="2" charset="2"/>
                        </a:rPr>
                        <a:t>Q2 </a:t>
                      </a:r>
                    </a:p>
                  </a:txBody>
                  <a:tcPr marL="68580" marR="68580" marT="0" marB="0"/>
                </a:tc>
                <a:tc>
                  <a:txBody>
                    <a:bodyPr/>
                    <a:lstStyle/>
                    <a:p>
                      <a:pPr marL="0" marR="0" algn="ctr">
                        <a:lnSpc>
                          <a:spcPct val="115000"/>
                        </a:lnSpc>
                        <a:spcBef>
                          <a:spcPts val="0"/>
                        </a:spcBef>
                        <a:spcAft>
                          <a:spcPts val="0"/>
                        </a:spcAft>
                      </a:pPr>
                      <a:r>
                        <a:rPr lang="en-US" sz="2000" dirty="0">
                          <a:solidFill>
                            <a:schemeClr val="bg1"/>
                          </a:solidFill>
                          <a:effectLst/>
                          <a:latin typeface="+mn-lt"/>
                          <a:ea typeface="Phetsarath OT" panose="02000500000000000001" pitchFamily="2" charset="2"/>
                          <a:cs typeface="Phetsarath OT" panose="02000500000000000001" pitchFamily="2" charset="2"/>
                        </a:rPr>
                        <a:t>Q3</a:t>
                      </a:r>
                    </a:p>
                  </a:txBody>
                  <a:tcPr marL="68580" marR="68580" marT="0" marB="0"/>
                </a:tc>
                <a:tc>
                  <a:txBody>
                    <a:bodyPr/>
                    <a:lstStyle/>
                    <a:p>
                      <a:pPr marL="0" marR="0" algn="ctr">
                        <a:lnSpc>
                          <a:spcPct val="115000"/>
                        </a:lnSpc>
                        <a:spcBef>
                          <a:spcPts val="0"/>
                        </a:spcBef>
                        <a:spcAft>
                          <a:spcPts val="0"/>
                        </a:spcAft>
                      </a:pPr>
                      <a:r>
                        <a:rPr lang="en-US" sz="2000" dirty="0">
                          <a:solidFill>
                            <a:schemeClr val="bg1"/>
                          </a:solidFill>
                          <a:effectLst/>
                          <a:latin typeface="+mn-lt"/>
                          <a:ea typeface="Phetsarath OT" panose="02000500000000000001" pitchFamily="2" charset="2"/>
                          <a:cs typeface="Phetsarath OT" panose="02000500000000000001" pitchFamily="2" charset="2"/>
                        </a:rPr>
                        <a:t>Q4</a:t>
                      </a:r>
                      <a:r>
                        <a:rPr lang="lo-LA" sz="2000" dirty="0">
                          <a:solidFill>
                            <a:schemeClr val="bg1"/>
                          </a:solidFill>
                          <a:effectLst/>
                          <a:latin typeface="+mn-lt"/>
                          <a:ea typeface="Phetsarath OT" panose="02000500000000000001" pitchFamily="2" charset="2"/>
                          <a:cs typeface="Phetsarath OT" panose="02000500000000000001" pitchFamily="2" charset="2"/>
                        </a:rPr>
                        <a:t> </a:t>
                      </a:r>
                    </a:p>
                  </a:txBody>
                  <a:tcPr marL="68580" marR="68580" marT="0" marB="0"/>
                </a:tc>
                <a:extLst>
                  <a:ext uri="{0D108BD9-81ED-4DB2-BD59-A6C34878D82A}">
                    <a16:rowId xmlns:a16="http://schemas.microsoft.com/office/drawing/2014/main" val="1904129391"/>
                  </a:ext>
                </a:extLst>
              </a:tr>
              <a:tr h="381515">
                <a:tc>
                  <a:txBody>
                    <a:bodyPr/>
                    <a:lstStyle/>
                    <a:p>
                      <a:pPr algn="ctr" fontAlgn="ctr"/>
                      <a:r>
                        <a:rPr lang="en-US" sz="2000" b="0" i="0" u="none" strike="noStrike" dirty="0">
                          <a:solidFill>
                            <a:srgbClr val="000000"/>
                          </a:solidFill>
                          <a:effectLst/>
                          <a:latin typeface="+mn-lt"/>
                        </a:rPr>
                        <a:t>SVK</a:t>
                      </a:r>
                    </a:p>
                  </a:txBody>
                  <a:tcPr marL="6350" marR="6350" marT="6350" marB="0" anchor="ctr"/>
                </a:tc>
                <a:tc>
                  <a:txBody>
                    <a:bodyPr/>
                    <a:lstStyle/>
                    <a:p>
                      <a:pPr algn="ctr" fontAlgn="b"/>
                      <a:r>
                        <a:rPr lang="en-US" sz="2800" b="0" i="0" u="none" strike="noStrike" dirty="0">
                          <a:solidFill>
                            <a:srgbClr val="000000"/>
                          </a:solidFill>
                          <a:effectLst/>
                          <a:latin typeface="Times New Roman" panose="02020603050405020304" pitchFamily="18" charset="0"/>
                        </a:rPr>
                        <a:t>245</a:t>
                      </a:r>
                    </a:p>
                  </a:txBody>
                  <a:tcPr marL="6350" marR="6350" marT="6350" marB="0" anchor="b"/>
                </a:tc>
                <a:tc>
                  <a:txBody>
                    <a:bodyPr/>
                    <a:lstStyle/>
                    <a:p>
                      <a:pPr algn="ctr" fontAlgn="b"/>
                      <a:r>
                        <a:rPr lang="en-US" sz="2800" b="0" i="0" u="none" strike="noStrike">
                          <a:solidFill>
                            <a:schemeClr val="tx1"/>
                          </a:solidFill>
                          <a:effectLst/>
                          <a:latin typeface="Times New Roman" panose="02020603050405020304" pitchFamily="18" charset="0"/>
                        </a:rPr>
                        <a:t>279</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128</a:t>
                      </a:r>
                    </a:p>
                  </a:txBody>
                  <a:tcPr marL="6350" marR="6350" marT="6350" marB="0" anchor="b"/>
                </a:tc>
                <a:extLst>
                  <a:ext uri="{0D108BD9-81ED-4DB2-BD59-A6C34878D82A}">
                    <a16:rowId xmlns:a16="http://schemas.microsoft.com/office/drawing/2014/main" val="1591557163"/>
                  </a:ext>
                </a:extLst>
              </a:tr>
              <a:tr h="381515">
                <a:tc>
                  <a:txBody>
                    <a:bodyPr/>
                    <a:lstStyle/>
                    <a:p>
                      <a:pPr algn="ctr" fontAlgn="ctr"/>
                      <a:r>
                        <a:rPr lang="en-US" sz="2000" b="0" i="0" u="none" strike="noStrike" dirty="0">
                          <a:solidFill>
                            <a:srgbClr val="000000"/>
                          </a:solidFill>
                          <a:effectLst/>
                          <a:latin typeface="+mn-lt"/>
                        </a:rPr>
                        <a:t>STR</a:t>
                      </a:r>
                    </a:p>
                  </a:txBody>
                  <a:tcPr marL="6350" marR="6350" marT="6350" marB="0" anchor="ctr"/>
                </a:tc>
                <a:tc>
                  <a:txBody>
                    <a:bodyPr/>
                    <a:lstStyle/>
                    <a:p>
                      <a:pPr algn="ctr" fontAlgn="b"/>
                      <a:r>
                        <a:rPr lang="en-US" sz="2800" b="0" i="0" u="none" strike="noStrike">
                          <a:solidFill>
                            <a:srgbClr val="000000"/>
                          </a:solidFill>
                          <a:effectLst/>
                          <a:latin typeface="Times New Roman" panose="02020603050405020304" pitchFamily="18" charset="0"/>
                        </a:rPr>
                        <a:t>255</a:t>
                      </a:r>
                    </a:p>
                  </a:txBody>
                  <a:tcPr marL="6350" marR="6350" marT="6350" marB="0" anchor="b"/>
                </a:tc>
                <a:tc>
                  <a:txBody>
                    <a:bodyPr/>
                    <a:lstStyle/>
                    <a:p>
                      <a:pPr algn="ctr" fontAlgn="b"/>
                      <a:r>
                        <a:rPr lang="en-US" sz="2800" b="0" i="0" u="none" strike="noStrike">
                          <a:solidFill>
                            <a:schemeClr val="tx1"/>
                          </a:solidFill>
                          <a:effectLst/>
                          <a:latin typeface="Times New Roman" panose="02020603050405020304" pitchFamily="18" charset="0"/>
                        </a:rPr>
                        <a:t>297</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330</a:t>
                      </a:r>
                    </a:p>
                  </a:txBody>
                  <a:tcPr marL="6350" marR="6350" marT="6350" marB="0" anchor="b"/>
                </a:tc>
                <a:extLst>
                  <a:ext uri="{0D108BD9-81ED-4DB2-BD59-A6C34878D82A}">
                    <a16:rowId xmlns:a16="http://schemas.microsoft.com/office/drawing/2014/main" val="3937674366"/>
                  </a:ext>
                </a:extLst>
              </a:tr>
              <a:tr h="381515">
                <a:tc>
                  <a:txBody>
                    <a:bodyPr/>
                    <a:lstStyle/>
                    <a:p>
                      <a:pPr algn="ctr" fontAlgn="ctr"/>
                      <a:r>
                        <a:rPr lang="en-US" sz="2000" b="0" i="0" u="none" strike="noStrike" dirty="0">
                          <a:solidFill>
                            <a:srgbClr val="000000"/>
                          </a:solidFill>
                          <a:effectLst/>
                          <a:latin typeface="+mn-lt"/>
                        </a:rPr>
                        <a:t>MHS</a:t>
                      </a:r>
                    </a:p>
                  </a:txBody>
                  <a:tcPr marL="6350" marR="6350" marT="6350" marB="0" anchor="ctr"/>
                </a:tc>
                <a:tc>
                  <a:txBody>
                    <a:bodyPr/>
                    <a:lstStyle/>
                    <a:p>
                      <a:pPr algn="ctr" fontAlgn="b"/>
                      <a:r>
                        <a:rPr lang="en-US" sz="2800" b="0" i="0" u="none" strike="noStrike">
                          <a:solidFill>
                            <a:srgbClr val="000000"/>
                          </a:solidFill>
                          <a:effectLst/>
                          <a:latin typeface="Times New Roman" panose="02020603050405020304" pitchFamily="18" charset="0"/>
                        </a:rPr>
                        <a:t>212</a:t>
                      </a:r>
                    </a:p>
                  </a:txBody>
                  <a:tcPr marL="6350" marR="6350" marT="6350" marB="0" anchor="b"/>
                </a:tc>
                <a:tc>
                  <a:txBody>
                    <a:bodyPr/>
                    <a:lstStyle/>
                    <a:p>
                      <a:pPr algn="ctr" fontAlgn="b"/>
                      <a:r>
                        <a:rPr lang="en-US" sz="2800" b="0" i="0" u="none" strike="noStrike">
                          <a:solidFill>
                            <a:schemeClr val="tx1"/>
                          </a:solidFill>
                          <a:effectLst/>
                          <a:latin typeface="Times New Roman" panose="02020603050405020304" pitchFamily="18" charset="0"/>
                        </a:rPr>
                        <a:t>98</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328</a:t>
                      </a:r>
                    </a:p>
                  </a:txBody>
                  <a:tcPr marL="6350" marR="6350" marT="6350" marB="0" anchor="b"/>
                </a:tc>
                <a:extLst>
                  <a:ext uri="{0D108BD9-81ED-4DB2-BD59-A6C34878D82A}">
                    <a16:rowId xmlns:a16="http://schemas.microsoft.com/office/drawing/2014/main" val="1215015712"/>
                  </a:ext>
                </a:extLst>
              </a:tr>
              <a:tr h="381515">
                <a:tc>
                  <a:txBody>
                    <a:bodyPr/>
                    <a:lstStyle/>
                    <a:p>
                      <a:pPr algn="ctr" fontAlgn="ctr"/>
                      <a:r>
                        <a:rPr lang="en-US" sz="2000" b="0" i="0" u="none" strike="noStrike" dirty="0">
                          <a:solidFill>
                            <a:srgbClr val="000000"/>
                          </a:solidFill>
                          <a:effectLst/>
                          <a:latin typeface="+mn-lt"/>
                        </a:rPr>
                        <a:t>LPB</a:t>
                      </a:r>
                    </a:p>
                  </a:txBody>
                  <a:tcPr marL="6350" marR="6350" marT="6350" marB="0" anchor="ctr"/>
                </a:tc>
                <a:tc>
                  <a:txBody>
                    <a:bodyPr/>
                    <a:lstStyle/>
                    <a:p>
                      <a:pPr algn="ctr" fontAlgn="b"/>
                      <a:r>
                        <a:rPr lang="en-US" sz="2800" b="0" i="0" u="none" strike="noStrike">
                          <a:solidFill>
                            <a:srgbClr val="000000"/>
                          </a:solidFill>
                          <a:effectLst/>
                          <a:latin typeface="Times New Roman" panose="02020603050405020304" pitchFamily="18" charset="0"/>
                        </a:rPr>
                        <a:t>142</a:t>
                      </a:r>
                    </a:p>
                  </a:txBody>
                  <a:tcPr marL="6350" marR="6350" marT="6350" marB="0" anchor="b"/>
                </a:tc>
                <a:tc>
                  <a:txBody>
                    <a:bodyPr/>
                    <a:lstStyle/>
                    <a:p>
                      <a:pPr algn="ctr" fontAlgn="b"/>
                      <a:r>
                        <a:rPr lang="en-US" sz="2800" b="0" i="0" u="none" strike="noStrike" dirty="0">
                          <a:solidFill>
                            <a:schemeClr val="tx1"/>
                          </a:solidFill>
                          <a:effectLst/>
                          <a:latin typeface="Times New Roman" panose="02020603050405020304" pitchFamily="18" charset="0"/>
                        </a:rPr>
                        <a:t>200</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276</a:t>
                      </a:r>
                    </a:p>
                  </a:txBody>
                  <a:tcPr marL="6350" marR="6350" marT="6350" marB="0" anchor="b"/>
                </a:tc>
                <a:extLst>
                  <a:ext uri="{0D108BD9-81ED-4DB2-BD59-A6C34878D82A}">
                    <a16:rowId xmlns:a16="http://schemas.microsoft.com/office/drawing/2014/main" val="2041053322"/>
                  </a:ext>
                </a:extLst>
              </a:tr>
              <a:tr h="381515">
                <a:tc>
                  <a:txBody>
                    <a:bodyPr/>
                    <a:lstStyle/>
                    <a:p>
                      <a:pPr algn="ctr" fontAlgn="ctr"/>
                      <a:r>
                        <a:rPr lang="en-US" sz="2000" b="0" i="0" u="none" strike="noStrike" dirty="0">
                          <a:solidFill>
                            <a:srgbClr val="000000"/>
                          </a:solidFill>
                          <a:effectLst/>
                          <a:latin typeface="+mn-lt"/>
                        </a:rPr>
                        <a:t>CPS</a:t>
                      </a:r>
                    </a:p>
                  </a:txBody>
                  <a:tcPr marL="6350" marR="6350" marT="6350" marB="0" anchor="ctr"/>
                </a:tc>
                <a:tc>
                  <a:txBody>
                    <a:bodyPr/>
                    <a:lstStyle/>
                    <a:p>
                      <a:pPr algn="ctr" fontAlgn="b"/>
                      <a:r>
                        <a:rPr lang="en-US" sz="2800" b="0" i="0" u="none" strike="noStrike">
                          <a:solidFill>
                            <a:srgbClr val="000000"/>
                          </a:solidFill>
                          <a:effectLst/>
                          <a:latin typeface="Times New Roman" panose="02020603050405020304" pitchFamily="18" charset="0"/>
                        </a:rPr>
                        <a:t>138</a:t>
                      </a:r>
                    </a:p>
                  </a:txBody>
                  <a:tcPr marL="6350" marR="6350" marT="6350" marB="0" anchor="b"/>
                </a:tc>
                <a:tc>
                  <a:txBody>
                    <a:bodyPr/>
                    <a:lstStyle/>
                    <a:p>
                      <a:pPr algn="ctr" fontAlgn="b"/>
                      <a:r>
                        <a:rPr lang="en-US" sz="2800" b="0" i="0" u="none" strike="noStrike">
                          <a:solidFill>
                            <a:schemeClr val="tx1"/>
                          </a:solidFill>
                          <a:effectLst/>
                          <a:latin typeface="Times New Roman" panose="02020603050405020304" pitchFamily="18" charset="0"/>
                        </a:rPr>
                        <a:t>89</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138</a:t>
                      </a:r>
                    </a:p>
                  </a:txBody>
                  <a:tcPr marL="6350" marR="6350" marT="6350" marB="0" anchor="b"/>
                </a:tc>
                <a:extLst>
                  <a:ext uri="{0D108BD9-81ED-4DB2-BD59-A6C34878D82A}">
                    <a16:rowId xmlns:a16="http://schemas.microsoft.com/office/drawing/2014/main" val="4253217187"/>
                  </a:ext>
                </a:extLst>
              </a:tr>
              <a:tr h="381515">
                <a:tc>
                  <a:txBody>
                    <a:bodyPr/>
                    <a:lstStyle/>
                    <a:p>
                      <a:pPr algn="ctr" fontAlgn="ctr"/>
                      <a:r>
                        <a:rPr lang="en-US" sz="2000" b="0" i="0" u="none" strike="noStrike" dirty="0">
                          <a:solidFill>
                            <a:srgbClr val="000000"/>
                          </a:solidFill>
                          <a:effectLst/>
                          <a:latin typeface="+mn-lt"/>
                        </a:rPr>
                        <a:t>BK</a:t>
                      </a:r>
                    </a:p>
                  </a:txBody>
                  <a:tcPr marL="6350" marR="6350" marT="6350" marB="0" anchor="ctr"/>
                </a:tc>
                <a:tc>
                  <a:txBody>
                    <a:bodyPr/>
                    <a:lstStyle/>
                    <a:p>
                      <a:pPr algn="ctr" fontAlgn="b"/>
                      <a:r>
                        <a:rPr lang="en-US" sz="2800" b="0" i="0" u="none" strike="noStrike">
                          <a:solidFill>
                            <a:srgbClr val="000000"/>
                          </a:solidFill>
                          <a:effectLst/>
                          <a:latin typeface="Times New Roman" panose="02020603050405020304" pitchFamily="18" charset="0"/>
                        </a:rPr>
                        <a:t>57</a:t>
                      </a:r>
                    </a:p>
                  </a:txBody>
                  <a:tcPr marL="6350" marR="6350" marT="6350" marB="0" anchor="b"/>
                </a:tc>
                <a:tc>
                  <a:txBody>
                    <a:bodyPr/>
                    <a:lstStyle/>
                    <a:p>
                      <a:pPr algn="ctr" fontAlgn="b"/>
                      <a:r>
                        <a:rPr lang="en-US" sz="2800" b="0" i="0" u="none" strike="noStrike">
                          <a:solidFill>
                            <a:schemeClr val="tx1"/>
                          </a:solidFill>
                          <a:effectLst/>
                          <a:latin typeface="Times New Roman" panose="02020603050405020304" pitchFamily="18" charset="0"/>
                        </a:rPr>
                        <a:t>33</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114</a:t>
                      </a:r>
                    </a:p>
                  </a:txBody>
                  <a:tcPr marL="6350" marR="6350" marT="6350" marB="0" anchor="b"/>
                </a:tc>
                <a:extLst>
                  <a:ext uri="{0D108BD9-81ED-4DB2-BD59-A6C34878D82A}">
                    <a16:rowId xmlns:a16="http://schemas.microsoft.com/office/drawing/2014/main" val="3571715388"/>
                  </a:ext>
                </a:extLst>
              </a:tr>
              <a:tr h="381515">
                <a:tc>
                  <a:txBody>
                    <a:bodyPr/>
                    <a:lstStyle/>
                    <a:p>
                      <a:pPr algn="ctr" fontAlgn="ctr"/>
                      <a:r>
                        <a:rPr lang="en-US" sz="2000" b="0" i="0" u="none" strike="noStrike" dirty="0">
                          <a:solidFill>
                            <a:srgbClr val="000000"/>
                          </a:solidFill>
                          <a:effectLst/>
                          <a:latin typeface="+mn-lt"/>
                        </a:rPr>
                        <a:t>LNT</a:t>
                      </a:r>
                    </a:p>
                  </a:txBody>
                  <a:tcPr marL="6350" marR="6350" marT="6350" marB="0" anchor="ctr"/>
                </a:tc>
                <a:tc>
                  <a:txBody>
                    <a:bodyPr/>
                    <a:lstStyle/>
                    <a:p>
                      <a:pPr algn="ctr" fontAlgn="b"/>
                      <a:r>
                        <a:rPr lang="en-US" sz="2800" b="0" i="0" u="none" strike="noStrike" dirty="0">
                          <a:solidFill>
                            <a:srgbClr val="000000"/>
                          </a:solidFill>
                          <a:effectLst/>
                          <a:latin typeface="Times New Roman" panose="02020603050405020304" pitchFamily="18" charset="0"/>
                        </a:rPr>
                        <a:t>96</a:t>
                      </a:r>
                    </a:p>
                  </a:txBody>
                  <a:tcPr marL="6350" marR="6350" marT="6350" marB="0" anchor="b"/>
                </a:tc>
                <a:tc>
                  <a:txBody>
                    <a:bodyPr/>
                    <a:lstStyle/>
                    <a:p>
                      <a:pPr algn="ctr" fontAlgn="b"/>
                      <a:r>
                        <a:rPr lang="en-US" sz="2800" b="0" i="0" u="none" strike="noStrike">
                          <a:solidFill>
                            <a:schemeClr val="tx1"/>
                          </a:solidFill>
                          <a:effectLst/>
                          <a:latin typeface="Times New Roman" panose="02020603050405020304" pitchFamily="18" charset="0"/>
                        </a:rPr>
                        <a:t>119</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77</a:t>
                      </a:r>
                    </a:p>
                  </a:txBody>
                  <a:tcPr marL="6350" marR="6350" marT="6350" marB="0" anchor="b"/>
                </a:tc>
                <a:extLst>
                  <a:ext uri="{0D108BD9-81ED-4DB2-BD59-A6C34878D82A}">
                    <a16:rowId xmlns:a16="http://schemas.microsoft.com/office/drawing/2014/main" val="1131486675"/>
                  </a:ext>
                </a:extLst>
              </a:tr>
              <a:tr h="381515">
                <a:tc>
                  <a:txBody>
                    <a:bodyPr/>
                    <a:lstStyle/>
                    <a:p>
                      <a:pPr algn="ctr" fontAlgn="ctr"/>
                      <a:r>
                        <a:rPr lang="en-US" sz="2000" b="0" i="0" u="none" strike="noStrike" dirty="0">
                          <a:solidFill>
                            <a:srgbClr val="000000"/>
                          </a:solidFill>
                          <a:effectLst/>
                          <a:latin typeface="+mn-lt"/>
                        </a:rPr>
                        <a:t>KM</a:t>
                      </a:r>
                    </a:p>
                  </a:txBody>
                  <a:tcPr marL="6350" marR="6350" marT="6350" marB="0" anchor="ctr"/>
                </a:tc>
                <a:tc>
                  <a:txBody>
                    <a:bodyPr/>
                    <a:lstStyle/>
                    <a:p>
                      <a:pPr algn="ctr" fontAlgn="b"/>
                      <a:r>
                        <a:rPr lang="en-US" sz="2800" b="0" i="0" u="none" strike="noStrike">
                          <a:solidFill>
                            <a:srgbClr val="000000"/>
                          </a:solidFill>
                          <a:effectLst/>
                          <a:latin typeface="Times New Roman" panose="02020603050405020304" pitchFamily="18" charset="0"/>
                        </a:rPr>
                        <a:t>483</a:t>
                      </a:r>
                    </a:p>
                  </a:txBody>
                  <a:tcPr marL="6350" marR="6350" marT="6350" marB="0" anchor="b"/>
                </a:tc>
                <a:tc>
                  <a:txBody>
                    <a:bodyPr/>
                    <a:lstStyle/>
                    <a:p>
                      <a:pPr algn="ctr" fontAlgn="b"/>
                      <a:r>
                        <a:rPr lang="en-US" sz="2800" b="0" i="0" u="none" strike="noStrike">
                          <a:solidFill>
                            <a:schemeClr val="tx1"/>
                          </a:solidFill>
                          <a:effectLst/>
                          <a:latin typeface="Times New Roman" panose="02020603050405020304" pitchFamily="18" charset="0"/>
                        </a:rPr>
                        <a:t>579</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543</a:t>
                      </a:r>
                    </a:p>
                  </a:txBody>
                  <a:tcPr marL="6350" marR="6350" marT="6350" marB="0" anchor="b"/>
                </a:tc>
                <a:extLst>
                  <a:ext uri="{0D108BD9-81ED-4DB2-BD59-A6C34878D82A}">
                    <a16:rowId xmlns:a16="http://schemas.microsoft.com/office/drawing/2014/main" val="3940995354"/>
                  </a:ext>
                </a:extLst>
              </a:tr>
              <a:tr h="482521">
                <a:tc>
                  <a:txBody>
                    <a:bodyPr/>
                    <a:lstStyle/>
                    <a:p>
                      <a:pPr algn="ctr" fontAlgn="ctr"/>
                      <a:r>
                        <a:rPr lang="en-US" sz="2000" b="0" i="0" u="none" strike="noStrike" dirty="0">
                          <a:solidFill>
                            <a:srgbClr val="000000"/>
                          </a:solidFill>
                          <a:effectLst/>
                          <a:latin typeface="+mn-lt"/>
                        </a:rPr>
                        <a:t>TP</a:t>
                      </a:r>
                    </a:p>
                  </a:txBody>
                  <a:tcPr marL="6350" marR="6350" marT="6350" marB="0" anchor="ctr"/>
                </a:tc>
                <a:tc>
                  <a:txBody>
                    <a:bodyPr/>
                    <a:lstStyle/>
                    <a:p>
                      <a:pPr algn="ctr" fontAlgn="b"/>
                      <a:r>
                        <a:rPr lang="en-US" sz="2800" b="0" i="0" u="none" strike="noStrike">
                          <a:solidFill>
                            <a:srgbClr val="000000"/>
                          </a:solidFill>
                          <a:effectLst/>
                          <a:latin typeface="Times New Roman" panose="02020603050405020304" pitchFamily="18" charset="0"/>
                        </a:rPr>
                        <a:t>71</a:t>
                      </a:r>
                    </a:p>
                  </a:txBody>
                  <a:tcPr marL="6350" marR="6350" marT="6350" marB="0" anchor="b"/>
                </a:tc>
                <a:tc>
                  <a:txBody>
                    <a:bodyPr/>
                    <a:lstStyle/>
                    <a:p>
                      <a:pPr algn="ctr" fontAlgn="b"/>
                      <a:r>
                        <a:rPr lang="en-US" sz="2800" b="0" i="0" u="none" strike="noStrike" dirty="0">
                          <a:solidFill>
                            <a:schemeClr val="tx1"/>
                          </a:solidFill>
                          <a:effectLst/>
                          <a:latin typeface="Times New Roman" panose="02020603050405020304" pitchFamily="18" charset="0"/>
                        </a:rPr>
                        <a:t>59</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58</a:t>
                      </a:r>
                    </a:p>
                  </a:txBody>
                  <a:tcPr marL="6350" marR="6350" marT="6350" marB="0" anchor="b"/>
                </a:tc>
                <a:extLst>
                  <a:ext uri="{0D108BD9-81ED-4DB2-BD59-A6C34878D82A}">
                    <a16:rowId xmlns:a16="http://schemas.microsoft.com/office/drawing/2014/main" val="3635573897"/>
                  </a:ext>
                </a:extLst>
              </a:tr>
              <a:tr h="381515">
                <a:tc>
                  <a:txBody>
                    <a:bodyPr/>
                    <a:lstStyle/>
                    <a:p>
                      <a:pPr algn="ctr" fontAlgn="ctr"/>
                      <a:r>
                        <a:rPr lang="en-US" sz="2000" b="0" i="0" u="none" strike="noStrike" dirty="0">
                          <a:solidFill>
                            <a:srgbClr val="000000"/>
                          </a:solidFill>
                          <a:effectLst/>
                          <a:latin typeface="+mn-lt"/>
                        </a:rPr>
                        <a:t>HP</a:t>
                      </a:r>
                    </a:p>
                  </a:txBody>
                  <a:tcPr marL="6350" marR="6350" marT="6350" marB="0" anchor="ctr"/>
                </a:tc>
                <a:tc>
                  <a:txBody>
                    <a:bodyPr/>
                    <a:lstStyle/>
                    <a:p>
                      <a:pPr algn="ctr" fontAlgn="b"/>
                      <a:r>
                        <a:rPr lang="en-US" sz="2800" b="0" i="0" u="none" strike="noStrike">
                          <a:solidFill>
                            <a:srgbClr val="000000"/>
                          </a:solidFill>
                          <a:effectLst/>
                          <a:latin typeface="Times New Roman" panose="02020603050405020304" pitchFamily="18" charset="0"/>
                        </a:rPr>
                        <a:t>75</a:t>
                      </a:r>
                    </a:p>
                  </a:txBody>
                  <a:tcPr marL="6350" marR="6350" marT="6350" marB="0" anchor="b"/>
                </a:tc>
                <a:tc>
                  <a:txBody>
                    <a:bodyPr/>
                    <a:lstStyle/>
                    <a:p>
                      <a:pPr algn="ctr" fontAlgn="b"/>
                      <a:r>
                        <a:rPr lang="en-US" sz="2800" b="0" i="0" u="none" strike="noStrike" dirty="0">
                          <a:solidFill>
                            <a:schemeClr val="tx1"/>
                          </a:solidFill>
                          <a:effectLst/>
                          <a:latin typeface="Times New Roman" panose="02020603050405020304" pitchFamily="18" charset="0"/>
                        </a:rPr>
                        <a:t>52</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66</a:t>
                      </a:r>
                    </a:p>
                  </a:txBody>
                  <a:tcPr marL="6350" marR="6350" marT="6350" marB="0" anchor="b"/>
                </a:tc>
                <a:extLst>
                  <a:ext uri="{0D108BD9-81ED-4DB2-BD59-A6C34878D82A}">
                    <a16:rowId xmlns:a16="http://schemas.microsoft.com/office/drawing/2014/main" val="161082150"/>
                  </a:ext>
                </a:extLst>
              </a:tr>
              <a:tr h="381515">
                <a:tc>
                  <a:txBody>
                    <a:bodyPr/>
                    <a:lstStyle/>
                    <a:p>
                      <a:pPr algn="ctr" fontAlgn="ctr"/>
                      <a:r>
                        <a:rPr lang="en-US" sz="2000" b="0" i="0" u="none" strike="noStrike" dirty="0">
                          <a:solidFill>
                            <a:srgbClr val="000000"/>
                          </a:solidFill>
                          <a:effectLst/>
                          <a:latin typeface="+mn-lt"/>
                        </a:rPr>
                        <a:t>FSH</a:t>
                      </a:r>
                    </a:p>
                  </a:txBody>
                  <a:tcPr marL="6350" marR="6350" marT="6350" marB="0" anchor="ctr"/>
                </a:tc>
                <a:tc>
                  <a:txBody>
                    <a:bodyPr/>
                    <a:lstStyle/>
                    <a:p>
                      <a:pPr algn="ctr" fontAlgn="b"/>
                      <a:r>
                        <a:rPr lang="en-US" sz="2800" b="0" i="0" u="none" strike="noStrike">
                          <a:solidFill>
                            <a:srgbClr val="000000"/>
                          </a:solidFill>
                          <a:effectLst/>
                          <a:latin typeface="Times New Roman" panose="02020603050405020304" pitchFamily="18" charset="0"/>
                        </a:rPr>
                        <a:t>130</a:t>
                      </a:r>
                    </a:p>
                  </a:txBody>
                  <a:tcPr marL="6350" marR="6350" marT="6350" marB="0" anchor="b"/>
                </a:tc>
                <a:tc>
                  <a:txBody>
                    <a:bodyPr/>
                    <a:lstStyle/>
                    <a:p>
                      <a:pPr algn="ctr" fontAlgn="b"/>
                      <a:r>
                        <a:rPr lang="en-US" sz="2800" b="0" i="0" u="none" strike="noStrike">
                          <a:solidFill>
                            <a:schemeClr val="tx1"/>
                          </a:solidFill>
                          <a:effectLst/>
                          <a:latin typeface="Times New Roman" panose="02020603050405020304" pitchFamily="18" charset="0"/>
                        </a:rPr>
                        <a:t>77</a:t>
                      </a:r>
                    </a:p>
                  </a:txBody>
                  <a:tcPr marL="6350" marR="6350" marT="6350" marB="0" anchor="b"/>
                </a:tc>
                <a:tc>
                  <a:txBody>
                    <a:bodyPr/>
                    <a:lstStyle/>
                    <a:p>
                      <a:pPr algn="ctr" fontAlgn="b"/>
                      <a:r>
                        <a:rPr lang="en-US" sz="2800" b="0" i="0" u="none" strike="noStrike">
                          <a:solidFill>
                            <a:srgbClr val="000000"/>
                          </a:solidFill>
                          <a:effectLst/>
                          <a:latin typeface="Times New Roman" panose="02020603050405020304" pitchFamily="18" charset="0"/>
                        </a:rPr>
                        <a:t>128</a:t>
                      </a:r>
                    </a:p>
                  </a:txBody>
                  <a:tcPr marL="6350" marR="6350" marT="6350" marB="0" anchor="b"/>
                </a:tc>
                <a:extLst>
                  <a:ext uri="{0D108BD9-81ED-4DB2-BD59-A6C34878D82A}">
                    <a16:rowId xmlns:a16="http://schemas.microsoft.com/office/drawing/2014/main" val="1234030389"/>
                  </a:ext>
                </a:extLst>
              </a:tr>
              <a:tr h="425006">
                <a:tc>
                  <a:txBody>
                    <a:bodyPr/>
                    <a:lstStyle/>
                    <a:p>
                      <a:pPr marL="0" marR="0" algn="ctr">
                        <a:lnSpc>
                          <a:spcPct val="115000"/>
                        </a:lnSpc>
                        <a:spcBef>
                          <a:spcPts val="0"/>
                        </a:spcBef>
                        <a:spcAft>
                          <a:spcPts val="0"/>
                        </a:spcAft>
                      </a:pPr>
                      <a:r>
                        <a:rPr lang="en-US" sz="2400" b="1" dirty="0">
                          <a:solidFill>
                            <a:srgbClr val="FF0000"/>
                          </a:solidFill>
                          <a:effectLst/>
                          <a:latin typeface="+mn-lt"/>
                          <a:ea typeface="Phetsarath OT" panose="02000500000000000001" pitchFamily="2" charset="2"/>
                          <a:cs typeface="Phetsarath OT" panose="02000500000000000001" pitchFamily="2" charset="2"/>
                        </a:rPr>
                        <a:t>Total</a:t>
                      </a:r>
                    </a:p>
                  </a:txBody>
                  <a:tcPr marL="68580" marR="68580" marT="0" marB="0">
                    <a:solidFill>
                      <a:srgbClr val="FFFF00"/>
                    </a:solidFill>
                  </a:tcPr>
                </a:tc>
                <a:tc>
                  <a:txBody>
                    <a:bodyPr/>
                    <a:lstStyle/>
                    <a:p>
                      <a:pPr algn="ctr" fontAlgn="b"/>
                      <a:r>
                        <a:rPr lang="en-US" sz="2800" b="1" i="0" u="none" strike="noStrike" dirty="0">
                          <a:solidFill>
                            <a:srgbClr val="FF0000"/>
                          </a:solidFill>
                          <a:effectLst/>
                          <a:latin typeface="Times New Roman" panose="02020603050405020304" pitchFamily="18" charset="0"/>
                        </a:rPr>
                        <a:t>1904</a:t>
                      </a:r>
                    </a:p>
                  </a:txBody>
                  <a:tcPr marL="6350" marR="6350" marT="6350" marB="0" anchor="b">
                    <a:solidFill>
                      <a:srgbClr val="FFFF00"/>
                    </a:solidFill>
                  </a:tcPr>
                </a:tc>
                <a:tc>
                  <a:txBody>
                    <a:bodyPr/>
                    <a:lstStyle/>
                    <a:p>
                      <a:pPr algn="ctr" fontAlgn="b"/>
                      <a:r>
                        <a:rPr lang="en-US" sz="2800" b="1" i="0" u="none" strike="noStrike" dirty="0">
                          <a:solidFill>
                            <a:srgbClr val="FF0000"/>
                          </a:solidFill>
                          <a:effectLst/>
                          <a:latin typeface="Times New Roman" panose="02020603050405020304" pitchFamily="18" charset="0"/>
                        </a:rPr>
                        <a:t>1882</a:t>
                      </a:r>
                    </a:p>
                  </a:txBody>
                  <a:tcPr marL="6350" marR="6350" marT="6350" marB="0" anchor="b">
                    <a:solidFill>
                      <a:srgbClr val="FFFF00"/>
                    </a:solidFill>
                  </a:tcPr>
                </a:tc>
                <a:tc>
                  <a:txBody>
                    <a:bodyPr/>
                    <a:lstStyle/>
                    <a:p>
                      <a:pPr algn="ctr" fontAlgn="b"/>
                      <a:r>
                        <a:rPr lang="en-US" sz="2800" b="1" i="0" u="none" strike="noStrike" dirty="0">
                          <a:solidFill>
                            <a:srgbClr val="FF0000"/>
                          </a:solidFill>
                          <a:effectLst/>
                          <a:latin typeface="Times New Roman" panose="02020603050405020304" pitchFamily="18" charset="0"/>
                        </a:rPr>
                        <a:t>2186</a:t>
                      </a:r>
                    </a:p>
                  </a:txBody>
                  <a:tcPr marL="6350" marR="6350" marT="6350" marB="0" anchor="b">
                    <a:solidFill>
                      <a:srgbClr val="FFFF00"/>
                    </a:solidFill>
                  </a:tcPr>
                </a:tc>
                <a:extLst>
                  <a:ext uri="{0D108BD9-81ED-4DB2-BD59-A6C34878D82A}">
                    <a16:rowId xmlns:a16="http://schemas.microsoft.com/office/drawing/2014/main" val="4002672740"/>
                  </a:ext>
                </a:extLst>
              </a:tr>
            </a:tbl>
          </a:graphicData>
        </a:graphic>
      </p:graphicFrame>
      <p:sp>
        <p:nvSpPr>
          <p:cNvPr id="7" name="Title 12">
            <a:extLst>
              <a:ext uri="{FF2B5EF4-FFF2-40B4-BE49-F238E27FC236}">
                <a16:creationId xmlns:a16="http://schemas.microsoft.com/office/drawing/2014/main" id="{F7E59055-6127-485B-A856-CA43C61FE5BA}"/>
              </a:ext>
            </a:extLst>
          </p:cNvPr>
          <p:cNvSpPr txBox="1">
            <a:spLocks noGrp="1"/>
          </p:cNvSpPr>
          <p:nvPr>
            <p:ph type="title"/>
          </p:nvPr>
        </p:nvSpPr>
        <p:spPr bwMode="auto">
          <a:xfrm>
            <a:off x="564869" y="266389"/>
            <a:ext cx="11164370" cy="600164"/>
          </a:xfrm>
          <a:prstGeom prst="rect">
            <a:avLst/>
          </a:prstGeom>
          <a:solidFill>
            <a:schemeClr val="accent1">
              <a:lumMod val="20000"/>
              <a:lumOff val="80000"/>
            </a:schemeClr>
          </a:solidFill>
          <a:ln>
            <a:noFill/>
          </a:ln>
        </p:spPr>
        <p:txBody>
          <a:bodyPr wrap="square" rtlCol="0">
            <a:spAutoFit/>
          </a:bodyPr>
          <a:lstStyle/>
          <a:p>
            <a:pPr algn="l">
              <a:lnSpc>
                <a:spcPct val="150000"/>
              </a:lnSpc>
            </a:pPr>
            <a:r>
              <a:rPr lang="en-US" sz="2400" b="1" dirty="0">
                <a:solidFill>
                  <a:srgbClr val="0070C0"/>
                </a:solidFill>
                <a:latin typeface="Times New Roman" pitchFamily="18" charset="0"/>
                <a:ea typeface="Phetsarath OT" panose="02000500000000000001" pitchFamily="2" charset="2"/>
                <a:cs typeface="Times New Roman" pitchFamily="18" charset="0"/>
              </a:rPr>
              <a:t>Number of PLHIV received ARV delivery in </a:t>
            </a:r>
            <a:r>
              <a:rPr lang="lo-LA" sz="2400" b="1" dirty="0">
                <a:solidFill>
                  <a:srgbClr val="0070C0"/>
                </a:solidFill>
                <a:latin typeface="Times New Roman" pitchFamily="18" charset="0"/>
                <a:ea typeface="Phetsarath OT" panose="02000500000000000001" pitchFamily="2" charset="2"/>
                <a:cs typeface="Phetsarath OT" panose="02000500000000000001" pitchFamily="2" charset="2"/>
              </a:rPr>
              <a:t>2021</a:t>
            </a:r>
            <a:endParaRPr lang="en-US" sz="2400" b="1" dirty="0" err="1">
              <a:solidFill>
                <a:srgbClr val="0070C0"/>
              </a:solidFill>
              <a:latin typeface="Times New Roman" pitchFamily="18" charset="0"/>
              <a:ea typeface="Phetsarath OT" panose="02000500000000000001" pitchFamily="2" charset="2"/>
              <a:cs typeface="Times New Roman" pitchFamily="18" charset="0"/>
            </a:endParaRPr>
          </a:p>
        </p:txBody>
      </p:sp>
    </p:spTree>
    <p:extLst>
      <p:ext uri="{BB962C8B-B14F-4D97-AF65-F5344CB8AC3E}">
        <p14:creationId xmlns:p14="http://schemas.microsoft.com/office/powerpoint/2010/main" val="2006604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0004387"/>
              </p:ext>
            </p:extLst>
          </p:nvPr>
        </p:nvGraphicFramePr>
        <p:xfrm>
          <a:off x="1377948" y="1374304"/>
          <a:ext cx="10521123" cy="522304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195" y="52162"/>
            <a:ext cx="11850806" cy="1077218"/>
          </a:xfrm>
          <a:prstGeom prst="rect">
            <a:avLst/>
          </a:prstGeom>
          <a:solidFill>
            <a:schemeClr val="bg1"/>
          </a:solidFill>
        </p:spPr>
        <p:txBody>
          <a:bodyPr wrap="square" rtlCol="0">
            <a:spAutoFit/>
          </a:bodyPr>
          <a:lstStyle/>
          <a:p>
            <a:endParaRPr lang="en-US" sz="1600" dirty="0">
              <a:solidFill>
                <a:srgbClr val="002060"/>
              </a:solidFill>
            </a:endParaRPr>
          </a:p>
          <a:p>
            <a:r>
              <a:rPr lang="en-US" sz="2800" b="1" dirty="0">
                <a:solidFill>
                  <a:srgbClr val="002060"/>
                </a:solidFill>
                <a:latin typeface="Times New Roman" pitchFamily="18" charset="0"/>
                <a:cs typeface="Times New Roman" pitchFamily="18" charset="0"/>
              </a:rPr>
              <a:t>1. Provide service COVID-19 vaccination for PLHIV at  3 ART sites</a:t>
            </a:r>
          </a:p>
          <a:p>
            <a:endParaRPr lang="en-US" sz="2000" b="1" dirty="0">
              <a:solidFill>
                <a:srgbClr val="002060"/>
              </a:solidFill>
            </a:endParaRPr>
          </a:p>
        </p:txBody>
      </p:sp>
      <p:sp>
        <p:nvSpPr>
          <p:cNvPr id="6" name="TextBox 5">
            <a:extLst>
              <a:ext uri="{FF2B5EF4-FFF2-40B4-BE49-F238E27FC236}">
                <a16:creationId xmlns:a16="http://schemas.microsoft.com/office/drawing/2014/main" id="{D127583E-2B5C-496E-A000-623FDF2EDB3D}"/>
              </a:ext>
            </a:extLst>
          </p:cNvPr>
          <p:cNvSpPr txBox="1"/>
          <p:nvPr/>
        </p:nvSpPr>
        <p:spPr>
          <a:xfrm>
            <a:off x="3048000" y="3246106"/>
            <a:ext cx="6096000" cy="369332"/>
          </a:xfrm>
          <a:prstGeom prst="rect">
            <a:avLst/>
          </a:prstGeom>
          <a:noFill/>
        </p:spPr>
        <p:txBody>
          <a:bodyPr wrap="square">
            <a:spAutoFit/>
          </a:bodyPr>
          <a:lstStyle/>
          <a:p>
            <a:r>
              <a:rPr lang="en-US" sz="1800" b="1" dirty="0">
                <a:latin typeface="Times New Roman" pitchFamily="18" charset="0"/>
                <a:cs typeface="Times New Roman" pitchFamily="18" charset="0"/>
              </a:rPr>
              <a:t>C19 RM  Y1</a:t>
            </a:r>
            <a:endParaRPr lang="en-US" dirty="0"/>
          </a:p>
        </p:txBody>
      </p:sp>
    </p:spTree>
    <p:extLst>
      <p:ext uri="{BB962C8B-B14F-4D97-AF65-F5344CB8AC3E}">
        <p14:creationId xmlns:p14="http://schemas.microsoft.com/office/powerpoint/2010/main" val="461985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6934" y="95535"/>
            <a:ext cx="5808260" cy="941695"/>
          </a:xfrm>
          <a:solidFill>
            <a:schemeClr val="accent1">
              <a:lumMod val="40000"/>
              <a:lumOff val="60000"/>
            </a:schemeClr>
          </a:solidFill>
        </p:spPr>
        <p:txBody>
          <a:bodyPr>
            <a:normAutofit/>
          </a:bodyPr>
          <a:lstStyle/>
          <a:p>
            <a:r>
              <a:rPr lang="en-US" dirty="0"/>
              <a:t> </a:t>
            </a:r>
            <a:r>
              <a:rPr lang="en-US" sz="3600" b="1" dirty="0">
                <a:latin typeface="Times New Roman" pitchFamily="18" charset="0"/>
                <a:cs typeface="Times New Roman" pitchFamily="18" charset="0"/>
              </a:rPr>
              <a:t>Mitigating actions</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32012" y="1160060"/>
            <a:ext cx="7001301" cy="5622878"/>
          </a:xfrm>
          <a:ln w="28575">
            <a:solidFill>
              <a:schemeClr val="tx1"/>
            </a:solidFill>
          </a:ln>
        </p:spPr>
        <p:txBody>
          <a:bodyPr>
            <a:normAutofit fontScale="55000" lnSpcReduction="20000"/>
          </a:bodyPr>
          <a:lstStyle/>
          <a:p>
            <a:pPr marL="0" indent="0">
              <a:buNone/>
            </a:pPr>
            <a:r>
              <a:rPr lang="en-US" sz="2900" b="1" dirty="0">
                <a:solidFill>
                  <a:srgbClr val="0070C0"/>
                </a:solidFill>
              </a:rPr>
              <a:t>Capacity building of Health care provider</a:t>
            </a:r>
            <a:endParaRPr lang="en-US" sz="2900" dirty="0">
              <a:solidFill>
                <a:srgbClr val="0070C0"/>
              </a:solidFill>
            </a:endParaRPr>
          </a:p>
          <a:p>
            <a:pPr lvl="0"/>
            <a:r>
              <a:rPr lang="en-US" dirty="0"/>
              <a:t>Meeting with site to review implementation status with 11 ARV sites</a:t>
            </a:r>
          </a:p>
          <a:p>
            <a:pPr lvl="0"/>
            <a:r>
              <a:rPr lang="en-US" dirty="0"/>
              <a:t>Refresher training including case conference and QI workshop for Health care provider and CSOs</a:t>
            </a:r>
          </a:p>
          <a:p>
            <a:pPr lvl="0"/>
            <a:r>
              <a:rPr lang="en-US" dirty="0"/>
              <a:t>Develop and implement QI plan to improve index partner HTC service</a:t>
            </a:r>
          </a:p>
          <a:p>
            <a:pPr lvl="0"/>
            <a:r>
              <a:rPr lang="en-US" dirty="0"/>
              <a:t>Monitoring and coaching on site for care and treatment service</a:t>
            </a:r>
          </a:p>
          <a:p>
            <a:pPr lvl="0"/>
            <a:r>
              <a:rPr lang="en-US" dirty="0"/>
              <a:t>Support ARV sites conduct monthly meeting</a:t>
            </a:r>
          </a:p>
          <a:p>
            <a:pPr marL="0" lvl="0" indent="0">
              <a:buNone/>
            </a:pPr>
            <a:r>
              <a:rPr lang="en-US" dirty="0"/>
              <a:t> </a:t>
            </a:r>
            <a:endParaRPr lang="en-US" b="1" dirty="0">
              <a:solidFill>
                <a:srgbClr val="0070C0"/>
              </a:solidFill>
            </a:endParaRPr>
          </a:p>
          <a:p>
            <a:pPr marL="0" indent="0">
              <a:buNone/>
            </a:pPr>
            <a:r>
              <a:rPr lang="en-US" b="1" dirty="0">
                <a:solidFill>
                  <a:srgbClr val="0070C0"/>
                </a:solidFill>
              </a:rPr>
              <a:t>Establishing selected new POC for stable PLHIV</a:t>
            </a:r>
          </a:p>
          <a:p>
            <a:pPr lvl="0"/>
            <a:r>
              <a:rPr lang="en-US" dirty="0"/>
              <a:t>Develop of quality improvement coaching manual</a:t>
            </a:r>
          </a:p>
          <a:p>
            <a:pPr lvl="0"/>
            <a:r>
              <a:rPr lang="en-US" dirty="0"/>
              <a:t>Training on utilization QI coaching manual for Health staff fro ARV</a:t>
            </a:r>
          </a:p>
          <a:p>
            <a:pPr lvl="0"/>
            <a:r>
              <a:rPr lang="en-US" dirty="0"/>
              <a:t>QI and index testing sharing lesson learned for ART and POC</a:t>
            </a:r>
          </a:p>
          <a:p>
            <a:pPr lvl="0"/>
            <a:r>
              <a:rPr lang="en-US" dirty="0"/>
              <a:t>Training S&amp;D for health care staff in 11 ARV sites and 6 POC</a:t>
            </a:r>
          </a:p>
          <a:p>
            <a:pPr marL="0" indent="0">
              <a:buNone/>
            </a:pPr>
            <a:endParaRPr lang="en-US" dirty="0"/>
          </a:p>
          <a:p>
            <a:pPr marL="0" indent="0">
              <a:buNone/>
            </a:pPr>
            <a:r>
              <a:rPr lang="en-US" sz="2900" b="1" dirty="0">
                <a:solidFill>
                  <a:srgbClr val="0070C0"/>
                </a:solidFill>
              </a:rPr>
              <a:t>Establishing HIV-1 Recent infection surveillance among persons newly diagnosed with HIV</a:t>
            </a:r>
            <a:endParaRPr lang="en-US" sz="2900" dirty="0">
              <a:solidFill>
                <a:srgbClr val="0070C0"/>
              </a:solidFill>
            </a:endParaRPr>
          </a:p>
          <a:p>
            <a:pPr lvl="0"/>
            <a:r>
              <a:rPr lang="en-US" dirty="0"/>
              <a:t>National consultation workshop to finalize protocol of HIV-1 </a:t>
            </a:r>
            <a:r>
              <a:rPr lang="en-US" dirty="0" err="1"/>
              <a:t>recency</a:t>
            </a:r>
            <a:r>
              <a:rPr lang="en-US" dirty="0"/>
              <a:t> testing service</a:t>
            </a:r>
          </a:p>
          <a:p>
            <a:pPr lvl="0"/>
            <a:r>
              <a:rPr lang="en-US" dirty="0"/>
              <a:t>Capacity building 11 ARV sites and 1 POC to implement</a:t>
            </a:r>
          </a:p>
          <a:p>
            <a:pPr lvl="0"/>
            <a:r>
              <a:rPr lang="en-US" dirty="0"/>
              <a:t>Workshop for HIV </a:t>
            </a:r>
            <a:r>
              <a:rPr lang="en-US" dirty="0" err="1"/>
              <a:t>recency</a:t>
            </a:r>
            <a:r>
              <a:rPr lang="en-US" dirty="0"/>
              <a:t> data collection and reporting system ( VCT log book Lab log book, DHIS2 )</a:t>
            </a:r>
          </a:p>
          <a:p>
            <a:pPr marL="0" indent="0">
              <a:buNone/>
            </a:pPr>
            <a:endParaRPr lang="en-US" dirty="0"/>
          </a:p>
        </p:txBody>
      </p:sp>
      <p:sp>
        <p:nvSpPr>
          <p:cNvPr id="5" name="Content Placeholder 2"/>
          <p:cNvSpPr txBox="1">
            <a:spLocks/>
          </p:cNvSpPr>
          <p:nvPr/>
        </p:nvSpPr>
        <p:spPr>
          <a:xfrm>
            <a:off x="7369791" y="1091821"/>
            <a:ext cx="4599296" cy="5766179"/>
          </a:xfrm>
          <a:prstGeom prst="rect">
            <a:avLst/>
          </a:prstGeom>
          <a:ln w="28575">
            <a:solidFill>
              <a:schemeClr val="tx1"/>
            </a:solidFill>
          </a:ln>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900" b="1" dirty="0">
              <a:solidFill>
                <a:srgbClr val="0070C0"/>
              </a:solidFill>
            </a:endParaRPr>
          </a:p>
          <a:p>
            <a:pPr marL="0" indent="0">
              <a:buNone/>
            </a:pPr>
            <a:r>
              <a:rPr lang="en-US" sz="2900" b="1" dirty="0">
                <a:solidFill>
                  <a:srgbClr val="0070C0"/>
                </a:solidFill>
              </a:rPr>
              <a:t>Strengthen laboratory Capacity and quality system</a:t>
            </a:r>
            <a:endParaRPr lang="en-US" sz="2900" dirty="0">
              <a:solidFill>
                <a:srgbClr val="0070C0"/>
              </a:solidFill>
            </a:endParaRPr>
          </a:p>
          <a:p>
            <a:r>
              <a:rPr lang="en-US" dirty="0"/>
              <a:t>Strengthen National HIV serology EQA program t monitor laboratory performance and the quality of HIV testing </a:t>
            </a:r>
          </a:p>
          <a:p>
            <a:r>
              <a:rPr lang="en-US" dirty="0"/>
              <a:t>Consultation meeting to discuss and planning EQA</a:t>
            </a:r>
          </a:p>
          <a:p>
            <a:r>
              <a:rPr lang="en-US" dirty="0"/>
              <a:t>On site supervision and evaluation to observe the testing process</a:t>
            </a:r>
          </a:p>
          <a:p>
            <a:pPr marL="0" indent="0">
              <a:buNone/>
            </a:pPr>
            <a:endParaRPr lang="en-US" dirty="0"/>
          </a:p>
          <a:p>
            <a:pPr marL="0" indent="0">
              <a:buNone/>
            </a:pPr>
            <a:r>
              <a:rPr lang="en-US" sz="2900" b="1" dirty="0">
                <a:solidFill>
                  <a:srgbClr val="0070C0"/>
                </a:solidFill>
              </a:rPr>
              <a:t>Strengthening HIV strategic information (SI)</a:t>
            </a:r>
            <a:endParaRPr lang="en-US" sz="2900" dirty="0">
              <a:solidFill>
                <a:srgbClr val="0070C0"/>
              </a:solidFill>
            </a:endParaRPr>
          </a:p>
          <a:p>
            <a:r>
              <a:rPr lang="en-US" dirty="0"/>
              <a:t>Consultation meeting on sharing lesson learn to harmonize HIV/AIDS data from HIV CAM plus and DHIS2 software</a:t>
            </a:r>
          </a:p>
          <a:p>
            <a:r>
              <a:rPr lang="en-US" dirty="0"/>
              <a:t>Workshop on population estimation by used AEM software</a:t>
            </a:r>
          </a:p>
          <a:p>
            <a:r>
              <a:rPr lang="en-US" dirty="0"/>
              <a:t>Meeting on data quality check and data used for provincial and ART level in DHIS2 software</a:t>
            </a:r>
          </a:p>
          <a:p>
            <a:r>
              <a:rPr lang="en-US" dirty="0"/>
              <a:t>Consultation on monitoring and evaluation to support strategic information at CHAS</a:t>
            </a:r>
          </a:p>
          <a:p>
            <a:r>
              <a:rPr lang="en-US" dirty="0"/>
              <a:t>Supervision and monitoring data quality check in SVK and CPS provinces</a:t>
            </a:r>
          </a:p>
          <a:p>
            <a:endParaRPr lang="en-US" dirty="0"/>
          </a:p>
        </p:txBody>
      </p:sp>
    </p:spTree>
    <p:extLst>
      <p:ext uri="{BB962C8B-B14F-4D97-AF65-F5344CB8AC3E}">
        <p14:creationId xmlns:p14="http://schemas.microsoft.com/office/powerpoint/2010/main" val="1098817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11EF955-0EB7-4461-9982-7A125426B6FE}"/>
              </a:ext>
            </a:extLst>
          </p:cNvPr>
          <p:cNvSpPr>
            <a:spLocks noGrp="1"/>
          </p:cNvSpPr>
          <p:nvPr>
            <p:ph type="ctrTitle"/>
          </p:nvPr>
        </p:nvSpPr>
        <p:spPr>
          <a:xfrm>
            <a:off x="1295218" y="2708482"/>
            <a:ext cx="10848039" cy="2150719"/>
          </a:xfrm>
          <a:noFill/>
        </p:spPr>
        <p:txBody>
          <a:bodyPr anchor="ctr">
            <a:noAutofit/>
          </a:bodyPr>
          <a:lstStyle/>
          <a:p>
            <a:pPr>
              <a:lnSpc>
                <a:spcPct val="150000"/>
              </a:lnSpc>
            </a:pPr>
            <a:r>
              <a:rPr lang="en-US" sz="3600" b="1" dirty="0">
                <a:solidFill>
                  <a:srgbClr val="0070C0"/>
                </a:solidFill>
                <a:effectLst>
                  <a:outerShdw blurRad="38100" dist="38100" dir="2700000" algn="tl">
                    <a:srgbClr val="000000">
                      <a:alpha val="43137"/>
                    </a:srgbClr>
                  </a:outerShdw>
                </a:effectLst>
                <a:latin typeface="Phetsarath OT" panose="02000500000000000001" pitchFamily="2" charset="2"/>
                <a:ea typeface="Phetsarath OT" panose="02000500000000000001" pitchFamily="2" charset="2"/>
                <a:cs typeface="Phetsarath OT" panose="02000500000000000001" pitchFamily="2" charset="2"/>
              </a:rPr>
              <a:t>Progress updated on C19 RM</a:t>
            </a:r>
            <a:endParaRPr lang="en-US" sz="3600" i="1" dirty="0">
              <a:solidFill>
                <a:srgbClr val="0070C0"/>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Image result for HIV ribbon"/>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78" b="8130"/>
          <a:stretch/>
        </p:blipFill>
        <p:spPr bwMode="auto">
          <a:xfrm>
            <a:off x="1836078" y="2101138"/>
            <a:ext cx="1705016" cy="28491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9135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4967" y="341194"/>
            <a:ext cx="11240636" cy="653634"/>
          </a:xfrm>
          <a:solidFill>
            <a:schemeClr val="accent1">
              <a:lumMod val="20000"/>
              <a:lumOff val="80000"/>
            </a:schemeClr>
          </a:solidFill>
        </p:spPr>
        <p:txBody>
          <a:bodyPr>
            <a:noAutofit/>
          </a:bodyPr>
          <a:lstStyle/>
          <a:p>
            <a:r>
              <a:rPr lang="en-US" sz="3200" b="1" dirty="0">
                <a:latin typeface="Times New Roman" pitchFamily="18" charset="0"/>
                <a:cs typeface="Times New Roman" pitchFamily="18" charset="0"/>
              </a:rPr>
              <a:t>Activities and Budget COVID-19 (2020):  919.527,22 USD</a:t>
            </a:r>
          </a:p>
        </p:txBody>
      </p:sp>
      <p:sp>
        <p:nvSpPr>
          <p:cNvPr id="4" name="Content Placeholder 3"/>
          <p:cNvSpPr>
            <a:spLocks noGrp="1"/>
          </p:cNvSpPr>
          <p:nvPr>
            <p:ph idx="1"/>
          </p:nvPr>
        </p:nvSpPr>
        <p:spPr>
          <a:xfrm>
            <a:off x="729017" y="1676452"/>
            <a:ext cx="7077501" cy="4351338"/>
          </a:xfrm>
        </p:spPr>
        <p:txBody>
          <a:bodyPr>
            <a:normAutofit fontScale="62500" lnSpcReduction="20000"/>
          </a:bodyPr>
          <a:lstStyle/>
          <a:p>
            <a:pPr lvl="0"/>
            <a:r>
              <a:rPr lang="en-US" dirty="0"/>
              <a:t>Training in IPC and EBS at Health center ( Dispensary )</a:t>
            </a:r>
          </a:p>
          <a:p>
            <a:pPr lvl="0"/>
            <a:r>
              <a:rPr lang="en-US" dirty="0"/>
              <a:t>Training on HIV patient management during Covid-19</a:t>
            </a:r>
          </a:p>
          <a:p>
            <a:pPr lvl="0"/>
            <a:r>
              <a:rPr lang="en-US" dirty="0"/>
              <a:t>Community based ARV dispensing for PLHIV during covid-19 outbreak</a:t>
            </a:r>
          </a:p>
          <a:p>
            <a:pPr lvl="0"/>
            <a:r>
              <a:rPr lang="en-US" dirty="0"/>
              <a:t>IEC material development of radio massages</a:t>
            </a:r>
          </a:p>
          <a:p>
            <a:pPr lvl="0"/>
            <a:r>
              <a:rPr lang="en-US" dirty="0"/>
              <a:t>Supervision District raising awareness for 4 diseases </a:t>
            </a:r>
          </a:p>
          <a:p>
            <a:pPr lvl="0"/>
            <a:r>
              <a:rPr lang="en-US" dirty="0"/>
              <a:t>HIV DHIS2 data management for ART and POC sites, coaching for Health staff, coaching for CSO staff  </a:t>
            </a:r>
          </a:p>
          <a:p>
            <a:pPr lvl="0"/>
            <a:r>
              <a:rPr lang="en-US" dirty="0"/>
              <a:t>Printing pamphlets work with village chiefs to disseminate</a:t>
            </a:r>
          </a:p>
          <a:p>
            <a:pPr lvl="0"/>
            <a:r>
              <a:rPr lang="en-US" dirty="0"/>
              <a:t>Airtime to hospitals and Health center workers</a:t>
            </a:r>
          </a:p>
          <a:p>
            <a:pPr lvl="0"/>
            <a:r>
              <a:rPr lang="en-US" dirty="0"/>
              <a:t>Phone credit for routine report of EBS from Health center-village to District Health service and Provincial CDC</a:t>
            </a:r>
          </a:p>
          <a:p>
            <a:pPr lvl="0"/>
            <a:r>
              <a:rPr lang="en-US" dirty="0"/>
              <a:t>Procure Lab equipment ( </a:t>
            </a:r>
            <a:r>
              <a:rPr lang="en-US" dirty="0" err="1"/>
              <a:t>SafeSeal</a:t>
            </a:r>
            <a:r>
              <a:rPr lang="en-US" dirty="0"/>
              <a:t> </a:t>
            </a:r>
            <a:r>
              <a:rPr lang="en-US" dirty="0" err="1"/>
              <a:t>Microcentrifuge</a:t>
            </a:r>
            <a:r>
              <a:rPr lang="en-US" dirty="0"/>
              <a:t> tube, Filter pipette tips, RNA mini kit, HIV viral load testing using Gene X pert, CD4 testing machine and other consumables: Mask, Gel…</a:t>
            </a:r>
          </a:p>
          <a:p>
            <a:endParaRPr lang="en-US" dirty="0"/>
          </a:p>
        </p:txBody>
      </p:sp>
      <p:sp>
        <p:nvSpPr>
          <p:cNvPr id="5" name="TextBox 4"/>
          <p:cNvSpPr txBox="1"/>
          <p:nvPr/>
        </p:nvSpPr>
        <p:spPr>
          <a:xfrm>
            <a:off x="504967" y="1167305"/>
            <a:ext cx="2524836" cy="369332"/>
          </a:xfrm>
          <a:prstGeom prst="rect">
            <a:avLst/>
          </a:prstGeom>
          <a:solidFill>
            <a:schemeClr val="accent1">
              <a:lumMod val="20000"/>
              <a:lumOff val="80000"/>
            </a:schemeClr>
          </a:solidFill>
        </p:spPr>
        <p:txBody>
          <a:bodyPr wrap="square" rtlCol="0">
            <a:spAutoFit/>
          </a:bodyPr>
          <a:lstStyle/>
          <a:p>
            <a:r>
              <a:rPr lang="en-US" b="1" dirty="0"/>
              <a:t>Detail activities:</a:t>
            </a:r>
          </a:p>
        </p:txBody>
      </p:sp>
      <p:sp>
        <p:nvSpPr>
          <p:cNvPr id="6" name="TextBox 5"/>
          <p:cNvSpPr txBox="1"/>
          <p:nvPr/>
        </p:nvSpPr>
        <p:spPr>
          <a:xfrm>
            <a:off x="9486897" y="3107756"/>
            <a:ext cx="2374712" cy="2000548"/>
          </a:xfrm>
          <a:prstGeom prst="rect">
            <a:avLst/>
          </a:prstGeom>
          <a:solidFill>
            <a:schemeClr val="accent6">
              <a:lumMod val="20000"/>
              <a:lumOff val="80000"/>
            </a:schemeClr>
          </a:solidFill>
        </p:spPr>
        <p:txBody>
          <a:bodyPr wrap="square" rtlCol="0">
            <a:spAutoFit/>
          </a:bodyPr>
          <a:lstStyle/>
          <a:p>
            <a:r>
              <a:rPr lang="en-US" sz="2800" b="1" dirty="0">
                <a:solidFill>
                  <a:srgbClr val="0070C0"/>
                </a:solidFill>
              </a:rPr>
              <a:t>Implementer :  </a:t>
            </a:r>
          </a:p>
          <a:p>
            <a:pPr marL="285750" indent="-285750">
              <a:buFont typeface="Arial" pitchFamily="34" charset="0"/>
              <a:buChar char="•"/>
            </a:pPr>
            <a:r>
              <a:rPr lang="en-US" sz="2400" b="1" dirty="0"/>
              <a:t>CHAS</a:t>
            </a:r>
          </a:p>
          <a:p>
            <a:pPr marL="285750" indent="-285750">
              <a:buFont typeface="Arial" pitchFamily="34" charset="0"/>
              <a:buChar char="•"/>
            </a:pPr>
            <a:r>
              <a:rPr lang="en-US" sz="2400" b="1" dirty="0"/>
              <a:t>NTB</a:t>
            </a:r>
          </a:p>
          <a:p>
            <a:pPr marL="285750" indent="-285750">
              <a:buFont typeface="Arial" pitchFamily="34" charset="0"/>
              <a:buChar char="•"/>
            </a:pPr>
            <a:r>
              <a:rPr lang="en-US" sz="2400" b="1" dirty="0"/>
              <a:t>CMPE</a:t>
            </a:r>
          </a:p>
          <a:p>
            <a:pPr marL="285750" indent="-285750">
              <a:buFont typeface="Arial" pitchFamily="34" charset="0"/>
              <a:buChar char="•"/>
            </a:pPr>
            <a:r>
              <a:rPr lang="en-US" sz="2400" b="1" dirty="0"/>
              <a:t>NCLE</a:t>
            </a:r>
          </a:p>
        </p:txBody>
      </p:sp>
      <p:sp>
        <p:nvSpPr>
          <p:cNvPr id="7" name="Left Arrow 6"/>
          <p:cNvSpPr/>
          <p:nvPr/>
        </p:nvSpPr>
        <p:spPr>
          <a:xfrm>
            <a:off x="7973702" y="3596212"/>
            <a:ext cx="1538787" cy="5118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24078" y="3102533"/>
            <a:ext cx="1088411" cy="523220"/>
          </a:xfrm>
          <a:prstGeom prst="rect">
            <a:avLst/>
          </a:prstGeom>
          <a:solidFill>
            <a:schemeClr val="accent6">
              <a:lumMod val="60000"/>
              <a:lumOff val="40000"/>
            </a:schemeClr>
          </a:solidFill>
        </p:spPr>
        <p:txBody>
          <a:bodyPr wrap="square" rtlCol="0">
            <a:spAutoFit/>
          </a:bodyPr>
          <a:lstStyle/>
          <a:p>
            <a:r>
              <a:rPr lang="en-US" sz="2800" b="1" dirty="0">
                <a:latin typeface="Times New Roman" pitchFamily="18" charset="0"/>
                <a:cs typeface="Times New Roman" pitchFamily="18" charset="0"/>
              </a:rPr>
              <a:t>done</a:t>
            </a:r>
          </a:p>
        </p:txBody>
      </p:sp>
      <p:sp>
        <p:nvSpPr>
          <p:cNvPr id="9" name="Right Brace 8"/>
          <p:cNvSpPr/>
          <p:nvPr/>
        </p:nvSpPr>
        <p:spPr>
          <a:xfrm>
            <a:off x="7141191" y="1751405"/>
            <a:ext cx="818864" cy="41352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201801" y="6101905"/>
            <a:ext cx="7543802" cy="461665"/>
          </a:xfrm>
          <a:prstGeom prst="rect">
            <a:avLst/>
          </a:prstGeom>
          <a:solidFill>
            <a:srgbClr val="FFFF00"/>
          </a:solidFill>
        </p:spPr>
        <p:txBody>
          <a:bodyPr wrap="square" rtlCol="0">
            <a:spAutoFit/>
          </a:bodyPr>
          <a:lstStyle/>
          <a:p>
            <a:r>
              <a:rPr lang="en-US" dirty="0"/>
              <a:t> </a:t>
            </a:r>
            <a:r>
              <a:rPr lang="en-US" sz="2400" b="1" dirty="0">
                <a:latin typeface="Times New Roman" pitchFamily="18" charset="0"/>
                <a:cs typeface="Times New Roman" pitchFamily="18" charset="0"/>
              </a:rPr>
              <a:t>Those HIV activities is will be report in this PUDR 2021</a:t>
            </a:r>
          </a:p>
        </p:txBody>
      </p:sp>
      <p:sp>
        <p:nvSpPr>
          <p:cNvPr id="12" name="TextBox 11"/>
          <p:cNvSpPr txBox="1"/>
          <p:nvPr/>
        </p:nvSpPr>
        <p:spPr>
          <a:xfrm>
            <a:off x="4290510" y="5655843"/>
            <a:ext cx="4176216" cy="461665"/>
          </a:xfrm>
          <a:prstGeom prst="rect">
            <a:avLst/>
          </a:prstGeom>
          <a:solidFill>
            <a:srgbClr val="A86ED4"/>
          </a:solidFill>
        </p:spPr>
        <p:txBody>
          <a:bodyPr wrap="square" rtlCol="0">
            <a:spAutoFit/>
          </a:bodyPr>
          <a:lstStyle/>
          <a:p>
            <a:r>
              <a:rPr lang="en-US" sz="2400" b="1" dirty="0"/>
              <a:t>CHAS: 152,000 USD</a:t>
            </a:r>
          </a:p>
        </p:txBody>
      </p:sp>
      <p:sp>
        <p:nvSpPr>
          <p:cNvPr id="13" name="TextBox 12"/>
          <p:cNvSpPr txBox="1"/>
          <p:nvPr/>
        </p:nvSpPr>
        <p:spPr>
          <a:xfrm>
            <a:off x="7550623" y="1350623"/>
            <a:ext cx="3659303" cy="646331"/>
          </a:xfrm>
          <a:prstGeom prst="rect">
            <a:avLst/>
          </a:prstGeom>
          <a:noFill/>
        </p:spPr>
        <p:txBody>
          <a:bodyPr wrap="square" rtlCol="0">
            <a:spAutoFit/>
          </a:bodyPr>
          <a:lstStyle/>
          <a:p>
            <a:r>
              <a:rPr lang="en-US" b="1" dirty="0">
                <a:solidFill>
                  <a:srgbClr val="C00000"/>
                </a:solidFill>
              </a:rPr>
              <a:t>IPC= Infection Prevention Control</a:t>
            </a:r>
          </a:p>
          <a:p>
            <a:r>
              <a:rPr lang="en-US" b="1" dirty="0">
                <a:solidFill>
                  <a:srgbClr val="C00000"/>
                </a:solidFill>
              </a:rPr>
              <a:t>EBS=Education Based Service</a:t>
            </a:r>
          </a:p>
        </p:txBody>
      </p:sp>
    </p:spTree>
    <p:extLst>
      <p:ext uri="{BB962C8B-B14F-4D97-AF65-F5344CB8AC3E}">
        <p14:creationId xmlns:p14="http://schemas.microsoft.com/office/powerpoint/2010/main" val="2441544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853" y="1702795"/>
            <a:ext cx="11079893" cy="1436190"/>
          </a:xfrm>
        </p:spPr>
        <p:txBody>
          <a:bodyPr>
            <a:normAutofit/>
          </a:bodyPr>
          <a:lstStyle/>
          <a:p>
            <a:r>
              <a:rPr lang="en-US" sz="2400" b="1" dirty="0"/>
              <a:t>Implementation Period 3 years </a:t>
            </a:r>
            <a:r>
              <a:rPr lang="en-US" sz="2400" dirty="0"/>
              <a:t>:     </a:t>
            </a:r>
            <a:r>
              <a:rPr lang="en-US" sz="2400" b="1" dirty="0">
                <a:solidFill>
                  <a:srgbClr val="0070C0"/>
                </a:solidFill>
              </a:rPr>
              <a:t>1 January 2021 - 31 December 2023</a:t>
            </a:r>
          </a:p>
          <a:p>
            <a:r>
              <a:rPr lang="en-US" sz="2400" b="1" dirty="0">
                <a:latin typeface="Times New Roman" pitchFamily="18" charset="0"/>
                <a:cs typeface="Times New Roman" pitchFamily="18" charset="0"/>
              </a:rPr>
              <a:t>Activities and Budget:                   </a:t>
            </a:r>
            <a:r>
              <a:rPr lang="en-US" sz="2400" b="1" dirty="0">
                <a:solidFill>
                  <a:srgbClr val="0070C0"/>
                </a:solidFill>
                <a:latin typeface="Times New Roman" pitchFamily="18" charset="0"/>
                <a:cs typeface="Times New Roman" pitchFamily="18" charset="0"/>
              </a:rPr>
              <a:t>597.283 USD</a:t>
            </a:r>
          </a:p>
          <a:p>
            <a:r>
              <a:rPr lang="en-US" sz="2400" b="1" dirty="0"/>
              <a:t>Main Focus of C19RM Funding:       </a:t>
            </a:r>
            <a:r>
              <a:rPr lang="en-US" sz="2400" b="1" dirty="0">
                <a:solidFill>
                  <a:srgbClr val="0070C0"/>
                </a:solidFill>
              </a:rPr>
              <a:t>Mitigation of Covid19 risks for the HIV programs</a:t>
            </a:r>
          </a:p>
          <a:p>
            <a:endParaRPr lang="en-US" dirty="0">
              <a:solidFill>
                <a:srgbClr val="0070C0"/>
              </a:solidFill>
            </a:endParaRPr>
          </a:p>
        </p:txBody>
      </p:sp>
      <p:sp>
        <p:nvSpPr>
          <p:cNvPr id="4" name="Title 1"/>
          <p:cNvSpPr>
            <a:spLocks noGrp="1"/>
          </p:cNvSpPr>
          <p:nvPr>
            <p:ph type="title"/>
          </p:nvPr>
        </p:nvSpPr>
        <p:spPr>
          <a:xfrm>
            <a:off x="464023" y="532263"/>
            <a:ext cx="11204811" cy="777922"/>
          </a:xfrm>
          <a:solidFill>
            <a:schemeClr val="accent1">
              <a:lumMod val="20000"/>
              <a:lumOff val="80000"/>
            </a:schemeClr>
          </a:solidFill>
        </p:spPr>
        <p:txBody>
          <a:bodyPr>
            <a:noAutofit/>
          </a:bodyPr>
          <a:lstStyle/>
          <a:p>
            <a:pPr algn="ctr"/>
            <a:r>
              <a:rPr lang="en-US" sz="3200" b="1" dirty="0">
                <a:latin typeface="Times New Roman" pitchFamily="18" charset="0"/>
                <a:cs typeface="Times New Roman" pitchFamily="18" charset="0"/>
              </a:rPr>
              <a:t>C-19 RM  (</a:t>
            </a:r>
            <a:r>
              <a:rPr lang="en-US" sz="2000" dirty="0">
                <a:solidFill>
                  <a:srgbClr val="002060"/>
                </a:solidFill>
                <a:latin typeface="Arial Black" panose="020B0A04020102020204" pitchFamily="34" charset="0"/>
              </a:rPr>
              <a:t>COVID-19 Response Mechanism Project</a:t>
            </a:r>
            <a:r>
              <a:rPr lang="en-US" sz="3200" dirty="0">
                <a:latin typeface="Arial Black" panose="020B0A04020102020204" pitchFamily="34" charset="0"/>
              </a:rPr>
              <a:t>) </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609559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9" y="327546"/>
            <a:ext cx="10515600" cy="928049"/>
          </a:xfrm>
          <a:solidFill>
            <a:schemeClr val="accent1">
              <a:lumMod val="20000"/>
              <a:lumOff val="80000"/>
            </a:schemeClr>
          </a:solidFill>
        </p:spPr>
        <p:txBody>
          <a:bodyPr>
            <a:normAutofit/>
          </a:bodyPr>
          <a:lstStyle/>
          <a:p>
            <a:r>
              <a:rPr lang="en-US" sz="3200" b="1" dirty="0">
                <a:solidFill>
                  <a:srgbClr val="0070C0"/>
                </a:solidFill>
                <a:latin typeface="Times New Roman" pitchFamily="18" charset="0"/>
                <a:cs typeface="Times New Roman" pitchFamily="18" charset="0"/>
              </a:rPr>
              <a:t>Progress update  C-19 RM funding (2021)</a:t>
            </a:r>
          </a:p>
        </p:txBody>
      </p:sp>
      <p:sp>
        <p:nvSpPr>
          <p:cNvPr id="3" name="Content Placeholder 2"/>
          <p:cNvSpPr>
            <a:spLocks noGrp="1"/>
          </p:cNvSpPr>
          <p:nvPr>
            <p:ph idx="1"/>
          </p:nvPr>
        </p:nvSpPr>
        <p:spPr>
          <a:xfrm>
            <a:off x="532263" y="1433015"/>
            <a:ext cx="11204811" cy="4743948"/>
          </a:xfrm>
          <a:ln w="28575">
            <a:solidFill>
              <a:schemeClr val="tx1"/>
            </a:solidFill>
          </a:ln>
        </p:spPr>
        <p:txBody>
          <a:bodyPr/>
          <a:lstStyle/>
          <a:p>
            <a:pPr marL="0" lvl="0" indent="0">
              <a:buNone/>
            </a:pPr>
            <a:endParaRPr lang="en-US" dirty="0"/>
          </a:p>
          <a:p>
            <a:pPr lvl="0"/>
            <a:r>
              <a:rPr lang="en-US" sz="2400" dirty="0">
                <a:latin typeface="Arial" panose="020B0604020202020204" pitchFamily="34" charset="0"/>
                <a:cs typeface="Arial" panose="020B0604020202020204" pitchFamily="34" charset="0"/>
              </a:rPr>
              <a:t>The</a:t>
            </a:r>
            <a:r>
              <a:rPr lang="en-US" sz="2400" b="1" dirty="0">
                <a:solidFill>
                  <a:srgbClr val="0070C0"/>
                </a:solidFill>
                <a:latin typeface="Arial" panose="020B0604020202020204" pitchFamily="34" charset="0"/>
                <a:cs typeface="Arial" panose="020B0604020202020204" pitchFamily="34" charset="0"/>
              </a:rPr>
              <a:t> Signed contract </a:t>
            </a:r>
            <a:r>
              <a:rPr lang="en-US" sz="2400" dirty="0">
                <a:latin typeface="Arial" panose="020B0604020202020204" pitchFamily="34" charset="0"/>
                <a:cs typeface="Arial" panose="020B0604020202020204" pitchFamily="34" charset="0"/>
              </a:rPr>
              <a:t>between DPC/NPOC/PR and CHAS to Implementation Project</a:t>
            </a:r>
            <a:r>
              <a:rPr lang="en-US" b="1" dirty="0">
                <a:latin typeface="Arial" panose="020B0604020202020204" pitchFamily="34" charset="0"/>
                <a:cs typeface="Arial" panose="020B0604020202020204" pitchFamily="34" charset="0"/>
              </a:rPr>
              <a:t>: </a:t>
            </a:r>
            <a:r>
              <a:rPr lang="en-US" dirty="0"/>
              <a:t> </a:t>
            </a:r>
            <a:r>
              <a:rPr lang="en-US" b="1" dirty="0">
                <a:solidFill>
                  <a:srgbClr val="0070C0"/>
                </a:solidFill>
              </a:rPr>
              <a:t>1</a:t>
            </a:r>
            <a:r>
              <a:rPr lang="en-US" b="1" baseline="30000" dirty="0">
                <a:solidFill>
                  <a:srgbClr val="0070C0"/>
                </a:solidFill>
              </a:rPr>
              <a:t>st</a:t>
            </a:r>
            <a:r>
              <a:rPr lang="en-US" b="1" dirty="0">
                <a:solidFill>
                  <a:srgbClr val="0070C0"/>
                </a:solidFill>
              </a:rPr>
              <a:t> October 2021 </a:t>
            </a:r>
          </a:p>
          <a:p>
            <a:pPr lvl="0"/>
            <a:r>
              <a:rPr lang="en-US" b="1" dirty="0">
                <a:solidFill>
                  <a:srgbClr val="0070C0"/>
                </a:solidFill>
              </a:rPr>
              <a:t>Completed open bank account </a:t>
            </a:r>
            <a:r>
              <a:rPr lang="en-US" dirty="0"/>
              <a:t>for COVID-19 funding 2021.</a:t>
            </a:r>
          </a:p>
          <a:p>
            <a:pPr lvl="0"/>
            <a:r>
              <a:rPr lang="en-US" b="1" dirty="0">
                <a:solidFill>
                  <a:srgbClr val="0070C0"/>
                </a:solidFill>
              </a:rPr>
              <a:t>Recruited</a:t>
            </a:r>
            <a:r>
              <a:rPr lang="en-US" dirty="0">
                <a:solidFill>
                  <a:srgbClr val="0070C0"/>
                </a:solidFill>
              </a:rPr>
              <a:t> </a:t>
            </a:r>
            <a:r>
              <a:rPr lang="en-US" dirty="0"/>
              <a:t> Project coordinator and Finance officer .</a:t>
            </a:r>
          </a:p>
          <a:p>
            <a:pPr marL="0" indent="0">
              <a:buNone/>
            </a:pPr>
            <a:endParaRPr lang="en-US" dirty="0"/>
          </a:p>
        </p:txBody>
      </p:sp>
      <p:sp>
        <p:nvSpPr>
          <p:cNvPr id="4" name="TextBox 3"/>
          <p:cNvSpPr txBox="1"/>
          <p:nvPr/>
        </p:nvSpPr>
        <p:spPr>
          <a:xfrm>
            <a:off x="900751" y="4120669"/>
            <a:ext cx="10345004" cy="1077218"/>
          </a:xfrm>
          <a:prstGeom prst="rect">
            <a:avLst/>
          </a:prstGeom>
          <a:solidFill>
            <a:schemeClr val="accent4">
              <a:lumMod val="40000"/>
              <a:lumOff val="60000"/>
            </a:schemeClr>
          </a:solidFill>
        </p:spPr>
        <p:txBody>
          <a:bodyPr wrap="square" rtlCol="0">
            <a:spAutoFit/>
          </a:bodyPr>
          <a:lstStyle/>
          <a:p>
            <a:endParaRPr lang="en-US" sz="2000" b="1" dirty="0"/>
          </a:p>
          <a:p>
            <a:r>
              <a:rPr lang="en-US" sz="2400" b="1" dirty="0"/>
              <a:t>Remark:   CHAS does not have any procurement of health product in this grand</a:t>
            </a:r>
          </a:p>
          <a:p>
            <a:endParaRPr lang="en-US" sz="2000" b="1" dirty="0"/>
          </a:p>
        </p:txBody>
      </p:sp>
    </p:spTree>
    <p:extLst>
      <p:ext uri="{BB962C8B-B14F-4D97-AF65-F5344CB8AC3E}">
        <p14:creationId xmlns:p14="http://schemas.microsoft.com/office/powerpoint/2010/main" val="55148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CCABB33C-0AE1-4A76-B5CB-EE68E6968AD5}"/>
              </a:ext>
            </a:extLst>
          </p:cNvPr>
          <p:cNvSpPr>
            <a:spLocks noGrp="1"/>
          </p:cNvSpPr>
          <p:nvPr>
            <p:ph type="subTitle" idx="1"/>
          </p:nvPr>
        </p:nvSpPr>
        <p:spPr>
          <a:xfrm>
            <a:off x="2262656" y="3368339"/>
            <a:ext cx="8915649" cy="989410"/>
          </a:xfrm>
          <a:noFill/>
        </p:spPr>
        <p:txBody>
          <a:bodyPr anchor="b">
            <a:normAutofit/>
          </a:bodyPr>
          <a:lstStyle/>
          <a:p>
            <a:r>
              <a:rPr lang="en-US" b="1" i="1" dirty="0">
                <a:solidFill>
                  <a:srgbClr val="0070C0"/>
                </a:solidFill>
                <a:effectLst>
                  <a:outerShdw blurRad="38100" dist="38100" dir="2700000" algn="tl">
                    <a:srgbClr val="000000">
                      <a:alpha val="43137"/>
                    </a:srgbClr>
                  </a:outerShdw>
                </a:effectLst>
                <a:latin typeface="Phetsarath OT" panose="02000500000000000001" pitchFamily="2" charset="2"/>
                <a:ea typeface="Phetsarath OT" panose="02000500000000000001" pitchFamily="2" charset="2"/>
                <a:cs typeface="Phetsarath OT" panose="02000500000000000001" pitchFamily="2" charset="2"/>
              </a:rPr>
              <a:t>Health and Nutrition Service Access (HANSA)</a:t>
            </a:r>
          </a:p>
          <a:p>
            <a:endParaRPr lang="en-US" sz="2000" b="1" i="1"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p:txBody>
      </p:sp>
      <p:sp>
        <p:nvSpPr>
          <p:cNvPr id="2" name="Title 1">
            <a:extLst>
              <a:ext uri="{FF2B5EF4-FFF2-40B4-BE49-F238E27FC236}">
                <a16:creationId xmlns:a16="http://schemas.microsoft.com/office/drawing/2014/main" id="{811EF955-0EB7-4461-9982-7A125426B6FE}"/>
              </a:ext>
            </a:extLst>
          </p:cNvPr>
          <p:cNvSpPr>
            <a:spLocks noGrp="1"/>
          </p:cNvSpPr>
          <p:nvPr>
            <p:ph type="ctrTitle"/>
          </p:nvPr>
        </p:nvSpPr>
        <p:spPr>
          <a:xfrm>
            <a:off x="2067963" y="1636191"/>
            <a:ext cx="8984847" cy="2150719"/>
          </a:xfrm>
          <a:noFill/>
        </p:spPr>
        <p:txBody>
          <a:bodyPr anchor="ctr">
            <a:noAutofit/>
          </a:bodyPr>
          <a:lstStyle/>
          <a:p>
            <a:pPr>
              <a:lnSpc>
                <a:spcPct val="150000"/>
              </a:lnSpc>
            </a:pPr>
            <a:r>
              <a:rPr lang="en-US" sz="4000" b="1" dirty="0">
                <a:solidFill>
                  <a:srgbClr val="0070C0"/>
                </a:solidFill>
                <a:effectLst>
                  <a:outerShdw blurRad="38100" dist="38100" dir="2700000" algn="tl">
                    <a:srgbClr val="000000">
                      <a:alpha val="43137"/>
                    </a:srgbClr>
                  </a:outerShdw>
                </a:effectLst>
                <a:latin typeface="Phetsarath OT" panose="02000500000000000001" pitchFamily="2" charset="2"/>
                <a:ea typeface="Phetsarath OT" panose="02000500000000000001" pitchFamily="2" charset="2"/>
                <a:cs typeface="Phetsarath OT" panose="02000500000000000001" pitchFamily="2" charset="2"/>
              </a:rPr>
              <a:t>Progress report on DLI-K (HIV)</a:t>
            </a:r>
            <a:endParaRPr lang="en-US" sz="4000" i="1" dirty="0">
              <a:solidFill>
                <a:srgbClr val="0070C0"/>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08091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202" t="10448" r="32344" b="7649"/>
          <a:stretch/>
        </p:blipFill>
        <p:spPr bwMode="auto">
          <a:xfrm>
            <a:off x="4151102" y="145496"/>
            <a:ext cx="7778800" cy="4288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0644404" y="4191403"/>
            <a:ext cx="1221475" cy="3251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988" y="655817"/>
            <a:ext cx="3911470" cy="923330"/>
          </a:xfrm>
          <a:prstGeom prst="rect">
            <a:avLst/>
          </a:prstGeom>
          <a:solidFill>
            <a:srgbClr val="FFFF00"/>
          </a:solidFill>
        </p:spPr>
        <p:txBody>
          <a:bodyPr wrap="square" rtlCol="0">
            <a:spAutoFit/>
          </a:bodyPr>
          <a:lstStyle/>
          <a:p>
            <a:pPr algn="ctr"/>
            <a:endParaRPr lang="en-US" b="1" dirty="0">
              <a:latin typeface="Times New Roman" pitchFamily="18" charset="0"/>
              <a:cs typeface="Times New Roman" pitchFamily="18" charset="0"/>
            </a:endParaRPr>
          </a:p>
          <a:p>
            <a:pPr algn="ctr"/>
            <a:r>
              <a:rPr lang="en-US" b="1" dirty="0"/>
              <a:t>Detail </a:t>
            </a:r>
            <a:r>
              <a:rPr lang="en-US" b="1" dirty="0">
                <a:latin typeface="Times New Roman" pitchFamily="18" charset="0"/>
                <a:cs typeface="Times New Roman" pitchFamily="18" charset="0"/>
              </a:rPr>
              <a:t>activities </a:t>
            </a:r>
            <a:r>
              <a:rPr lang="en-US" sz="1800" b="1" dirty="0">
                <a:latin typeface="Times New Roman" pitchFamily="18" charset="0"/>
                <a:cs typeface="Times New Roman" pitchFamily="18" charset="0"/>
              </a:rPr>
              <a:t>C19 RM  Y1/</a:t>
            </a:r>
            <a:r>
              <a:rPr lang="en-US" b="1" dirty="0">
                <a:latin typeface="Times New Roman" pitchFamily="18" charset="0"/>
                <a:cs typeface="Times New Roman" pitchFamily="18" charset="0"/>
              </a:rPr>
              <a:t>2021</a:t>
            </a:r>
            <a:endParaRPr lang="en-US" b="1" dirty="0"/>
          </a:p>
          <a:p>
            <a:pPr algn="ctr"/>
            <a:r>
              <a:rPr lang="en-US" b="1" dirty="0"/>
              <a:t>  134, 640 $</a:t>
            </a:r>
          </a:p>
        </p:txBody>
      </p:sp>
      <p:sp>
        <p:nvSpPr>
          <p:cNvPr id="11" name="Left Brace 10"/>
          <p:cNvSpPr/>
          <p:nvPr/>
        </p:nvSpPr>
        <p:spPr>
          <a:xfrm>
            <a:off x="3950458" y="268956"/>
            <a:ext cx="401288" cy="4019509"/>
          </a:xfrm>
          <a:prstGeom prst="leftBrace">
            <a:avLst>
              <a:gd name="adj1" fmla="val 8333"/>
              <a:gd name="adj2" fmla="val 48416"/>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6449365-9E58-4700-AFD6-8111A78C4767}"/>
              </a:ext>
            </a:extLst>
          </p:cNvPr>
          <p:cNvSpPr txBox="1"/>
          <p:nvPr/>
        </p:nvSpPr>
        <p:spPr>
          <a:xfrm>
            <a:off x="326066" y="4656535"/>
            <a:ext cx="11745376" cy="923330"/>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dirty="0"/>
              <a:t>PR  will procurement of 3 activities line in amount of budget </a:t>
            </a:r>
            <a:r>
              <a:rPr lang="en-US" dirty="0">
                <a:highlight>
                  <a:srgbClr val="FFFF00"/>
                </a:highlight>
              </a:rPr>
              <a:t>54, 895.05$ /134,640 $ </a:t>
            </a:r>
            <a:r>
              <a:rPr lang="en-US" dirty="0"/>
              <a:t>those of budget with PR  as such  in 229 line was process of procurement.  In activities line 227 and 230 submitted documents to PR on 10 March 2022 to PR for procurement, Now those activities were in process ).</a:t>
            </a:r>
          </a:p>
        </p:txBody>
      </p:sp>
      <p:sp>
        <p:nvSpPr>
          <p:cNvPr id="9" name="TextBox 8">
            <a:extLst>
              <a:ext uri="{FF2B5EF4-FFF2-40B4-BE49-F238E27FC236}">
                <a16:creationId xmlns:a16="http://schemas.microsoft.com/office/drawing/2014/main" id="{4CBADB44-2C7C-4652-BF3E-E94B8E015466}"/>
              </a:ext>
            </a:extLst>
          </p:cNvPr>
          <p:cNvSpPr txBox="1"/>
          <p:nvPr/>
        </p:nvSpPr>
        <p:spPr>
          <a:xfrm>
            <a:off x="340414" y="5740518"/>
            <a:ext cx="11589488" cy="923330"/>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US" dirty="0"/>
              <a:t>CHAS Received budget activities Q3+Q4 (7-12 Dec2021) on 28 Decamber2021 was </a:t>
            </a:r>
            <a:r>
              <a:rPr lang="en-US" dirty="0">
                <a:highlight>
                  <a:srgbClr val="FFFF00"/>
                </a:highlight>
              </a:rPr>
              <a:t>65,846$. </a:t>
            </a:r>
            <a:r>
              <a:rPr lang="en-US" dirty="0"/>
              <a:t>Those activities was spend </a:t>
            </a:r>
            <a:r>
              <a:rPr lang="en-US" dirty="0">
                <a:highlight>
                  <a:srgbClr val="FFFF00"/>
                </a:highlight>
              </a:rPr>
              <a:t>30% (19,745$) </a:t>
            </a:r>
            <a:r>
              <a:rPr lang="en-US" dirty="0"/>
              <a:t>delay of payment.</a:t>
            </a:r>
          </a:p>
          <a:p>
            <a:pPr marL="285750" indent="-285750">
              <a:buFont typeface="Arial" panose="020B0604020202020204" pitchFamily="34" charset="0"/>
              <a:buChar char="•"/>
            </a:pPr>
            <a:r>
              <a:rPr lang="en-US" dirty="0"/>
              <a:t>For the Q5 activities  received on 9 March 2022 = 69,095$</a:t>
            </a:r>
          </a:p>
        </p:txBody>
      </p:sp>
    </p:spTree>
    <p:extLst>
      <p:ext uri="{BB962C8B-B14F-4D97-AF65-F5344CB8AC3E}">
        <p14:creationId xmlns:p14="http://schemas.microsoft.com/office/powerpoint/2010/main" val="2214342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8582"/>
          </a:xfrm>
          <a:solidFill>
            <a:schemeClr val="accent1">
              <a:lumMod val="20000"/>
              <a:lumOff val="80000"/>
            </a:schemeClr>
          </a:solidFill>
        </p:spPr>
        <p:txBody>
          <a:bodyPr>
            <a:normAutofit/>
          </a:bodyPr>
          <a:lstStyle/>
          <a:p>
            <a:r>
              <a:rPr lang="en-US" sz="4000" b="1" dirty="0">
                <a:solidFill>
                  <a:srgbClr val="002060"/>
                </a:solidFill>
                <a:latin typeface="Times New Roman" pitchFamily="18" charset="0"/>
                <a:cs typeface="Times New Roman" pitchFamily="18" charset="0"/>
              </a:rPr>
              <a:t>Areas for further enhancement of partnerships</a:t>
            </a:r>
          </a:p>
        </p:txBody>
      </p:sp>
      <p:sp>
        <p:nvSpPr>
          <p:cNvPr id="3" name="Content Placeholder 2"/>
          <p:cNvSpPr>
            <a:spLocks noGrp="1"/>
          </p:cNvSpPr>
          <p:nvPr>
            <p:ph idx="1"/>
          </p:nvPr>
        </p:nvSpPr>
        <p:spPr>
          <a:xfrm>
            <a:off x="590098" y="1173708"/>
            <a:ext cx="11273050" cy="5486400"/>
          </a:xfrm>
        </p:spPr>
        <p:txBody>
          <a:bodyPr>
            <a:normAutofit fontScale="40000" lnSpcReduction="20000"/>
          </a:bodyPr>
          <a:lstStyle/>
          <a:p>
            <a:pPr marL="0" indent="0">
              <a:buNone/>
            </a:pPr>
            <a:endParaRPr lang="en-US" dirty="0"/>
          </a:p>
          <a:p>
            <a:r>
              <a:rPr lang="en-US" sz="4000" b="1" dirty="0">
                <a:solidFill>
                  <a:srgbClr val="0070C0"/>
                </a:solidFill>
                <a:latin typeface="Times New Roman" pitchFamily="18" charset="0"/>
                <a:cs typeface="Times New Roman" pitchFamily="18" charset="0"/>
              </a:rPr>
              <a:t>WHO :       </a:t>
            </a:r>
            <a:r>
              <a:rPr lang="en-US" sz="4000" dirty="0">
                <a:latin typeface="Times New Roman" pitchFamily="18" charset="0"/>
                <a:cs typeface="Times New Roman" pitchFamily="18" charset="0"/>
              </a:rPr>
              <a:t>Technical assistance, guideline development, National data base (DHIS2), POC, </a:t>
            </a:r>
            <a:r>
              <a:rPr lang="en-US" sz="4000" dirty="0" err="1">
                <a:latin typeface="Times New Roman" pitchFamily="18" charset="0"/>
                <a:cs typeface="Times New Roman" pitchFamily="18" charset="0"/>
              </a:rPr>
              <a:t>PrEP</a:t>
            </a:r>
            <a:r>
              <a:rPr lang="en-US" sz="4000" dirty="0">
                <a:latin typeface="Times New Roman" pitchFamily="18" charset="0"/>
                <a:cs typeface="Times New Roman" pitchFamily="18" charset="0"/>
              </a:rPr>
              <a:t>, PMCT.</a:t>
            </a:r>
          </a:p>
          <a:p>
            <a:pPr marL="0" indent="0">
              <a:buNone/>
            </a:pPr>
            <a:endParaRPr lang="en-US" sz="4000" dirty="0">
              <a:latin typeface="Times New Roman" pitchFamily="18" charset="0"/>
              <a:cs typeface="Times New Roman" pitchFamily="18" charset="0"/>
            </a:endParaRPr>
          </a:p>
          <a:p>
            <a:r>
              <a:rPr lang="en-US" sz="4000" b="1" dirty="0">
                <a:solidFill>
                  <a:srgbClr val="0070C0"/>
                </a:solidFill>
                <a:latin typeface="Times New Roman" pitchFamily="18" charset="0"/>
                <a:cs typeface="Times New Roman" pitchFamily="18" charset="0"/>
              </a:rPr>
              <a:t>UNAIDS:  </a:t>
            </a:r>
            <a:r>
              <a:rPr lang="en-US" sz="4000" dirty="0">
                <a:latin typeface="Times New Roman" pitchFamily="18" charset="0"/>
                <a:cs typeface="Times New Roman" pitchFamily="18" charset="0"/>
              </a:rPr>
              <a:t>HIV/AIDS National Strategic Action Plan Review and Development, Key Pop demographics survey </a:t>
            </a:r>
          </a:p>
          <a:p>
            <a:pPr marL="0" indent="0">
              <a:buNone/>
            </a:pPr>
            <a:r>
              <a:rPr lang="en-US" sz="4000" dirty="0">
                <a:latin typeface="Times New Roman" pitchFamily="18" charset="0"/>
                <a:cs typeface="Times New Roman" pitchFamily="18" charset="0"/>
              </a:rPr>
              <a:t>                       (IBBS),Technical assistance, M&amp;E.</a:t>
            </a:r>
          </a:p>
          <a:p>
            <a:r>
              <a:rPr lang="en-US" sz="4000" b="1" dirty="0">
                <a:solidFill>
                  <a:srgbClr val="0070C0"/>
                </a:solidFill>
                <a:latin typeface="Times New Roman" pitchFamily="18" charset="0"/>
                <a:cs typeface="Times New Roman" pitchFamily="18" charset="0"/>
              </a:rPr>
              <a:t>AHF :</a:t>
            </a:r>
            <a:r>
              <a:rPr lang="en-US" sz="4000" b="1" dirty="0">
                <a:latin typeface="Times New Roman" pitchFamily="18" charset="0"/>
                <a:cs typeface="Times New Roman" pitchFamily="18" charset="0"/>
              </a:rPr>
              <a:t>	        </a:t>
            </a:r>
            <a:r>
              <a:rPr lang="en-US" sz="4000" dirty="0">
                <a:latin typeface="Times New Roman" pitchFamily="18" charset="0"/>
                <a:cs typeface="Times New Roman" pitchFamily="18" charset="0"/>
              </a:rPr>
              <a:t>Support gap on some Peer at ARV site, community based testing, some test kit ad condom, Food </a:t>
            </a:r>
          </a:p>
          <a:p>
            <a:pPr marL="0" indent="0">
              <a:buNone/>
            </a:pPr>
            <a:r>
              <a:rPr lang="en-US" sz="4000" dirty="0">
                <a:latin typeface="Times New Roman" pitchFamily="18" charset="0"/>
                <a:cs typeface="Times New Roman" pitchFamily="18" charset="0"/>
              </a:rPr>
              <a:t>                       and some transportation.</a:t>
            </a:r>
          </a:p>
          <a:p>
            <a:r>
              <a:rPr lang="en-US" sz="4000" b="1" dirty="0">
                <a:solidFill>
                  <a:srgbClr val="0070C0"/>
                </a:solidFill>
                <a:latin typeface="Times New Roman" pitchFamily="18" charset="0"/>
                <a:cs typeface="Times New Roman" pitchFamily="18" charset="0"/>
              </a:rPr>
              <a:t>Aids Care China: </a:t>
            </a:r>
            <a:r>
              <a:rPr lang="en-US" sz="4000" dirty="0">
                <a:latin typeface="Times New Roman" pitchFamily="18" charset="0"/>
                <a:cs typeface="Times New Roman" pitchFamily="18" charset="0"/>
              </a:rPr>
              <a:t>ARV</a:t>
            </a:r>
            <a:r>
              <a:rPr lang="en-US" sz="4000" dirty="0">
                <a:solidFill>
                  <a:srgbClr val="0070C0"/>
                </a:solidFill>
                <a:latin typeface="Times New Roman" pitchFamily="18" charset="0"/>
                <a:cs typeface="Times New Roman" pitchFamily="18" charset="0"/>
              </a:rPr>
              <a:t> </a:t>
            </a:r>
            <a:r>
              <a:rPr lang="en-US" sz="4000" dirty="0">
                <a:latin typeface="Times New Roman" pitchFamily="18" charset="0"/>
                <a:cs typeface="Times New Roman" pitchFamily="18" charset="0"/>
              </a:rPr>
              <a:t>care and treatment for foreigner , HCV – HBC treatment.</a:t>
            </a:r>
          </a:p>
          <a:p>
            <a:endParaRPr lang="en-US" sz="4000" dirty="0">
              <a:latin typeface="Times New Roman" pitchFamily="18" charset="0"/>
              <a:cs typeface="Times New Roman" pitchFamily="18" charset="0"/>
            </a:endParaRPr>
          </a:p>
          <a:p>
            <a:r>
              <a:rPr lang="en-US" sz="4000" b="1" dirty="0">
                <a:solidFill>
                  <a:srgbClr val="0070C0"/>
                </a:solidFill>
                <a:latin typeface="Times New Roman" pitchFamily="18" charset="0"/>
                <a:cs typeface="Times New Roman" pitchFamily="18" charset="0"/>
              </a:rPr>
              <a:t>PEPFAR/USAID/FHI</a:t>
            </a:r>
            <a:r>
              <a:rPr lang="en-US" sz="4000" b="1" dirty="0">
                <a:latin typeface="Times New Roman" pitchFamily="18" charset="0"/>
                <a:cs typeface="Times New Roman" pitchFamily="18" charset="0"/>
              </a:rPr>
              <a:t>:   </a:t>
            </a:r>
            <a:r>
              <a:rPr lang="en-US" sz="4000" dirty="0">
                <a:latin typeface="Times New Roman" pitchFamily="18" charset="0"/>
                <a:cs typeface="Times New Roman" pitchFamily="18" charset="0"/>
              </a:rPr>
              <a:t>Index &amp; Self testing, Community Linkage and retention, adherence, KP (MSM, TG), 	       </a:t>
            </a:r>
          </a:p>
          <a:p>
            <a:pPr marL="0" indent="0">
              <a:buNone/>
            </a:pPr>
            <a:r>
              <a:rPr lang="en-US" sz="4000" dirty="0">
                <a:latin typeface="Times New Roman" pitchFamily="18" charset="0"/>
                <a:cs typeface="Times New Roman" pitchFamily="18" charset="0"/>
              </a:rPr>
              <a:t>                         Training and supervision (CQI &amp; Clinical Treatment Services), M&amp;E, program management</a:t>
            </a:r>
            <a:r>
              <a:rPr lang="en-US" sz="4000" b="1" dirty="0">
                <a:latin typeface="Times New Roman" pitchFamily="18" charset="0"/>
                <a:cs typeface="Times New Roman" pitchFamily="18" charset="0"/>
              </a:rPr>
              <a:t>, </a:t>
            </a:r>
            <a:r>
              <a:rPr lang="en-US" sz="4000" dirty="0" err="1">
                <a:latin typeface="Times New Roman" pitchFamily="18" charset="0"/>
                <a:cs typeface="Times New Roman" pitchFamily="18" charset="0"/>
              </a:rPr>
              <a:t>PrEP</a:t>
            </a:r>
            <a:r>
              <a:rPr lang="en-US" sz="4000" dirty="0">
                <a:latin typeface="Times New Roman" pitchFamily="18" charset="0"/>
                <a:cs typeface="Times New Roman" pitchFamily="18" charset="0"/>
              </a:rPr>
              <a:t> , 	       Quality  </a:t>
            </a:r>
          </a:p>
          <a:p>
            <a:pPr marL="0" indent="0">
              <a:buNone/>
            </a:pPr>
            <a:r>
              <a:rPr lang="en-US" sz="4000" dirty="0">
                <a:latin typeface="Times New Roman" pitchFamily="18" charset="0"/>
                <a:cs typeface="Times New Roman" pitchFamily="18" charset="0"/>
              </a:rPr>
              <a:t>                          improvement, Strategic information, HTC, External quality assessment (EQA), index </a:t>
            </a:r>
          </a:p>
          <a:p>
            <a:pPr marL="0" indent="0">
              <a:buNone/>
            </a:pPr>
            <a:r>
              <a:rPr lang="en-US" sz="4000" dirty="0">
                <a:latin typeface="Times New Roman" pitchFamily="18" charset="0"/>
                <a:cs typeface="Times New Roman" pitchFamily="18" charset="0"/>
              </a:rPr>
              <a:t>	        testing, </a:t>
            </a:r>
            <a:r>
              <a:rPr lang="en-US" sz="4000" dirty="0" err="1">
                <a:latin typeface="Times New Roman" pitchFamily="18" charset="0"/>
                <a:cs typeface="Times New Roman" pitchFamily="18" charset="0"/>
              </a:rPr>
              <a:t>Recency</a:t>
            </a:r>
            <a:r>
              <a:rPr lang="en-US" sz="4000" dirty="0">
                <a:latin typeface="Times New Roman" pitchFamily="18" charset="0"/>
                <a:cs typeface="Times New Roman" pitchFamily="18" charset="0"/>
              </a:rPr>
              <a:t> testing.</a:t>
            </a:r>
          </a:p>
          <a:p>
            <a:endParaRPr lang="en-US" sz="4000" dirty="0">
              <a:solidFill>
                <a:srgbClr val="0070C0"/>
              </a:solidFill>
              <a:latin typeface="Times New Roman" pitchFamily="18" charset="0"/>
              <a:cs typeface="Times New Roman" pitchFamily="18" charset="0"/>
            </a:endParaRPr>
          </a:p>
          <a:p>
            <a:r>
              <a:rPr lang="en-US" sz="4000" b="1" dirty="0">
                <a:solidFill>
                  <a:srgbClr val="0070C0"/>
                </a:solidFill>
                <a:latin typeface="Times New Roman" pitchFamily="18" charset="0"/>
                <a:cs typeface="Times New Roman" pitchFamily="18" charset="0"/>
              </a:rPr>
              <a:t>GFATM/CHIA : </a:t>
            </a:r>
            <a:r>
              <a:rPr lang="en-US" sz="4000" dirty="0">
                <a:latin typeface="Times New Roman" pitchFamily="18" charset="0"/>
                <a:cs typeface="Times New Roman" pitchFamily="18" charset="0"/>
              </a:rPr>
              <a:t>HIV testing/Laboratory/community services, TB/HIV, KP, PP, Commodity &amp; supply, ARV for     </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PrEP</a:t>
            </a:r>
            <a:r>
              <a:rPr lang="en-US" sz="4000" dirty="0">
                <a:latin typeface="Times New Roman" pitchFamily="18" charset="0"/>
                <a:cs typeface="Times New Roman" pitchFamily="18" charset="0"/>
              </a:rPr>
              <a:t>, 	       PSCM/ Forecasting &amp; Warehousing and Inventory (through CHAI), non-</a:t>
            </a:r>
          </a:p>
          <a:p>
            <a:pPr marL="0" indent="0">
              <a:buNone/>
            </a:pPr>
            <a:r>
              <a:rPr lang="en-US" sz="4000" dirty="0">
                <a:latin typeface="Times New Roman" pitchFamily="18" charset="0"/>
                <a:cs typeface="Times New Roman" pitchFamily="18" charset="0"/>
              </a:rPr>
              <a:t>                       professional HCWs, Above 	       site Programs, Care and treatment, Prevention, OVC programs by CHIAS. </a:t>
            </a:r>
          </a:p>
          <a:p>
            <a:r>
              <a:rPr lang="en-US" sz="4000" b="1" dirty="0">
                <a:solidFill>
                  <a:srgbClr val="0070C0"/>
                </a:solidFill>
                <a:latin typeface="Times New Roman" pitchFamily="18" charset="0"/>
                <a:cs typeface="Times New Roman" pitchFamily="18" charset="0"/>
              </a:rPr>
              <a:t>Government : </a:t>
            </a:r>
            <a:r>
              <a:rPr lang="en-US" sz="4000" dirty="0">
                <a:latin typeface="Times New Roman" pitchFamily="18" charset="0"/>
                <a:cs typeface="Times New Roman" pitchFamily="18" charset="0"/>
              </a:rPr>
              <a:t>Co-financing all health services including support partners fighting HIV/AIDS in country…</a:t>
            </a:r>
          </a:p>
        </p:txBody>
      </p:sp>
    </p:spTree>
    <p:extLst>
      <p:ext uri="{BB962C8B-B14F-4D97-AF65-F5344CB8AC3E}">
        <p14:creationId xmlns:p14="http://schemas.microsoft.com/office/powerpoint/2010/main" val="661966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3048"/>
          </a:xfrm>
          <a:solidFill>
            <a:schemeClr val="accent1">
              <a:lumMod val="20000"/>
              <a:lumOff val="80000"/>
            </a:schemeClr>
          </a:solidFill>
        </p:spPr>
        <p:txBody>
          <a:bodyPr>
            <a:normAutofit/>
          </a:bodyPr>
          <a:lstStyle/>
          <a:p>
            <a:pPr lvl="0"/>
            <a:r>
              <a:rPr lang="en-US" sz="3600" b="1" dirty="0">
                <a:solidFill>
                  <a:srgbClr val="0070C0"/>
                </a:solidFill>
                <a:latin typeface="Times New Roman" pitchFamily="18" charset="0"/>
                <a:cs typeface="Times New Roman" pitchFamily="18" charset="0"/>
              </a:rPr>
              <a:t>TB/HIV Collaboration</a:t>
            </a:r>
          </a:p>
        </p:txBody>
      </p:sp>
      <p:sp>
        <p:nvSpPr>
          <p:cNvPr id="3" name="Content Placeholder 2"/>
          <p:cNvSpPr>
            <a:spLocks noGrp="1"/>
          </p:cNvSpPr>
          <p:nvPr>
            <p:ph idx="1"/>
          </p:nvPr>
        </p:nvSpPr>
        <p:spPr>
          <a:xfrm>
            <a:off x="838199" y="1506511"/>
            <a:ext cx="10885227" cy="4670452"/>
          </a:xfrm>
        </p:spPr>
        <p:txBody>
          <a:bodyPr>
            <a:normAutofit/>
          </a:bodyPr>
          <a:lstStyle/>
          <a:p>
            <a:pPr lvl="0"/>
            <a:r>
              <a:rPr lang="en-US" dirty="0">
                <a:latin typeface="Times New Roman" pitchFamily="18" charset="0"/>
                <a:cs typeface="Times New Roman" pitchFamily="18" charset="0"/>
              </a:rPr>
              <a:t>CHAS to share areas of collaboration with TB program: supervision, monitoring, testing and treatment, etc….</a:t>
            </a:r>
          </a:p>
          <a:p>
            <a:pPr marL="0" lvl="0" indent="0">
              <a:buNone/>
            </a:pPr>
            <a:endParaRPr lang="en-US" dirty="0">
              <a:latin typeface="Times New Roman" pitchFamily="18" charset="0"/>
              <a:cs typeface="Times New Roman" pitchFamily="18" charset="0"/>
            </a:endParaRPr>
          </a:p>
          <a:p>
            <a:pPr lvl="2"/>
            <a:r>
              <a:rPr lang="en-US" sz="2800" dirty="0">
                <a:latin typeface="Times New Roman" pitchFamily="18" charset="0"/>
                <a:cs typeface="Times New Roman" pitchFamily="18" charset="0"/>
              </a:rPr>
              <a:t>Assign TB/HIV focal point</a:t>
            </a:r>
          </a:p>
          <a:p>
            <a:pPr lvl="2"/>
            <a:r>
              <a:rPr lang="en-US" sz="2800" dirty="0">
                <a:latin typeface="Times New Roman" pitchFamily="18" charset="0"/>
                <a:cs typeface="Times New Roman" pitchFamily="18" charset="0"/>
              </a:rPr>
              <a:t>Conduct quarterly meeting</a:t>
            </a:r>
          </a:p>
          <a:p>
            <a:pPr lvl="2"/>
            <a:r>
              <a:rPr lang="en-US" sz="2800" dirty="0">
                <a:latin typeface="Times New Roman" pitchFamily="18" charset="0"/>
                <a:cs typeface="Times New Roman" pitchFamily="18" charset="0"/>
              </a:rPr>
              <a:t>Develop TB/HIV co-infection Policy and guideline</a:t>
            </a:r>
          </a:p>
          <a:p>
            <a:pPr lvl="2"/>
            <a:r>
              <a:rPr lang="en-US" sz="2800" dirty="0">
                <a:latin typeface="Times New Roman" pitchFamily="18" charset="0"/>
                <a:cs typeface="Times New Roman" pitchFamily="18" charset="0"/>
              </a:rPr>
              <a:t>Share responsibility for indicator</a:t>
            </a:r>
          </a:p>
          <a:p>
            <a:pPr lvl="2"/>
            <a:r>
              <a:rPr lang="en-US" sz="2800" dirty="0">
                <a:latin typeface="Times New Roman" pitchFamily="18" charset="0"/>
                <a:cs typeface="Times New Roman" pitchFamily="18" charset="0"/>
              </a:rPr>
              <a:t>Joint Monitoring and supervision</a:t>
            </a:r>
          </a:p>
          <a:p>
            <a:pPr lvl="2"/>
            <a:r>
              <a:rPr lang="en-US" sz="2800" dirty="0">
                <a:latin typeface="Times New Roman" pitchFamily="18" charset="0"/>
                <a:cs typeface="Times New Roman" pitchFamily="18" charset="0"/>
              </a:rPr>
              <a:t>Support IPT and CPT for patient HIV infection</a:t>
            </a:r>
          </a:p>
          <a:p>
            <a:pPr lvl="2"/>
            <a:r>
              <a:rPr lang="en-US" sz="2800" dirty="0">
                <a:latin typeface="Times New Roman" pitchFamily="18" charset="0"/>
                <a:cs typeface="Times New Roman" pitchFamily="18" charset="0"/>
              </a:rPr>
              <a:t>Viral load testing by using Gene X pert machine</a:t>
            </a:r>
          </a:p>
          <a:p>
            <a:endParaRPr lang="en-US" dirty="0"/>
          </a:p>
          <a:p>
            <a:endParaRPr lang="en-US" dirty="0"/>
          </a:p>
        </p:txBody>
      </p:sp>
    </p:spTree>
    <p:extLst>
      <p:ext uri="{BB962C8B-B14F-4D97-AF65-F5344CB8AC3E}">
        <p14:creationId xmlns:p14="http://schemas.microsoft.com/office/powerpoint/2010/main" val="3784154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media2.picsearch.com/is?exz0gnzJUytmEH3PYYIMdDK_E5CPEM11sYVQoiMcYsA&amp;height=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231" y="1793562"/>
            <a:ext cx="4197132" cy="38624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rot="21024101">
            <a:off x="5385841" y="1464549"/>
            <a:ext cx="6096000" cy="2092881"/>
          </a:xfrm>
          <a:prstGeom prst="rect">
            <a:avLst/>
          </a:prstGeom>
        </p:spPr>
        <p:txBody>
          <a:bodyPr>
            <a:spAutoFit/>
          </a:bodyPr>
          <a:lstStyle/>
          <a:p>
            <a:pPr algn="ctr"/>
            <a:endParaRPr lang="en-GB" b="1" dirty="0">
              <a:latin typeface="Saysettha Lao" pitchFamily="34" charset="0"/>
            </a:endParaRPr>
          </a:p>
          <a:p>
            <a:pPr algn="ctr"/>
            <a:br>
              <a:rPr lang="en-GB" sz="2800" b="1" dirty="0">
                <a:solidFill>
                  <a:schemeClr val="accent1">
                    <a:lumMod val="75000"/>
                  </a:schemeClr>
                </a:solidFill>
                <a:latin typeface="Saysettha Lao" pitchFamily="34" charset="0"/>
              </a:rPr>
            </a:br>
            <a:r>
              <a:rPr lang="en-US" sz="2800" b="1" dirty="0">
                <a:solidFill>
                  <a:schemeClr val="accent1">
                    <a:lumMod val="75000"/>
                  </a:schemeClr>
                </a:solidFill>
                <a:latin typeface="Comic Sans MS" pitchFamily="66" charset="0"/>
              </a:rPr>
              <a:t>Thank you for your attention</a:t>
            </a:r>
            <a:endParaRPr lang="lo-LA" sz="2800" b="1" dirty="0">
              <a:solidFill>
                <a:schemeClr val="accent1">
                  <a:lumMod val="75000"/>
                </a:schemeClr>
              </a:solidFill>
              <a:latin typeface="Comic Sans MS" pitchFamily="66" charset="0"/>
            </a:endParaRPr>
          </a:p>
          <a:p>
            <a:pPr algn="ctr"/>
            <a:endParaRPr lang="lo-LA" sz="2800" b="1" dirty="0">
              <a:solidFill>
                <a:schemeClr val="accent1">
                  <a:lumMod val="75000"/>
                </a:schemeClr>
              </a:solidFill>
              <a:latin typeface="Comic Sans MS" pitchFamily="66" charset="0"/>
            </a:endParaRPr>
          </a:p>
          <a:p>
            <a:pPr algn="ctr"/>
            <a:r>
              <a:rPr lang="en-US" sz="2800" b="1" dirty="0">
                <a:solidFill>
                  <a:schemeClr val="accent1">
                    <a:lumMod val="75000"/>
                  </a:schemeClr>
                </a:solidFill>
                <a:latin typeface="Comic Sans MS" pitchFamily="66" charset="0"/>
              </a:rPr>
              <a:t>Q&amp;A</a:t>
            </a:r>
            <a:endParaRPr lang="en-US" sz="2800" b="1" dirty="0">
              <a:solidFill>
                <a:schemeClr val="accent1">
                  <a:lumMod val="75000"/>
                </a:schemeClr>
              </a:solidFill>
            </a:endParaRPr>
          </a:p>
        </p:txBody>
      </p:sp>
    </p:spTree>
    <p:extLst>
      <p:ext uri="{BB962C8B-B14F-4D97-AF65-F5344CB8AC3E}">
        <p14:creationId xmlns:p14="http://schemas.microsoft.com/office/powerpoint/2010/main" val="1492733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76200"/>
            <a:ext cx="10887076" cy="914400"/>
          </a:xfrm>
        </p:spPr>
        <p:txBody>
          <a:bodyPr>
            <a:normAutofit/>
          </a:bodyPr>
          <a:lstStyle/>
          <a:p>
            <a:r>
              <a:rPr lang="en-US" sz="2800" b="1" dirty="0">
                <a:solidFill>
                  <a:schemeClr val="tx2"/>
                </a:solidFill>
              </a:rPr>
              <a:t>1.</a:t>
            </a:r>
            <a:r>
              <a:rPr lang="lo-LA" sz="2800" b="1" dirty="0">
                <a:solidFill>
                  <a:schemeClr val="tx2"/>
                </a:solidFill>
              </a:rPr>
              <a:t> </a:t>
            </a:r>
            <a:r>
              <a:rPr lang="en-US" sz="2800" b="1" dirty="0">
                <a:solidFill>
                  <a:schemeClr val="tx2"/>
                </a:solidFill>
                <a:latin typeface="Times New Roman" pitchFamily="18" charset="0"/>
                <a:cs typeface="Times New Roman" pitchFamily="18" charset="0"/>
              </a:rPr>
              <a:t>Period of implementation on</a:t>
            </a:r>
            <a:r>
              <a:rPr lang="lo-LA" sz="2800" b="1" dirty="0">
                <a:solidFill>
                  <a:schemeClr val="tx2"/>
                </a:solidFill>
                <a:latin typeface="Times New Roman" pitchFamily="18" charset="0"/>
                <a:ea typeface="Phetsarath OT" panose="02000500000000000001" pitchFamily="2" charset="2"/>
                <a:cs typeface="Phetsarath OT" panose="02000500000000000001" pitchFamily="2" charset="2"/>
              </a:rPr>
              <a:t> </a:t>
            </a:r>
            <a:r>
              <a:rPr lang="en-US" sz="2800" b="1" dirty="0">
                <a:solidFill>
                  <a:schemeClr val="tx2"/>
                </a:solidFill>
                <a:latin typeface="Times New Roman" pitchFamily="18" charset="0"/>
                <a:ea typeface="Phetsarath OT" panose="02000500000000000001" pitchFamily="2" charset="2"/>
                <a:cs typeface="Times New Roman" pitchFamily="18" charset="0"/>
              </a:rPr>
              <a:t>DLI K</a:t>
            </a:r>
            <a:endParaRPr lang="en-US" sz="2800" b="1" dirty="0">
              <a:solidFill>
                <a:schemeClr val="tx2"/>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50781142"/>
              </p:ext>
            </p:extLst>
          </p:nvPr>
        </p:nvGraphicFramePr>
        <p:xfrm>
          <a:off x="1427044" y="1019530"/>
          <a:ext cx="10011604" cy="2928725"/>
        </p:xfrm>
        <a:graphic>
          <a:graphicData uri="http://schemas.openxmlformats.org/drawingml/2006/table">
            <a:tbl>
              <a:tblPr firstRow="1" bandRow="1">
                <a:tableStyleId>{5C22544A-7EE6-4342-B048-85BDC9FD1C3A}</a:tableStyleId>
              </a:tblPr>
              <a:tblGrid>
                <a:gridCol w="3461717">
                  <a:extLst>
                    <a:ext uri="{9D8B030D-6E8A-4147-A177-3AD203B41FA5}">
                      <a16:colId xmlns:a16="http://schemas.microsoft.com/office/drawing/2014/main" val="20000"/>
                    </a:ext>
                  </a:extLst>
                </a:gridCol>
                <a:gridCol w="6549887">
                  <a:extLst>
                    <a:ext uri="{9D8B030D-6E8A-4147-A177-3AD203B41FA5}">
                      <a16:colId xmlns:a16="http://schemas.microsoft.com/office/drawing/2014/main" val="20001"/>
                    </a:ext>
                  </a:extLst>
                </a:gridCol>
              </a:tblGrid>
              <a:tr h="585745">
                <a:tc>
                  <a:txBody>
                    <a:bodyPr/>
                    <a:lstStyle/>
                    <a:p>
                      <a:pPr algn="ctr"/>
                      <a:r>
                        <a:rPr lang="en-US" sz="2000" dirty="0">
                          <a:latin typeface="Times New Roman" pitchFamily="18" charset="0"/>
                          <a:ea typeface="Phetsarath OT" panose="02000500000000000001" pitchFamily="2" charset="2"/>
                          <a:cs typeface="Times New Roman" pitchFamily="18" charset="0"/>
                        </a:rPr>
                        <a:t>YEAR</a:t>
                      </a:r>
                    </a:p>
                  </a:txBody>
                  <a:tcPr anchor="ctr"/>
                </a:tc>
                <a:tc>
                  <a:txBody>
                    <a:bodyPr/>
                    <a:lstStyle/>
                    <a:p>
                      <a:pPr algn="ctr"/>
                      <a:r>
                        <a:rPr lang="en-US" sz="2000" dirty="0">
                          <a:latin typeface="Times New Roman" pitchFamily="18" charset="0"/>
                          <a:ea typeface="Phetsarath OT" panose="02000500000000000001" pitchFamily="2" charset="2"/>
                          <a:cs typeface="Times New Roman" pitchFamily="18" charset="0"/>
                        </a:rPr>
                        <a:t>Period</a:t>
                      </a:r>
                    </a:p>
                  </a:txBody>
                  <a:tcPr anchor="ctr"/>
                </a:tc>
                <a:extLst>
                  <a:ext uri="{0D108BD9-81ED-4DB2-BD59-A6C34878D82A}">
                    <a16:rowId xmlns:a16="http://schemas.microsoft.com/office/drawing/2014/main" val="10000"/>
                  </a:ext>
                </a:extLst>
              </a:tr>
              <a:tr h="585745">
                <a:tc>
                  <a:txBody>
                    <a:bodyPr/>
                    <a:lstStyle/>
                    <a:p>
                      <a:pPr marL="0" indent="0" algn="ctr">
                        <a:buNone/>
                      </a:pPr>
                      <a:r>
                        <a:rPr lang="en-US" sz="2000" b="1" dirty="0">
                          <a:latin typeface="Times New Roman" pitchFamily="18" charset="0"/>
                          <a:ea typeface="Phetsarath OT" panose="02000500000000000001" pitchFamily="2" charset="2"/>
                          <a:cs typeface="Times New Roman" pitchFamily="18" charset="0"/>
                        </a:rPr>
                        <a:t>Y</a:t>
                      </a:r>
                      <a:r>
                        <a:rPr lang="lo-LA" sz="2000" b="1" dirty="0">
                          <a:latin typeface="Times New Roman" pitchFamily="18" charset="0"/>
                          <a:ea typeface="Phetsarath OT" panose="02000500000000000001" pitchFamily="2" charset="2"/>
                          <a:cs typeface="Phetsarath OT" panose="02000500000000000001" pitchFamily="2" charset="2"/>
                        </a:rPr>
                        <a:t> 1</a:t>
                      </a:r>
                      <a:endParaRPr lang="en-US" sz="2000" b="1" dirty="0">
                        <a:latin typeface="Times New Roman" pitchFamily="18" charset="0"/>
                        <a:ea typeface="Phetsarath OT" panose="02000500000000000001" pitchFamily="2" charset="2"/>
                        <a:cs typeface="Times New Roman" pitchFamily="18" charset="0"/>
                      </a:endParaRPr>
                    </a:p>
                  </a:txBody>
                  <a:tcPr anchor="ctr"/>
                </a:tc>
                <a:tc>
                  <a:txBody>
                    <a:bodyPr/>
                    <a:lstStyle/>
                    <a:p>
                      <a:pPr marL="0" indent="0" algn="ctr">
                        <a:buNone/>
                      </a:pPr>
                      <a:r>
                        <a:rPr lang="en-US" sz="20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01/01/2021 </a:t>
                      </a:r>
                      <a:r>
                        <a:rPr lang="lo-LA" sz="20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ເຖິງ </a:t>
                      </a:r>
                      <a:r>
                        <a:rPr lang="en-US" sz="20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31/05/2021 (5 months</a:t>
                      </a:r>
                      <a:r>
                        <a:rPr lang="lo-LA" sz="20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a:t>
                      </a:r>
                      <a:endParaRPr lang="en-US" sz="20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0001"/>
                  </a:ext>
                </a:extLst>
              </a:tr>
              <a:tr h="585745">
                <a:tc>
                  <a:txBody>
                    <a:bodyPr/>
                    <a:lstStyle/>
                    <a:p>
                      <a:pPr marL="342900" indent="-342900" algn="ctr">
                        <a:buFont typeface="+mj-lt"/>
                        <a:buNone/>
                      </a:pPr>
                      <a:r>
                        <a:rPr lang="en-US" sz="2000" b="1" dirty="0">
                          <a:latin typeface="Times New Roman" pitchFamily="18" charset="0"/>
                          <a:ea typeface="Phetsarath OT" panose="02000500000000000001" pitchFamily="2" charset="2"/>
                          <a:cs typeface="Times New Roman" pitchFamily="18" charset="0"/>
                        </a:rPr>
                        <a:t>Y</a:t>
                      </a:r>
                      <a:r>
                        <a:rPr lang="lo-LA" sz="2000" b="1" dirty="0">
                          <a:latin typeface="Times New Roman" pitchFamily="18" charset="0"/>
                          <a:ea typeface="Phetsarath OT" panose="02000500000000000001" pitchFamily="2" charset="2"/>
                          <a:cs typeface="Phetsarath OT" panose="02000500000000000001" pitchFamily="2" charset="2"/>
                        </a:rPr>
                        <a:t> 2</a:t>
                      </a:r>
                      <a:endParaRPr lang="en-US" sz="2000" b="1" dirty="0">
                        <a:latin typeface="Times New Roman" pitchFamily="18" charset="0"/>
                        <a:ea typeface="Phetsarath OT" panose="02000500000000000001" pitchFamily="2" charset="2"/>
                        <a:cs typeface="Times New Roman" pitchFamily="18" charset="0"/>
                      </a:endParaRPr>
                    </a:p>
                  </a:txBody>
                  <a:tcPr anchor="ctr"/>
                </a:tc>
                <a:tc>
                  <a:txBody>
                    <a:bodyPr/>
                    <a:lstStyle/>
                    <a:p>
                      <a:pPr marL="342900" indent="-342900" algn="ctr">
                        <a:buFont typeface="+mj-lt"/>
                        <a:buNone/>
                      </a:pPr>
                      <a:r>
                        <a:rPr lang="en-US"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01/06/2021 </a:t>
                      </a:r>
                      <a:r>
                        <a:rPr lang="lo-LA"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ເຖິງ </a:t>
                      </a:r>
                      <a:r>
                        <a:rPr lang="en-US"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31/05/2022 (12 </a:t>
                      </a:r>
                      <a:r>
                        <a:rPr lang="en-US" sz="20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months</a:t>
                      </a:r>
                      <a:r>
                        <a:rPr lang="lo-LA"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a:t>
                      </a:r>
                      <a:endParaRPr lang="en-US"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0002"/>
                  </a:ext>
                </a:extLst>
              </a:tr>
              <a:tr h="5857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Times New Roman" pitchFamily="18" charset="0"/>
                          <a:ea typeface="Phetsarath OT" panose="02000500000000000001" pitchFamily="2" charset="2"/>
                          <a:cs typeface="Times New Roman" pitchFamily="18" charset="0"/>
                        </a:rPr>
                        <a:t>Y</a:t>
                      </a:r>
                      <a:r>
                        <a:rPr lang="lo-LA" sz="2000" b="1" dirty="0">
                          <a:latin typeface="Times New Roman" pitchFamily="18" charset="0"/>
                          <a:ea typeface="Phetsarath OT" panose="02000500000000000001" pitchFamily="2" charset="2"/>
                          <a:cs typeface="Phetsarath OT" panose="02000500000000000001" pitchFamily="2" charset="2"/>
                        </a:rPr>
                        <a:t> 3</a:t>
                      </a:r>
                      <a:endParaRPr lang="en-US" sz="2000" b="1" dirty="0">
                        <a:latin typeface="Times New Roman" pitchFamily="18" charset="0"/>
                        <a:ea typeface="Phetsarath OT" panose="02000500000000000001" pitchFamily="2" charset="2"/>
                        <a:cs typeface="Times New Roman"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01/06/2022 </a:t>
                      </a:r>
                      <a:r>
                        <a:rPr lang="lo-LA"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ເຖິງ </a:t>
                      </a:r>
                      <a:r>
                        <a:rPr lang="en-US"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31/05/2023 (12 </a:t>
                      </a:r>
                      <a:r>
                        <a:rPr lang="en-US" sz="20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months</a:t>
                      </a:r>
                      <a:r>
                        <a:rPr lang="lo-LA"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a:t>
                      </a:r>
                      <a:endParaRPr lang="en-US"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0003"/>
                  </a:ext>
                </a:extLst>
              </a:tr>
              <a:tr h="5857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Times New Roman" pitchFamily="18" charset="0"/>
                          <a:ea typeface="Phetsarath OT" panose="02000500000000000001" pitchFamily="2" charset="2"/>
                          <a:cs typeface="Times New Roman" pitchFamily="18" charset="0"/>
                        </a:rPr>
                        <a:t>Y4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01/06/2023 </a:t>
                      </a:r>
                      <a:r>
                        <a:rPr lang="lo-LA"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ເຖິງ </a:t>
                      </a:r>
                      <a:r>
                        <a:rPr lang="en-US"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31/05/2024 (12 </a:t>
                      </a:r>
                      <a:r>
                        <a:rPr lang="en-US" sz="20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months</a:t>
                      </a:r>
                      <a:r>
                        <a:rPr lang="lo-LA"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a:t>
                      </a:r>
                      <a:endParaRPr lang="en-US" sz="20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0004"/>
                  </a:ext>
                </a:extLst>
              </a:tr>
            </a:tbl>
          </a:graphicData>
        </a:graphic>
      </p:graphicFrame>
      <p:sp>
        <p:nvSpPr>
          <p:cNvPr id="4" name="Oval 3"/>
          <p:cNvSpPr/>
          <p:nvPr/>
        </p:nvSpPr>
        <p:spPr>
          <a:xfrm>
            <a:off x="1665026" y="2190466"/>
            <a:ext cx="9801367" cy="5868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p:cNvSpPr txBox="1"/>
          <p:nvPr/>
        </p:nvSpPr>
        <p:spPr>
          <a:xfrm>
            <a:off x="1037230" y="4503761"/>
            <a:ext cx="10429164" cy="738664"/>
          </a:xfrm>
          <a:prstGeom prst="rect">
            <a:avLst/>
          </a:prstGeom>
          <a:solidFill>
            <a:schemeClr val="accent1">
              <a:lumMod val="20000"/>
              <a:lumOff val="80000"/>
            </a:schemeClr>
          </a:solidFill>
        </p:spPr>
        <p:txBody>
          <a:bodyPr wrap="square" rtlCol="0">
            <a:spAutoFit/>
          </a:bodyPr>
          <a:lstStyle/>
          <a:p>
            <a:pPr lvl="0"/>
            <a:r>
              <a:rPr lang="en-US" sz="2400" dirty="0">
                <a:latin typeface="Times New Roman" pitchFamily="18" charset="0"/>
                <a:cs typeface="Times New Roman" pitchFamily="18" charset="0"/>
              </a:rPr>
              <a:t>2</a:t>
            </a:r>
            <a:r>
              <a:rPr lang="en-US" sz="2400" dirty="0">
                <a:solidFill>
                  <a:srgbClr val="0070C0"/>
                </a:solidFill>
                <a:latin typeface="Times New Roman" pitchFamily="18" charset="0"/>
                <a:cs typeface="Times New Roman" pitchFamily="18" charset="0"/>
              </a:rPr>
              <a:t>. </a:t>
            </a:r>
            <a:r>
              <a:rPr lang="en-US" sz="2400" b="1" dirty="0">
                <a:solidFill>
                  <a:srgbClr val="0070C0"/>
                </a:solidFill>
                <a:latin typeface="Times New Roman" pitchFamily="18" charset="0"/>
                <a:cs typeface="Times New Roman" pitchFamily="18" charset="0"/>
              </a:rPr>
              <a:t>Implementers DLI-K : CHAS, PCCAs, CHIAs and PEDA</a:t>
            </a:r>
          </a:p>
          <a:p>
            <a:pPr lvl="0"/>
            <a:endParaRPr lang="en-US" dirty="0"/>
          </a:p>
        </p:txBody>
      </p:sp>
    </p:spTree>
    <p:extLst>
      <p:ext uri="{BB962C8B-B14F-4D97-AF65-F5344CB8AC3E}">
        <p14:creationId xmlns:p14="http://schemas.microsoft.com/office/powerpoint/2010/main" val="347084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29" y="155528"/>
            <a:ext cx="11849100" cy="914400"/>
          </a:xfrm>
        </p:spPr>
        <p:txBody>
          <a:bodyPr>
            <a:normAutofit fontScale="90000"/>
          </a:bodyPr>
          <a:lstStyle/>
          <a:p>
            <a:r>
              <a:rPr lang="en-US" sz="3600" b="1" dirty="0">
                <a:solidFill>
                  <a:schemeClr val="tx2"/>
                </a:solidFill>
                <a:latin typeface="Times New Roman" pitchFamily="18" charset="0"/>
                <a:cs typeface="Times New Roman" pitchFamily="18" charset="0"/>
              </a:rPr>
              <a:t>3.</a:t>
            </a:r>
            <a:r>
              <a:rPr lang="lo-LA" sz="3600" b="1" dirty="0">
                <a:solidFill>
                  <a:schemeClr val="tx2"/>
                </a:solidFill>
                <a:latin typeface="Times New Roman" pitchFamily="18" charset="0"/>
              </a:rPr>
              <a:t> </a:t>
            </a:r>
            <a:r>
              <a:rPr lang="en-US" sz="3600" b="1" dirty="0">
                <a:solidFill>
                  <a:schemeClr val="tx2"/>
                </a:solidFill>
                <a:latin typeface="Times New Roman" pitchFamily="18" charset="0"/>
                <a:cs typeface="Times New Roman" pitchFamily="18" charset="0"/>
              </a:rPr>
              <a:t> Areas of implementation for reach the key population</a:t>
            </a:r>
            <a:br>
              <a:rPr lang="en-US" sz="3600" b="1" dirty="0">
                <a:solidFill>
                  <a:schemeClr val="tx2"/>
                </a:solidFill>
                <a:latin typeface="Times New Roman" pitchFamily="18" charset="0"/>
                <a:cs typeface="Times New Roman" pitchFamily="18" charset="0"/>
              </a:rPr>
            </a:br>
            <a:r>
              <a:rPr lang="en-US" sz="3600" b="1" dirty="0">
                <a:solidFill>
                  <a:schemeClr val="tx2"/>
                </a:solidFill>
                <a:latin typeface="Times New Roman" pitchFamily="18" charset="0"/>
                <a:cs typeface="Times New Roman" pitchFamily="18" charset="0"/>
              </a:rPr>
              <a:t>	(FSW</a:t>
            </a:r>
            <a:r>
              <a:rPr lang="lo-LA" sz="3600" b="1" dirty="0">
                <a:solidFill>
                  <a:schemeClr val="tx2"/>
                </a:solidFill>
                <a:latin typeface="Times New Roman" pitchFamily="18" charset="0"/>
              </a:rPr>
              <a:t> </a:t>
            </a:r>
            <a:r>
              <a:rPr lang="en-US" sz="3600" b="1" dirty="0">
                <a:solidFill>
                  <a:schemeClr val="tx2"/>
                </a:solidFill>
                <a:latin typeface="Times New Roman" pitchFamily="18" charset="0"/>
                <a:cs typeface="Times New Roman" pitchFamily="18" charset="0"/>
              </a:rPr>
              <a:t>and MSM)</a:t>
            </a:r>
          </a:p>
        </p:txBody>
      </p:sp>
      <p:sp>
        <p:nvSpPr>
          <p:cNvPr id="4" name="Content Placeholder 3"/>
          <p:cNvSpPr>
            <a:spLocks noGrp="1"/>
          </p:cNvSpPr>
          <p:nvPr>
            <p:ph idx="1"/>
          </p:nvPr>
        </p:nvSpPr>
        <p:spPr>
          <a:xfrm>
            <a:off x="1905000" y="3733801"/>
            <a:ext cx="8229600" cy="4525963"/>
          </a:xfrm>
        </p:spPr>
        <p:txBody>
          <a:bodyPr/>
          <a:lstStyle/>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16640991"/>
              </p:ext>
            </p:extLst>
          </p:nvPr>
        </p:nvGraphicFramePr>
        <p:xfrm>
          <a:off x="1181099" y="1398072"/>
          <a:ext cx="9420226" cy="2219960"/>
        </p:xfrm>
        <a:graphic>
          <a:graphicData uri="http://schemas.openxmlformats.org/drawingml/2006/table">
            <a:tbl>
              <a:tblPr firstRow="1" bandRow="1">
                <a:tableStyleId>{5C22544A-7EE6-4342-B048-85BDC9FD1C3A}</a:tableStyleId>
              </a:tblPr>
              <a:tblGrid>
                <a:gridCol w="4710113">
                  <a:extLst>
                    <a:ext uri="{9D8B030D-6E8A-4147-A177-3AD203B41FA5}">
                      <a16:colId xmlns:a16="http://schemas.microsoft.com/office/drawing/2014/main" val="20000"/>
                    </a:ext>
                  </a:extLst>
                </a:gridCol>
                <a:gridCol w="4710113">
                  <a:extLst>
                    <a:ext uri="{9D8B030D-6E8A-4147-A177-3AD203B41FA5}">
                      <a16:colId xmlns:a16="http://schemas.microsoft.com/office/drawing/2014/main" val="20001"/>
                    </a:ext>
                  </a:extLst>
                </a:gridCol>
              </a:tblGrid>
              <a:tr h="208915">
                <a:tc>
                  <a:txBody>
                    <a:bodyPr/>
                    <a:lstStyle/>
                    <a:p>
                      <a:pPr algn="ctr"/>
                      <a:r>
                        <a:rPr lang="en-US" dirty="0">
                          <a:latin typeface="Phetsarath OT" panose="02000500000000000001" pitchFamily="2" charset="2"/>
                          <a:ea typeface="Phetsarath OT" panose="02000500000000000001" pitchFamily="2" charset="2"/>
                          <a:cs typeface="Phetsarath OT" panose="02000500000000000001" pitchFamily="2" charset="2"/>
                        </a:rPr>
                        <a:t>Provinces</a:t>
                      </a:r>
                    </a:p>
                  </a:txBody>
                  <a:tcPr/>
                </a:tc>
                <a:tc>
                  <a:txBody>
                    <a:bodyPr/>
                    <a:lstStyle/>
                    <a:p>
                      <a:pPr algn="ctr"/>
                      <a:r>
                        <a:rPr lang="en-US" dirty="0">
                          <a:latin typeface="Phetsarath OT" panose="02000500000000000001" pitchFamily="2" charset="2"/>
                          <a:ea typeface="Phetsarath OT" panose="02000500000000000001" pitchFamily="2" charset="2"/>
                          <a:cs typeface="Phetsarath OT" panose="02000500000000000001" pitchFamily="2" charset="2"/>
                        </a:rPr>
                        <a:t>Implementers</a:t>
                      </a:r>
                    </a:p>
                  </a:txBody>
                  <a:tcPr/>
                </a:tc>
                <a:extLst>
                  <a:ext uri="{0D108BD9-81ED-4DB2-BD59-A6C34878D82A}">
                    <a16:rowId xmlns:a16="http://schemas.microsoft.com/office/drawing/2014/main" val="10000"/>
                  </a:ext>
                </a:extLst>
              </a:tr>
              <a:tr h="370840">
                <a:tc>
                  <a:txBody>
                    <a:bodyPr/>
                    <a:lstStyle/>
                    <a:p>
                      <a:pPr marL="0" indent="0">
                        <a:buNone/>
                      </a:pPr>
                      <a:r>
                        <a:rPr lang="en-US" dirty="0">
                          <a:latin typeface="Phetsarath OT" panose="02000500000000000001" pitchFamily="2" charset="2"/>
                          <a:ea typeface="Phetsarath OT" panose="02000500000000000001" pitchFamily="2" charset="2"/>
                          <a:cs typeface="Phetsarath OT" panose="02000500000000000001" pitchFamily="2" charset="2"/>
                        </a:rPr>
                        <a:t>1. Vientiane</a:t>
                      </a:r>
                      <a:r>
                        <a:rPr lang="en-US" baseline="0" dirty="0">
                          <a:latin typeface="Phetsarath OT" panose="02000500000000000001" pitchFamily="2" charset="2"/>
                          <a:ea typeface="Phetsarath OT" panose="02000500000000000001" pitchFamily="2" charset="2"/>
                          <a:cs typeface="Phetsarath OT" panose="02000500000000000001" pitchFamily="2" charset="2"/>
                        </a:rPr>
                        <a:t> Capital</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marL="0" indent="0" algn="ctr">
                        <a:buNone/>
                      </a:pPr>
                      <a:r>
                        <a:rPr lang="en-US"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PCCAs</a:t>
                      </a:r>
                    </a:p>
                  </a:txBody>
                  <a:tcPr/>
                </a:tc>
                <a:extLst>
                  <a:ext uri="{0D108BD9-81ED-4DB2-BD59-A6C34878D82A}">
                    <a16:rowId xmlns:a16="http://schemas.microsoft.com/office/drawing/2014/main" val="10001"/>
                  </a:ext>
                </a:extLst>
              </a:tr>
              <a:tr h="370840">
                <a:tc>
                  <a:txBody>
                    <a:bodyPr/>
                    <a:lstStyle/>
                    <a:p>
                      <a:pPr marL="342900" indent="-342900">
                        <a:buFont typeface="+mj-lt"/>
                        <a:buNone/>
                      </a:pPr>
                      <a:r>
                        <a:rPr lang="en-US" dirty="0">
                          <a:latin typeface="Phetsarath OT" panose="02000500000000000001" pitchFamily="2" charset="2"/>
                          <a:ea typeface="Phetsarath OT" panose="02000500000000000001" pitchFamily="2" charset="2"/>
                          <a:cs typeface="Phetsarath OT" panose="02000500000000000001" pitchFamily="2" charset="2"/>
                        </a:rPr>
                        <a:t>2. Vientiane</a:t>
                      </a:r>
                      <a:r>
                        <a:rPr lang="en-US" baseline="0" dirty="0">
                          <a:latin typeface="Phetsarath OT" panose="02000500000000000001" pitchFamily="2" charset="2"/>
                          <a:ea typeface="Phetsarath OT" panose="02000500000000000001" pitchFamily="2" charset="2"/>
                          <a:cs typeface="Phetsarath OT" panose="02000500000000000001" pitchFamily="2" charset="2"/>
                        </a:rPr>
                        <a:t> </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marL="342900" indent="-342900" algn="ctr">
                        <a:buFont typeface="+mj-lt"/>
                        <a:buNone/>
                      </a:pPr>
                      <a:r>
                        <a:rPr lang="en-US"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PEDA</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Phetsarath OT" panose="02000500000000000001" pitchFamily="2" charset="2"/>
                          <a:ea typeface="Phetsarath OT" panose="02000500000000000001" pitchFamily="2" charset="2"/>
                          <a:cs typeface="Phetsarath OT" panose="02000500000000000001" pitchFamily="2" charset="2"/>
                        </a:rPr>
                        <a:t>3. </a:t>
                      </a:r>
                      <a:r>
                        <a:rPr lang="en-US" dirty="0" err="1">
                          <a:latin typeface="Phetsarath OT" panose="02000500000000000001" pitchFamily="2" charset="2"/>
                          <a:ea typeface="Phetsarath OT" panose="02000500000000000001" pitchFamily="2" charset="2"/>
                          <a:cs typeface="Phetsarath OT" panose="02000500000000000001" pitchFamily="2" charset="2"/>
                        </a:rPr>
                        <a:t>Khammaune</a:t>
                      </a:r>
                      <a:r>
                        <a:rPr lang="en-US" baseline="0" dirty="0">
                          <a:latin typeface="Phetsarath OT" panose="02000500000000000001" pitchFamily="2" charset="2"/>
                          <a:ea typeface="Phetsarath OT" panose="02000500000000000001" pitchFamily="2" charset="2"/>
                          <a:cs typeface="Phetsarath OT" panose="02000500000000000001" pitchFamily="2" charset="2"/>
                        </a:rPr>
                        <a:t> </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PEDA</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Phetsarath OT" panose="02000500000000000001" pitchFamily="2" charset="2"/>
                          <a:ea typeface="Phetsarath OT" panose="02000500000000000001" pitchFamily="2" charset="2"/>
                          <a:cs typeface="Phetsarath OT" panose="02000500000000000001" pitchFamily="2" charset="2"/>
                        </a:rPr>
                        <a:t>4.</a:t>
                      </a:r>
                      <a:r>
                        <a:rPr lang="en-US" baseline="0" dirty="0">
                          <a:latin typeface="Phetsarath OT" panose="02000500000000000001" pitchFamily="2" charset="2"/>
                          <a:ea typeface="Phetsarath OT" panose="02000500000000000001" pitchFamily="2" charset="2"/>
                          <a:cs typeface="Phetsarath OT" panose="02000500000000000001" pitchFamily="2" charset="2"/>
                        </a:rPr>
                        <a:t> </a:t>
                      </a:r>
                      <a:r>
                        <a:rPr lang="en-US" baseline="0" dirty="0" err="1">
                          <a:latin typeface="Phetsarath OT" panose="02000500000000000001" pitchFamily="2" charset="2"/>
                          <a:ea typeface="Phetsarath OT" panose="02000500000000000001" pitchFamily="2" charset="2"/>
                          <a:cs typeface="Phetsarath OT" panose="02000500000000000001" pitchFamily="2" charset="2"/>
                        </a:rPr>
                        <a:t>Savanaket</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PCCAs</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Phetsarath OT" panose="02000500000000000001" pitchFamily="2" charset="2"/>
                          <a:ea typeface="Phetsarath OT" panose="02000500000000000001" pitchFamily="2" charset="2"/>
                          <a:cs typeface="Phetsarath OT" panose="02000500000000000001" pitchFamily="2" charset="2"/>
                        </a:rPr>
                        <a:t>5.</a:t>
                      </a:r>
                      <a:r>
                        <a:rPr lang="en-US" baseline="0" dirty="0">
                          <a:latin typeface="Phetsarath OT" panose="02000500000000000001" pitchFamily="2" charset="2"/>
                          <a:ea typeface="Phetsarath OT" panose="02000500000000000001" pitchFamily="2" charset="2"/>
                          <a:cs typeface="Phetsarath OT" panose="02000500000000000001" pitchFamily="2" charset="2"/>
                        </a:rPr>
                        <a:t> </a:t>
                      </a:r>
                      <a:r>
                        <a:rPr lang="en-US" baseline="0" dirty="0" err="1">
                          <a:latin typeface="Phetsarath OT" panose="02000500000000000001" pitchFamily="2" charset="2"/>
                          <a:ea typeface="Phetsarath OT" panose="02000500000000000001" pitchFamily="2" charset="2"/>
                          <a:cs typeface="Phetsarath OT" panose="02000500000000000001" pitchFamily="2" charset="2"/>
                        </a:rPr>
                        <a:t>Champasack</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PEDA</a:t>
                      </a:r>
                    </a:p>
                  </a:txBody>
                  <a:tcPr/>
                </a:tc>
                <a:extLst>
                  <a:ext uri="{0D108BD9-81ED-4DB2-BD59-A6C34878D82A}">
                    <a16:rowId xmlns:a16="http://schemas.microsoft.com/office/drawing/2014/main" val="10005"/>
                  </a:ext>
                </a:extLst>
              </a:tr>
            </a:tbl>
          </a:graphicData>
        </a:graphic>
      </p:graphicFrame>
      <p:sp>
        <p:nvSpPr>
          <p:cNvPr id="7" name="Oval 6"/>
          <p:cNvSpPr/>
          <p:nvPr/>
        </p:nvSpPr>
        <p:spPr>
          <a:xfrm>
            <a:off x="187529" y="2092531"/>
            <a:ext cx="990600" cy="496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FSW</a:t>
            </a:r>
          </a:p>
        </p:txBody>
      </p:sp>
      <p:sp>
        <p:nvSpPr>
          <p:cNvPr id="8" name="Oval 7"/>
          <p:cNvSpPr/>
          <p:nvPr/>
        </p:nvSpPr>
        <p:spPr>
          <a:xfrm>
            <a:off x="187529" y="5201392"/>
            <a:ext cx="990600" cy="491737"/>
          </a:xfrm>
          <a:prstGeom prst="ellipse">
            <a:avLst/>
          </a:prstGeom>
          <a:solidFill>
            <a:srgbClr val="E27E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MSM</a:t>
            </a:r>
          </a:p>
        </p:txBody>
      </p:sp>
      <p:graphicFrame>
        <p:nvGraphicFramePr>
          <p:cNvPr id="9" name="Table 8"/>
          <p:cNvGraphicFramePr>
            <a:graphicFrameLocks noGrp="1"/>
          </p:cNvGraphicFramePr>
          <p:nvPr>
            <p:extLst>
              <p:ext uri="{D42A27DB-BD31-4B8C-83A1-F6EECF244321}">
                <p14:modId xmlns:p14="http://schemas.microsoft.com/office/powerpoint/2010/main" val="3254668709"/>
              </p:ext>
            </p:extLst>
          </p:nvPr>
        </p:nvGraphicFramePr>
        <p:xfrm>
          <a:off x="1209674" y="3957850"/>
          <a:ext cx="9420226" cy="2803630"/>
        </p:xfrm>
        <a:graphic>
          <a:graphicData uri="http://schemas.openxmlformats.org/drawingml/2006/table">
            <a:tbl>
              <a:tblPr firstRow="1" bandRow="1">
                <a:tableStyleId>{5C22544A-7EE6-4342-B048-85BDC9FD1C3A}</a:tableStyleId>
              </a:tblPr>
              <a:tblGrid>
                <a:gridCol w="4710113">
                  <a:extLst>
                    <a:ext uri="{9D8B030D-6E8A-4147-A177-3AD203B41FA5}">
                      <a16:colId xmlns:a16="http://schemas.microsoft.com/office/drawing/2014/main" val="20000"/>
                    </a:ext>
                  </a:extLst>
                </a:gridCol>
                <a:gridCol w="4710113">
                  <a:extLst>
                    <a:ext uri="{9D8B030D-6E8A-4147-A177-3AD203B41FA5}">
                      <a16:colId xmlns:a16="http://schemas.microsoft.com/office/drawing/2014/main" val="20001"/>
                    </a:ext>
                  </a:extLst>
                </a:gridCol>
              </a:tblGrid>
              <a:tr h="719465">
                <a:tc>
                  <a:txBody>
                    <a:bodyPr/>
                    <a:lstStyle/>
                    <a:p>
                      <a:pPr algn="ctr"/>
                      <a:r>
                        <a:rPr lang="lo-LA" dirty="0">
                          <a:latin typeface="Phetsarath OT" panose="02000500000000000001" pitchFamily="2" charset="2"/>
                          <a:ea typeface="Phetsarath OT" panose="02000500000000000001" pitchFamily="2" charset="2"/>
                          <a:cs typeface="Phetsarath OT" panose="02000500000000000001" pitchFamily="2" charset="2"/>
                        </a:rPr>
                        <a:t>ແຂວງ</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Phetsarath OT" panose="02000500000000000001" pitchFamily="2" charset="2"/>
                          <a:ea typeface="Phetsarath OT" panose="02000500000000000001" pitchFamily="2" charset="2"/>
                          <a:cs typeface="Phetsarath OT" panose="02000500000000000001" pitchFamily="2" charset="2"/>
                        </a:rPr>
                        <a:t>Implementers</a:t>
                      </a:r>
                    </a:p>
                    <a:p>
                      <a:pPr algn="ct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extLst>
                  <a:ext uri="{0D108BD9-81ED-4DB2-BD59-A6C34878D82A}">
                    <a16:rowId xmlns:a16="http://schemas.microsoft.com/office/drawing/2014/main" val="10000"/>
                  </a:ext>
                </a:extLst>
              </a:tr>
              <a:tr h="416833">
                <a:tc>
                  <a:txBody>
                    <a:bodyPr/>
                    <a:lstStyle/>
                    <a:p>
                      <a:pPr marL="0" indent="0">
                        <a:buNone/>
                      </a:pPr>
                      <a:r>
                        <a:rPr lang="lo-LA" dirty="0">
                          <a:latin typeface="Phetsarath OT" panose="02000500000000000001" pitchFamily="2" charset="2"/>
                          <a:ea typeface="Phetsarath OT" panose="02000500000000000001" pitchFamily="2" charset="2"/>
                          <a:cs typeface="Phetsarath OT" panose="02000500000000000001" pitchFamily="2" charset="2"/>
                        </a:rPr>
                        <a:t>1. </a:t>
                      </a:r>
                      <a:r>
                        <a:rPr lang="en-US" dirty="0" err="1">
                          <a:latin typeface="Phetsarath OT" panose="02000500000000000001" pitchFamily="2" charset="2"/>
                          <a:ea typeface="Phetsarath OT" panose="02000500000000000001" pitchFamily="2" charset="2"/>
                          <a:cs typeface="Phetsarath OT" panose="02000500000000000001" pitchFamily="2" charset="2"/>
                        </a:rPr>
                        <a:t>Louanprabang</a:t>
                      </a:r>
                      <a:endParaRPr lang="lo-LA"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marL="0" indent="0" algn="ctr">
                        <a:buNone/>
                      </a:pPr>
                      <a:r>
                        <a:rPr lang="en-US" dirty="0" err="1">
                          <a:latin typeface="Phetsarath OT" panose="02000500000000000001" pitchFamily="2" charset="2"/>
                          <a:ea typeface="Phetsarath OT" panose="02000500000000000001" pitchFamily="2" charset="2"/>
                          <a:cs typeface="Phetsarath OT" panose="02000500000000000001" pitchFamily="2" charset="2"/>
                        </a:rPr>
                        <a:t>CHias</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extLst>
                  <a:ext uri="{0D108BD9-81ED-4DB2-BD59-A6C34878D82A}">
                    <a16:rowId xmlns:a16="http://schemas.microsoft.com/office/drawing/2014/main" val="10001"/>
                  </a:ext>
                </a:extLst>
              </a:tr>
              <a:tr h="416833">
                <a:tc>
                  <a:txBody>
                    <a:bodyPr/>
                    <a:lstStyle/>
                    <a:p>
                      <a:pPr marL="0" indent="0">
                        <a:buFont typeface="+mj-lt"/>
                        <a:buNone/>
                      </a:pPr>
                      <a:r>
                        <a:rPr lang="en-US" dirty="0">
                          <a:latin typeface="Phetsarath OT" panose="02000500000000000001" pitchFamily="2" charset="2"/>
                          <a:ea typeface="Phetsarath OT" panose="02000500000000000001" pitchFamily="2" charset="2"/>
                          <a:cs typeface="Phetsarath OT" panose="02000500000000000001" pitchFamily="2" charset="2"/>
                        </a:rPr>
                        <a:t>2.</a:t>
                      </a:r>
                      <a:r>
                        <a:rPr lang="lo-LA" dirty="0">
                          <a:latin typeface="Phetsarath OT" panose="02000500000000000001" pitchFamily="2" charset="2"/>
                          <a:ea typeface="Phetsarath OT" panose="02000500000000000001" pitchFamily="2" charset="2"/>
                          <a:cs typeface="Phetsarath OT" panose="02000500000000000001" pitchFamily="2" charset="2"/>
                        </a:rPr>
                        <a:t> </a:t>
                      </a:r>
                      <a:r>
                        <a:rPr lang="en-US" dirty="0" err="1">
                          <a:latin typeface="Phetsarath OT" panose="02000500000000000001" pitchFamily="2" charset="2"/>
                          <a:ea typeface="Phetsarath OT" panose="02000500000000000001" pitchFamily="2" charset="2"/>
                          <a:cs typeface="Phetsarath OT" panose="02000500000000000001" pitchFamily="2" charset="2"/>
                        </a:rPr>
                        <a:t>Xayabury</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marL="342900" indent="-342900" algn="ctr">
                        <a:buFont typeface="+mj-lt"/>
                        <a:buNone/>
                      </a:pPr>
                      <a:r>
                        <a:rPr lang="en-US" dirty="0" err="1">
                          <a:latin typeface="Phetsarath OT" panose="02000500000000000001" pitchFamily="2" charset="2"/>
                          <a:ea typeface="Phetsarath OT" panose="02000500000000000001" pitchFamily="2" charset="2"/>
                          <a:cs typeface="Phetsarath OT" panose="02000500000000000001" pitchFamily="2" charset="2"/>
                        </a:rPr>
                        <a:t>CHias</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extLst>
                  <a:ext uri="{0D108BD9-81ED-4DB2-BD59-A6C34878D82A}">
                    <a16:rowId xmlns:a16="http://schemas.microsoft.com/office/drawing/2014/main" val="10002"/>
                  </a:ext>
                </a:extLst>
              </a:tr>
              <a:tr h="416833">
                <a:tc>
                  <a:txBody>
                    <a:bodyPr/>
                    <a:lstStyle/>
                    <a:p>
                      <a:pPr marL="0" indent="0">
                        <a:buFont typeface="+mj-lt"/>
                        <a:buNone/>
                      </a:pPr>
                      <a:r>
                        <a:rPr lang="lo-LA" dirty="0">
                          <a:latin typeface="Phetsarath OT" panose="02000500000000000001" pitchFamily="2" charset="2"/>
                          <a:ea typeface="Phetsarath OT" panose="02000500000000000001" pitchFamily="2" charset="2"/>
                          <a:cs typeface="Phetsarath OT" panose="02000500000000000001" pitchFamily="2" charset="2"/>
                        </a:rPr>
                        <a:t>3. </a:t>
                      </a:r>
                      <a:r>
                        <a:rPr lang="en-US" dirty="0">
                          <a:latin typeface="Phetsarath OT" panose="02000500000000000001" pitchFamily="2" charset="2"/>
                          <a:ea typeface="Phetsarath OT" panose="02000500000000000001" pitchFamily="2" charset="2"/>
                          <a:cs typeface="Phetsarath OT" panose="02000500000000000001" pitchFamily="2" charset="2"/>
                        </a:rPr>
                        <a:t>Vientiane</a:t>
                      </a:r>
                      <a:r>
                        <a:rPr lang="en-US" baseline="0" dirty="0">
                          <a:latin typeface="Phetsarath OT" panose="02000500000000000001" pitchFamily="2" charset="2"/>
                          <a:ea typeface="Phetsarath OT" panose="02000500000000000001" pitchFamily="2" charset="2"/>
                          <a:cs typeface="Phetsarath OT" panose="02000500000000000001" pitchFamily="2" charset="2"/>
                        </a:rPr>
                        <a:t> Province</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algn="ctr"/>
                      <a:r>
                        <a:rPr lang="en-US" dirty="0" err="1">
                          <a:latin typeface="Phetsarath OT" panose="02000500000000000001" pitchFamily="2" charset="2"/>
                          <a:ea typeface="Phetsarath OT" panose="02000500000000000001" pitchFamily="2" charset="2"/>
                          <a:cs typeface="Phetsarath OT" panose="02000500000000000001" pitchFamily="2" charset="2"/>
                        </a:rPr>
                        <a:t>CHias</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extLst>
                  <a:ext uri="{0D108BD9-81ED-4DB2-BD59-A6C34878D82A}">
                    <a16:rowId xmlns:a16="http://schemas.microsoft.com/office/drawing/2014/main" val="10003"/>
                  </a:ext>
                </a:extLst>
              </a:tr>
              <a:tr h="416833">
                <a:tc>
                  <a:txBody>
                    <a:bodyPr/>
                    <a:lstStyle/>
                    <a:p>
                      <a:pPr marL="0" indent="0">
                        <a:buFont typeface="+mj-lt"/>
                        <a:buNone/>
                      </a:pPr>
                      <a:r>
                        <a:rPr lang="lo-LA" dirty="0">
                          <a:latin typeface="Phetsarath OT" panose="02000500000000000001" pitchFamily="2" charset="2"/>
                          <a:ea typeface="Phetsarath OT" panose="02000500000000000001" pitchFamily="2" charset="2"/>
                          <a:cs typeface="Phetsarath OT" panose="02000500000000000001" pitchFamily="2" charset="2"/>
                        </a:rPr>
                        <a:t>4. </a:t>
                      </a:r>
                      <a:r>
                        <a:rPr lang="en-US" dirty="0" err="1">
                          <a:latin typeface="Phetsarath OT" panose="02000500000000000001" pitchFamily="2" charset="2"/>
                          <a:ea typeface="Phetsarath OT" panose="02000500000000000001" pitchFamily="2" charset="2"/>
                          <a:cs typeface="Phetsarath OT" panose="02000500000000000001" pitchFamily="2" charset="2"/>
                        </a:rPr>
                        <a:t>Borikhamxay</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PCCAs</a:t>
                      </a:r>
                    </a:p>
                  </a:txBody>
                  <a:tcPr/>
                </a:tc>
                <a:extLst>
                  <a:ext uri="{0D108BD9-81ED-4DB2-BD59-A6C34878D82A}">
                    <a16:rowId xmlns:a16="http://schemas.microsoft.com/office/drawing/2014/main" val="10004"/>
                  </a:ext>
                </a:extLst>
              </a:tr>
              <a:tr h="416833">
                <a:tc>
                  <a:txBody>
                    <a:bodyPr/>
                    <a:lstStyle/>
                    <a:p>
                      <a:r>
                        <a:rPr lang="en-US" dirty="0">
                          <a:latin typeface="Phetsarath OT" panose="02000500000000000001" pitchFamily="2" charset="2"/>
                          <a:ea typeface="Phetsarath OT" panose="02000500000000000001" pitchFamily="2" charset="2"/>
                          <a:cs typeface="Phetsarath OT" panose="02000500000000000001" pitchFamily="2" charset="2"/>
                        </a:rPr>
                        <a:t>5. </a:t>
                      </a:r>
                      <a:r>
                        <a:rPr lang="en-US" dirty="0" err="1">
                          <a:latin typeface="Phetsarath OT" panose="02000500000000000001" pitchFamily="2" charset="2"/>
                          <a:ea typeface="Phetsarath OT" panose="02000500000000000001" pitchFamily="2" charset="2"/>
                          <a:cs typeface="Phetsarath OT" panose="02000500000000000001" pitchFamily="2" charset="2"/>
                        </a:rPr>
                        <a:t>Khammouane</a:t>
                      </a:r>
                      <a:endParaRPr lang="en-US" dirty="0">
                        <a:latin typeface="Phetsarath OT" panose="02000500000000000001" pitchFamily="2" charset="2"/>
                        <a:ea typeface="Phetsarath OT" panose="02000500000000000001" pitchFamily="2" charset="2"/>
                        <a:cs typeface="Phetsarath OT" panose="02000500000000000001" pitchFamily="2" charset="2"/>
                      </a:endParaRPr>
                    </a:p>
                  </a:txBody>
                  <a:tcPr/>
                </a:tc>
                <a:tc>
                  <a:txBody>
                    <a:bodyPr/>
                    <a:lstStyle/>
                    <a:p>
                      <a:pPr algn="ctr"/>
                      <a:r>
                        <a:rPr lang="en-US" dirty="0" err="1">
                          <a:latin typeface="Phetsarath OT" panose="02000500000000000001" pitchFamily="2" charset="2"/>
                          <a:ea typeface="Phetsarath OT" panose="02000500000000000001" pitchFamily="2" charset="2"/>
                          <a:cs typeface="Phetsarath OT" panose="02000500000000000001" pitchFamily="2" charset="2"/>
                        </a:rPr>
                        <a:t>CHias</a:t>
                      </a:r>
                      <a:endParaRPr lang="en-US" strike="sngStrike"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590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624678" y="2823825"/>
            <a:ext cx="191283" cy="2075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10401" y="5431208"/>
            <a:ext cx="191283" cy="2075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flipH="1">
            <a:off x="664897" y="4006402"/>
            <a:ext cx="5442298" cy="1828825"/>
            <a:chOff x="2889661" y="1275241"/>
            <a:chExt cx="4224201" cy="3244964"/>
          </a:xfrm>
        </p:grpSpPr>
        <p:sp>
          <p:nvSpPr>
            <p:cNvPr id="3" name="Oval 2"/>
            <p:cNvSpPr/>
            <p:nvPr/>
          </p:nvSpPr>
          <p:spPr>
            <a:xfrm>
              <a:off x="4304516" y="3260029"/>
              <a:ext cx="191283" cy="207593"/>
            </a:xfrm>
            <a:prstGeom prst="ellipse">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solidFill>
                  <a:srgbClr val="170599"/>
                </a:solidFill>
              </a:endParaRPr>
            </a:p>
          </p:txBody>
        </p:sp>
        <p:sp>
          <p:nvSpPr>
            <p:cNvPr id="24" name="TextBox 23"/>
            <p:cNvSpPr txBox="1"/>
            <p:nvPr/>
          </p:nvSpPr>
          <p:spPr>
            <a:xfrm>
              <a:off x="5386251" y="2054304"/>
              <a:ext cx="1727611" cy="2465901"/>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u="sng" dirty="0">
                  <a:solidFill>
                    <a:srgbClr val="170599"/>
                  </a:solidFill>
                  <a:latin typeface="Saysettha OT" pitchFamily="34" charset="-34"/>
                  <a:cs typeface="Saysettha OT" pitchFamily="34" charset="-34"/>
                </a:rPr>
                <a:t>KM (PEDA)</a:t>
              </a:r>
            </a:p>
            <a:p>
              <a:pPr marL="342900" indent="-342900" algn="ctr">
                <a:buFont typeface="+mj-lt"/>
                <a:buAutoNum type="arabicPeriod"/>
              </a:pPr>
              <a:r>
                <a:rPr lang="en-US" sz="1600" b="1" dirty="0" err="1">
                  <a:solidFill>
                    <a:srgbClr val="170599"/>
                  </a:solidFill>
                  <a:latin typeface="Saysettha OT" pitchFamily="34" charset="-34"/>
                  <a:cs typeface="Saysettha OT" pitchFamily="34" charset="-34"/>
                </a:rPr>
                <a:t>Thakhek</a:t>
              </a:r>
              <a:endParaRPr lang="en-US" sz="1600" b="1" dirty="0">
                <a:solidFill>
                  <a:srgbClr val="170599"/>
                </a:solidFill>
                <a:latin typeface="Saysettha OT" pitchFamily="34" charset="-34"/>
                <a:cs typeface="Saysettha OT" pitchFamily="34" charset="-34"/>
              </a:endParaRPr>
            </a:p>
            <a:p>
              <a:pPr marL="342900" indent="-342900" algn="ctr">
                <a:buFont typeface="+mj-lt"/>
                <a:buAutoNum type="arabicPeriod"/>
              </a:pPr>
              <a:r>
                <a:rPr lang="en-US" sz="1600" b="1" dirty="0" err="1">
                  <a:solidFill>
                    <a:srgbClr val="170599"/>
                  </a:solidFill>
                  <a:latin typeface="Saysettha OT" pitchFamily="34" charset="-34"/>
                  <a:cs typeface="Saysettha OT" pitchFamily="34" charset="-34"/>
                </a:rPr>
                <a:t>Hinboun</a:t>
              </a:r>
              <a:endParaRPr lang="en-US" sz="1600" b="1" dirty="0">
                <a:solidFill>
                  <a:srgbClr val="170599"/>
                </a:solidFill>
                <a:latin typeface="Saysettha OT" pitchFamily="34" charset="-34"/>
                <a:cs typeface="Saysettha OT" pitchFamily="34" charset="-34"/>
              </a:endParaRPr>
            </a:p>
            <a:p>
              <a:pPr marL="342900" indent="-342900" algn="ctr">
                <a:buFont typeface="+mj-lt"/>
                <a:buAutoNum type="arabicPeriod"/>
              </a:pPr>
              <a:r>
                <a:rPr lang="en-US" sz="1600" b="1" dirty="0" err="1">
                  <a:solidFill>
                    <a:srgbClr val="170599"/>
                  </a:solidFill>
                  <a:latin typeface="Saysettha OT" pitchFamily="34" charset="-34"/>
                  <a:cs typeface="Saysettha OT" pitchFamily="34" charset="-34"/>
                </a:rPr>
                <a:t>Nongbok</a:t>
              </a:r>
              <a:endParaRPr lang="en-US" sz="1600" b="1" dirty="0">
                <a:solidFill>
                  <a:srgbClr val="170599"/>
                </a:solidFill>
                <a:latin typeface="Saysettha OT" pitchFamily="34" charset="-34"/>
                <a:cs typeface="Saysettha OT" pitchFamily="34" charset="-34"/>
              </a:endParaRPr>
            </a:p>
            <a:p>
              <a:pPr marL="342900" indent="-342900" algn="ctr">
                <a:buFont typeface="+mj-lt"/>
                <a:buAutoNum type="arabicPeriod"/>
              </a:pPr>
              <a:r>
                <a:rPr lang="en-US" sz="1600" b="1" dirty="0" err="1">
                  <a:solidFill>
                    <a:srgbClr val="170599"/>
                  </a:solidFill>
                  <a:latin typeface="Saysettha OT" pitchFamily="34" charset="-34"/>
                  <a:cs typeface="Saysettha OT" pitchFamily="34" charset="-34"/>
                </a:rPr>
                <a:t>Mahaxai</a:t>
              </a:r>
              <a:endParaRPr lang="en-US" sz="1600" b="1" dirty="0">
                <a:solidFill>
                  <a:srgbClr val="170599"/>
                </a:solidFill>
                <a:latin typeface="Saysettha OT" pitchFamily="34" charset="-34"/>
                <a:cs typeface="Saysettha OT" pitchFamily="34" charset="-34"/>
              </a:endParaRPr>
            </a:p>
          </p:txBody>
        </p:sp>
        <p:cxnSp>
          <p:nvCxnSpPr>
            <p:cNvPr id="21" name="Elbow Connector 20"/>
            <p:cNvCxnSpPr>
              <a:cxnSpLocks/>
            </p:cNvCxnSpPr>
            <p:nvPr/>
          </p:nvCxnSpPr>
          <p:spPr>
            <a:xfrm rot="10800000" flipH="1" flipV="1">
              <a:off x="2889661" y="1275241"/>
              <a:ext cx="2496589" cy="928546"/>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269575" y="2272908"/>
            <a:ext cx="1981200" cy="1837290"/>
          </a:xfrm>
          <a:prstGeom prst="rect">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accent1">
                    <a:lumMod val="50000"/>
                  </a:schemeClr>
                </a:solidFill>
                <a:latin typeface="Saysettha OT" panose="020B0504020207020204" pitchFamily="34" charset="-34"/>
                <a:cs typeface="Saysettha OT" panose="020B0504020207020204" pitchFamily="34" charset="-34"/>
              </a:rPr>
              <a:t>VTP</a:t>
            </a:r>
            <a:r>
              <a:rPr lang="lo-LA" sz="1600" b="1" u="sng" dirty="0">
                <a:solidFill>
                  <a:schemeClr val="accent1">
                    <a:lumMod val="50000"/>
                  </a:schemeClr>
                </a:solidFill>
                <a:latin typeface="Saysettha OT" panose="020B0504020207020204" pitchFamily="34" charset="-34"/>
                <a:cs typeface="Saysettha OT" panose="020B0504020207020204" pitchFamily="34" charset="-34"/>
              </a:rPr>
              <a:t> </a:t>
            </a:r>
            <a:r>
              <a:rPr lang="en-US" sz="1600" b="1" u="sng" dirty="0">
                <a:solidFill>
                  <a:schemeClr val="accent1">
                    <a:lumMod val="50000"/>
                  </a:schemeClr>
                </a:solidFill>
                <a:latin typeface="Saysettha OT" panose="020B0504020207020204" pitchFamily="34" charset="-34"/>
                <a:cs typeface="Saysettha OT" panose="020B0504020207020204" pitchFamily="34" charset="-34"/>
              </a:rPr>
              <a:t>(PEDA)</a:t>
            </a:r>
          </a:p>
          <a:p>
            <a:pPr algn="l" fontAlgn="ctr"/>
            <a:r>
              <a:rPr lang="en-US" sz="1600" dirty="0">
                <a:solidFill>
                  <a:schemeClr val="accent1">
                    <a:lumMod val="50000"/>
                  </a:schemeClr>
                </a:solidFill>
              </a:rPr>
              <a:t>1.Keo </a:t>
            </a:r>
            <a:r>
              <a:rPr lang="en-US" sz="1600" dirty="0" err="1">
                <a:solidFill>
                  <a:schemeClr val="accent1">
                    <a:lumMod val="50000"/>
                  </a:schemeClr>
                </a:solidFill>
              </a:rPr>
              <a:t>Oudom</a:t>
            </a:r>
            <a:endParaRPr lang="en-US" sz="1600" dirty="0">
              <a:solidFill>
                <a:schemeClr val="accent1">
                  <a:lumMod val="50000"/>
                </a:schemeClr>
              </a:solidFill>
            </a:endParaRPr>
          </a:p>
          <a:p>
            <a:pPr fontAlgn="ctr"/>
            <a:r>
              <a:rPr lang="en-US" sz="1600" dirty="0">
                <a:solidFill>
                  <a:schemeClr val="accent1">
                    <a:lumMod val="50000"/>
                  </a:schemeClr>
                </a:solidFill>
              </a:rPr>
              <a:t>2.Phonhong</a:t>
            </a:r>
            <a:endParaRPr lang="en-US" sz="1600" b="1" dirty="0">
              <a:solidFill>
                <a:schemeClr val="accent1">
                  <a:lumMod val="50000"/>
                </a:schemeClr>
              </a:solidFill>
              <a:latin typeface="Saysettha OT" panose="020B0504020207020204" pitchFamily="34" charset="-34"/>
              <a:cs typeface="Saysettha OT" panose="020B0504020207020204" pitchFamily="34" charset="-34"/>
            </a:endParaRPr>
          </a:p>
          <a:p>
            <a:pPr fontAlgn="ctr"/>
            <a:r>
              <a:rPr lang="en-US" sz="1600" dirty="0">
                <a:solidFill>
                  <a:schemeClr val="accent1">
                    <a:lumMod val="50000"/>
                  </a:schemeClr>
                </a:solidFill>
              </a:rPr>
              <a:t>3.Vengvieng</a:t>
            </a:r>
            <a:endParaRPr lang="en-US" sz="1600" b="1" dirty="0">
              <a:solidFill>
                <a:schemeClr val="accent1">
                  <a:lumMod val="50000"/>
                </a:schemeClr>
              </a:solidFill>
              <a:latin typeface="Saysettha OT" panose="020B0504020207020204" pitchFamily="34" charset="-34"/>
              <a:cs typeface="Saysettha OT" panose="020B0504020207020204" pitchFamily="34" charset="-34"/>
            </a:endParaRPr>
          </a:p>
          <a:p>
            <a:pPr fontAlgn="ctr"/>
            <a:r>
              <a:rPr lang="en-US" sz="1600" dirty="0">
                <a:solidFill>
                  <a:schemeClr val="accent1">
                    <a:lumMod val="50000"/>
                  </a:schemeClr>
                </a:solidFill>
              </a:rPr>
              <a:t>4.Thoulakhom</a:t>
            </a:r>
          </a:p>
          <a:p>
            <a:pPr fontAlgn="ctr"/>
            <a:r>
              <a:rPr lang="en-US" sz="1600" b="1" dirty="0">
                <a:solidFill>
                  <a:schemeClr val="accent1">
                    <a:lumMod val="50000"/>
                  </a:schemeClr>
                </a:solidFill>
                <a:latin typeface="Saysettha OT" panose="020B0504020207020204" pitchFamily="34" charset="-34"/>
                <a:cs typeface="Saysettha OT" panose="020B0504020207020204" pitchFamily="34" charset="-34"/>
              </a:rPr>
              <a:t>5.Vengkham</a:t>
            </a:r>
          </a:p>
          <a:p>
            <a:pPr algn="l" fontAlgn="ctr"/>
            <a:endParaRPr lang="en-US" sz="1600" b="1" dirty="0">
              <a:solidFill>
                <a:schemeClr val="accent1">
                  <a:lumMod val="50000"/>
                </a:schemeClr>
              </a:solidFill>
              <a:latin typeface="Saysettha OT" panose="020B0504020207020204" pitchFamily="34" charset="-34"/>
              <a:cs typeface="Saysettha OT" panose="020B0504020207020204" pitchFamily="34" charset="-34"/>
            </a:endParaRPr>
          </a:p>
        </p:txBody>
      </p:sp>
      <p:cxnSp>
        <p:nvCxnSpPr>
          <p:cNvPr id="14" name="Elbow Connector 13"/>
          <p:cNvCxnSpPr/>
          <p:nvPr/>
        </p:nvCxnSpPr>
        <p:spPr>
          <a:xfrm rot="10800000">
            <a:off x="5836478" y="5181601"/>
            <a:ext cx="1097722" cy="365507"/>
          </a:xfrm>
          <a:prstGeom prst="bent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962401" y="4590473"/>
            <a:ext cx="1828799" cy="1371600"/>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u="sng" dirty="0">
                <a:solidFill>
                  <a:schemeClr val="tx1"/>
                </a:solidFill>
                <a:latin typeface="Saysettha OT" panose="020B0504020207020204" pitchFamily="34" charset="-34"/>
                <a:cs typeface="Saysettha OT" panose="020B0504020207020204" pitchFamily="34" charset="-34"/>
              </a:rPr>
              <a:t>CPS (PEDA)</a:t>
            </a:r>
          </a:p>
          <a:p>
            <a:pPr marL="342900" indent="-342900">
              <a:buFont typeface="+mj-lt"/>
              <a:buAutoNum type="arabicPeriod"/>
            </a:pPr>
            <a:r>
              <a:rPr lang="en-US" sz="1600" b="1" dirty="0" err="1">
                <a:solidFill>
                  <a:schemeClr val="tx1"/>
                </a:solidFill>
                <a:latin typeface="Saysettha OT" panose="020B0504020207020204" pitchFamily="34" charset="-34"/>
                <a:cs typeface="Saysettha OT" panose="020B0504020207020204" pitchFamily="34" charset="-34"/>
              </a:rPr>
              <a:t>Pakse</a:t>
            </a:r>
            <a:endParaRPr lang="en-US" sz="1600" b="1" dirty="0">
              <a:solidFill>
                <a:schemeClr val="tx1"/>
              </a:solidFill>
              <a:latin typeface="Saysettha OT" panose="020B0504020207020204" pitchFamily="34" charset="-34"/>
              <a:cs typeface="Saysettha OT" panose="020B0504020207020204" pitchFamily="34" charset="-34"/>
            </a:endParaRPr>
          </a:p>
          <a:p>
            <a:pPr marL="342900" indent="-342900">
              <a:buFont typeface="+mj-lt"/>
              <a:buAutoNum type="arabicPeriod"/>
            </a:pPr>
            <a:r>
              <a:rPr lang="en-US" sz="1600" b="1" dirty="0" err="1">
                <a:solidFill>
                  <a:schemeClr val="tx1"/>
                </a:solidFill>
                <a:latin typeface="Saysettha OT" panose="020B0504020207020204" pitchFamily="34" charset="-34"/>
                <a:cs typeface="Saysettha OT" panose="020B0504020207020204" pitchFamily="34" charset="-34"/>
              </a:rPr>
              <a:t>Phonthong</a:t>
            </a:r>
            <a:endParaRPr lang="en-US" sz="1600" b="1" dirty="0">
              <a:solidFill>
                <a:schemeClr val="tx1"/>
              </a:solidFill>
              <a:latin typeface="Saysettha OT" panose="020B0504020207020204" pitchFamily="34" charset="-34"/>
              <a:cs typeface="Saysettha OT" panose="020B0504020207020204" pitchFamily="34" charset="-34"/>
            </a:endParaRPr>
          </a:p>
          <a:p>
            <a:pPr marL="342900" indent="-342900">
              <a:buFont typeface="+mj-lt"/>
              <a:buAutoNum type="arabicPeriod"/>
            </a:pPr>
            <a:r>
              <a:rPr lang="en-US" sz="1600" b="1" dirty="0" err="1">
                <a:solidFill>
                  <a:schemeClr val="tx1"/>
                </a:solidFill>
                <a:latin typeface="Saysettha OT" panose="020B0504020207020204" pitchFamily="34" charset="-34"/>
                <a:cs typeface="Saysettha OT" panose="020B0504020207020204" pitchFamily="34" charset="-34"/>
              </a:rPr>
              <a:t>Bachieng</a:t>
            </a:r>
            <a:endParaRPr lang="lo-LA" sz="1600" b="1" dirty="0">
              <a:solidFill>
                <a:schemeClr val="tx1"/>
              </a:solidFill>
              <a:latin typeface="Saysettha OT" panose="020B0504020207020204" pitchFamily="34" charset="-34"/>
              <a:cs typeface="Saysettha OT" panose="020B0504020207020204" pitchFamily="34" charset="-34"/>
            </a:endParaRPr>
          </a:p>
        </p:txBody>
      </p:sp>
      <p:pic>
        <p:nvPicPr>
          <p:cNvPr id="1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9606" y="583701"/>
            <a:ext cx="7789394" cy="56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E966BC60-2223-4EBE-A6EF-1A74FDB47210}"/>
              </a:ext>
            </a:extLst>
          </p:cNvPr>
          <p:cNvCxnSpPr>
            <a:cxnSpLocks/>
          </p:cNvCxnSpPr>
          <p:nvPr/>
        </p:nvCxnSpPr>
        <p:spPr>
          <a:xfrm flipH="1">
            <a:off x="2143760" y="3076810"/>
            <a:ext cx="150123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Oval 16">
            <a:extLst>
              <a:ext uri="{FF2B5EF4-FFF2-40B4-BE49-F238E27FC236}">
                <a16:creationId xmlns:a16="http://schemas.microsoft.com/office/drawing/2014/main" id="{70AE5F86-034D-4F9B-B615-2B8C4C59DA6B}"/>
              </a:ext>
            </a:extLst>
          </p:cNvPr>
          <p:cNvSpPr/>
          <p:nvPr/>
        </p:nvSpPr>
        <p:spPr>
          <a:xfrm>
            <a:off x="312915" y="454658"/>
            <a:ext cx="1448091" cy="988061"/>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FSW</a:t>
            </a:r>
          </a:p>
        </p:txBody>
      </p:sp>
      <p:sp>
        <p:nvSpPr>
          <p:cNvPr id="18" name="Oval 17">
            <a:extLst>
              <a:ext uri="{FF2B5EF4-FFF2-40B4-BE49-F238E27FC236}">
                <a16:creationId xmlns:a16="http://schemas.microsoft.com/office/drawing/2014/main" id="{DFAA24A9-534F-46F7-896E-6813FCC76FB8}"/>
              </a:ext>
            </a:extLst>
          </p:cNvPr>
          <p:cNvSpPr/>
          <p:nvPr/>
        </p:nvSpPr>
        <p:spPr>
          <a:xfrm>
            <a:off x="4165600" y="3396905"/>
            <a:ext cx="146385" cy="14921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E3B5257-8A9F-4F81-AD6F-A3474A8C2E38}"/>
              </a:ext>
            </a:extLst>
          </p:cNvPr>
          <p:cNvGrpSpPr/>
          <p:nvPr/>
        </p:nvGrpSpPr>
        <p:grpSpPr>
          <a:xfrm>
            <a:off x="4284352" y="454657"/>
            <a:ext cx="6719978" cy="3091465"/>
            <a:chOff x="4533116" y="1943622"/>
            <a:chExt cx="3160412" cy="1479823"/>
          </a:xfrm>
        </p:grpSpPr>
        <p:sp>
          <p:nvSpPr>
            <p:cNvPr id="26" name="TextBox 25">
              <a:extLst>
                <a:ext uri="{FF2B5EF4-FFF2-40B4-BE49-F238E27FC236}">
                  <a16:creationId xmlns:a16="http://schemas.microsoft.com/office/drawing/2014/main" id="{1E30ED95-0C11-4103-9F22-38088998EFBC}"/>
                </a:ext>
              </a:extLst>
            </p:cNvPr>
            <p:cNvSpPr txBox="1"/>
            <p:nvPr/>
          </p:nvSpPr>
          <p:spPr>
            <a:xfrm>
              <a:off x="6237156" y="1943622"/>
              <a:ext cx="1456372" cy="1222810"/>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u="sng" dirty="0">
                  <a:solidFill>
                    <a:srgbClr val="170599"/>
                  </a:solidFill>
                  <a:latin typeface="Saysettha OT" pitchFamily="34" charset="-34"/>
                  <a:cs typeface="Saysettha OT" pitchFamily="34" charset="-34"/>
                </a:rPr>
                <a:t>VTE PCCA</a:t>
              </a: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Chanthaboury</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Sikhottabong</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Sisattank</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Hadsayphong</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Saysettha</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Saythany</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Nasaythong</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Pargnum</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Sangthong</a:t>
              </a:r>
              <a:endParaRPr lang="lo-LA" sz="1600" b="1" dirty="0">
                <a:solidFill>
                  <a:srgbClr val="170599"/>
                </a:solidFill>
                <a:latin typeface="Saysettha OT" pitchFamily="34" charset="-34"/>
                <a:cs typeface="Saysettha OT" pitchFamily="34" charset="-34"/>
              </a:endParaRPr>
            </a:p>
          </p:txBody>
        </p:sp>
        <p:cxnSp>
          <p:nvCxnSpPr>
            <p:cNvPr id="27" name="Elbow Connector 20">
              <a:extLst>
                <a:ext uri="{FF2B5EF4-FFF2-40B4-BE49-F238E27FC236}">
                  <a16:creationId xmlns:a16="http://schemas.microsoft.com/office/drawing/2014/main" id="{4858EF34-FA31-4EDE-9580-890AA16ACD62}"/>
                </a:ext>
              </a:extLst>
            </p:cNvPr>
            <p:cNvCxnSpPr>
              <a:cxnSpLocks/>
            </p:cNvCxnSpPr>
            <p:nvPr/>
          </p:nvCxnSpPr>
          <p:spPr>
            <a:xfrm flipV="1">
              <a:off x="4533116" y="2416588"/>
              <a:ext cx="1714567" cy="1006857"/>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grpSp>
      <p:sp>
        <p:nvSpPr>
          <p:cNvPr id="28" name="Oval 27">
            <a:extLst>
              <a:ext uri="{FF2B5EF4-FFF2-40B4-BE49-F238E27FC236}">
                <a16:creationId xmlns:a16="http://schemas.microsoft.com/office/drawing/2014/main" id="{6FD2BCBE-5552-4506-BA30-0F88C53693AF}"/>
              </a:ext>
            </a:extLst>
          </p:cNvPr>
          <p:cNvSpPr/>
          <p:nvPr/>
        </p:nvSpPr>
        <p:spPr>
          <a:xfrm>
            <a:off x="6766556" y="4604791"/>
            <a:ext cx="191283" cy="2075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15326C5-9950-4608-9A7E-955F02040C29}"/>
              </a:ext>
            </a:extLst>
          </p:cNvPr>
          <p:cNvSpPr/>
          <p:nvPr/>
        </p:nvSpPr>
        <p:spPr>
          <a:xfrm>
            <a:off x="6204216" y="3902605"/>
            <a:ext cx="191283" cy="2075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2AC7927A-45AA-41EF-A392-63055D7CDAC7}"/>
              </a:ext>
            </a:extLst>
          </p:cNvPr>
          <p:cNvGrpSpPr/>
          <p:nvPr/>
        </p:nvGrpSpPr>
        <p:grpSpPr>
          <a:xfrm>
            <a:off x="6957840" y="3364477"/>
            <a:ext cx="5040780" cy="2062103"/>
            <a:chOff x="5601171" y="1896869"/>
            <a:chExt cx="2370684" cy="987088"/>
          </a:xfrm>
        </p:grpSpPr>
        <p:sp>
          <p:nvSpPr>
            <p:cNvPr id="36" name="TextBox 35">
              <a:extLst>
                <a:ext uri="{FF2B5EF4-FFF2-40B4-BE49-F238E27FC236}">
                  <a16:creationId xmlns:a16="http://schemas.microsoft.com/office/drawing/2014/main" id="{3F6A6152-A853-4BA4-872A-28A9536C0863}"/>
                </a:ext>
              </a:extLst>
            </p:cNvPr>
            <p:cNvSpPr txBox="1"/>
            <p:nvPr/>
          </p:nvSpPr>
          <p:spPr>
            <a:xfrm>
              <a:off x="6515483" y="1896869"/>
              <a:ext cx="1456372" cy="987088"/>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u="sng" dirty="0">
                  <a:solidFill>
                    <a:srgbClr val="170599"/>
                  </a:solidFill>
                  <a:latin typeface="Saysettha OT" pitchFamily="34" charset="-34"/>
                  <a:cs typeface="Saysettha OT" pitchFamily="34" charset="-34"/>
                </a:rPr>
                <a:t>SVK (PCCA)</a:t>
              </a: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KaysonePhomvihan</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Sayphouthong</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Songkhone</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Outhonphone</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Atsaphangthong</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a:solidFill>
                    <a:srgbClr val="170599"/>
                  </a:solidFill>
                  <a:latin typeface="Saysettha OT" pitchFamily="34" charset="-34"/>
                  <a:cs typeface="Saysettha OT" pitchFamily="34" charset="-34"/>
                </a:rPr>
                <a:t>Phin</a:t>
              </a: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Sepone</a:t>
              </a:r>
              <a:endParaRPr lang="lo-LA" sz="1600" b="1" dirty="0">
                <a:solidFill>
                  <a:srgbClr val="170599"/>
                </a:solidFill>
                <a:latin typeface="Saysettha OT" pitchFamily="34" charset="-34"/>
                <a:cs typeface="Saysettha OT" pitchFamily="34" charset="-34"/>
              </a:endParaRPr>
            </a:p>
          </p:txBody>
        </p:sp>
        <p:cxnSp>
          <p:nvCxnSpPr>
            <p:cNvPr id="37" name="Elbow Connector 20">
              <a:extLst>
                <a:ext uri="{FF2B5EF4-FFF2-40B4-BE49-F238E27FC236}">
                  <a16:creationId xmlns:a16="http://schemas.microsoft.com/office/drawing/2014/main" id="{4EA6B3E3-94D8-400A-AEC2-8D899F111367}"/>
                </a:ext>
              </a:extLst>
            </p:cNvPr>
            <p:cNvCxnSpPr>
              <a:cxnSpLocks/>
            </p:cNvCxnSpPr>
            <p:nvPr/>
          </p:nvCxnSpPr>
          <p:spPr>
            <a:xfrm flipV="1">
              <a:off x="5601171" y="2128705"/>
              <a:ext cx="912420" cy="411563"/>
            </a:xfrm>
            <a:prstGeom prst="bentConnector3">
              <a:avLst>
                <a:gd name="adj1" fmla="val 31147"/>
              </a:avLst>
            </a:prstGeom>
            <a:ln>
              <a:tailEnd type="arrow"/>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79068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D02AE61-B54B-48A0-A0C6-FAF8ED3FCF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9542" y="694140"/>
            <a:ext cx="8547977" cy="56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59F90A21-A361-4AB9-A266-FC286EA4CC75}"/>
              </a:ext>
            </a:extLst>
          </p:cNvPr>
          <p:cNvSpPr/>
          <p:nvPr/>
        </p:nvSpPr>
        <p:spPr>
          <a:xfrm>
            <a:off x="183516" y="190862"/>
            <a:ext cx="1295399" cy="967378"/>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MSM</a:t>
            </a:r>
          </a:p>
        </p:txBody>
      </p:sp>
      <p:sp>
        <p:nvSpPr>
          <p:cNvPr id="6" name="Oval 5">
            <a:extLst>
              <a:ext uri="{FF2B5EF4-FFF2-40B4-BE49-F238E27FC236}">
                <a16:creationId xmlns:a16="http://schemas.microsoft.com/office/drawing/2014/main" id="{B253BAA6-6FB0-410F-95CA-3C4977994F5C}"/>
              </a:ext>
            </a:extLst>
          </p:cNvPr>
          <p:cNvSpPr/>
          <p:nvPr/>
        </p:nvSpPr>
        <p:spPr>
          <a:xfrm>
            <a:off x="4864198" y="2315825"/>
            <a:ext cx="191283" cy="2075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3CC23F-D205-40C3-A044-6A159C9C7094}"/>
              </a:ext>
            </a:extLst>
          </p:cNvPr>
          <p:cNvSpPr/>
          <p:nvPr/>
        </p:nvSpPr>
        <p:spPr>
          <a:xfrm>
            <a:off x="3838038" y="2742545"/>
            <a:ext cx="191283" cy="2075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7578EB-46DD-44B2-A2FB-6D4CC7AFCCE5}"/>
              </a:ext>
            </a:extLst>
          </p:cNvPr>
          <p:cNvSpPr/>
          <p:nvPr/>
        </p:nvSpPr>
        <p:spPr>
          <a:xfrm>
            <a:off x="4639948" y="2950138"/>
            <a:ext cx="191283" cy="2075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D10B04-5C5E-4AFD-A480-C7810F606CF2}"/>
              </a:ext>
            </a:extLst>
          </p:cNvPr>
          <p:cNvSpPr/>
          <p:nvPr/>
        </p:nvSpPr>
        <p:spPr>
          <a:xfrm>
            <a:off x="6682838" y="3057672"/>
            <a:ext cx="191283" cy="2075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5D2F5B-84F8-4B79-BA1B-90FA7FA8FFFB}"/>
              </a:ext>
            </a:extLst>
          </p:cNvPr>
          <p:cNvSpPr/>
          <p:nvPr/>
        </p:nvSpPr>
        <p:spPr>
          <a:xfrm>
            <a:off x="7698838" y="3677432"/>
            <a:ext cx="191283" cy="2075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20">
            <a:extLst>
              <a:ext uri="{FF2B5EF4-FFF2-40B4-BE49-F238E27FC236}">
                <a16:creationId xmlns:a16="http://schemas.microsoft.com/office/drawing/2014/main" id="{2E2942FF-307B-4197-B141-EB25FBA5581E}"/>
              </a:ext>
            </a:extLst>
          </p:cNvPr>
          <p:cNvCxnSpPr>
            <a:cxnSpLocks/>
          </p:cNvCxnSpPr>
          <p:nvPr/>
        </p:nvCxnSpPr>
        <p:spPr>
          <a:xfrm>
            <a:off x="7890121" y="3833127"/>
            <a:ext cx="1919961" cy="312153"/>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B5E2CFB8-44EB-497C-81EA-5CAC9B734F8F}"/>
              </a:ext>
            </a:extLst>
          </p:cNvPr>
          <p:cNvSpPr txBox="1"/>
          <p:nvPr/>
        </p:nvSpPr>
        <p:spPr>
          <a:xfrm>
            <a:off x="9810082" y="3677432"/>
            <a:ext cx="2037440" cy="1323439"/>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u="sng" dirty="0">
                <a:solidFill>
                  <a:srgbClr val="170599"/>
                </a:solidFill>
                <a:latin typeface="Saysettha OT" pitchFamily="34" charset="-34"/>
                <a:cs typeface="Saysettha OT" pitchFamily="34" charset="-34"/>
              </a:rPr>
              <a:t>KM (</a:t>
            </a:r>
            <a:r>
              <a:rPr lang="en-US" sz="1600" b="1" u="sng" dirty="0" err="1">
                <a:solidFill>
                  <a:srgbClr val="170599"/>
                </a:solidFill>
                <a:latin typeface="Saysettha OT" pitchFamily="34" charset="-34"/>
                <a:cs typeface="Saysettha OT" pitchFamily="34" charset="-34"/>
              </a:rPr>
              <a:t>CHIas</a:t>
            </a:r>
            <a:r>
              <a:rPr lang="en-US" sz="1600" b="1" u="sng" dirty="0">
                <a:solidFill>
                  <a:srgbClr val="170599"/>
                </a:solidFill>
                <a:latin typeface="Saysettha OT" pitchFamily="34" charset="-34"/>
                <a:cs typeface="Saysettha OT" pitchFamily="34" charset="-34"/>
              </a:rPr>
              <a:t>)</a:t>
            </a: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Thakhek</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Nongbok</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Mahaxai</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Saybangfay</a:t>
            </a:r>
            <a:endParaRPr lang="en-US" sz="1600" b="1" dirty="0">
              <a:solidFill>
                <a:srgbClr val="170599"/>
              </a:solidFill>
              <a:latin typeface="Saysettha OT" pitchFamily="34" charset="-34"/>
              <a:cs typeface="Saysettha OT" pitchFamily="34" charset="-34"/>
            </a:endParaRPr>
          </a:p>
        </p:txBody>
      </p:sp>
      <p:sp>
        <p:nvSpPr>
          <p:cNvPr id="19" name="TextBox 18">
            <a:extLst>
              <a:ext uri="{FF2B5EF4-FFF2-40B4-BE49-F238E27FC236}">
                <a16:creationId xmlns:a16="http://schemas.microsoft.com/office/drawing/2014/main" id="{B0A02DB1-0040-4CBA-8432-08A047A3B1AB}"/>
              </a:ext>
            </a:extLst>
          </p:cNvPr>
          <p:cNvSpPr txBox="1"/>
          <p:nvPr/>
        </p:nvSpPr>
        <p:spPr>
          <a:xfrm>
            <a:off x="209551" y="3500145"/>
            <a:ext cx="2037440" cy="830997"/>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u="sng" dirty="0">
                <a:solidFill>
                  <a:srgbClr val="170599"/>
                </a:solidFill>
                <a:latin typeface="Saysettha OT" pitchFamily="34" charset="-34"/>
                <a:cs typeface="Saysettha OT" pitchFamily="34" charset="-34"/>
              </a:rPr>
              <a:t>SBL(</a:t>
            </a:r>
            <a:r>
              <a:rPr lang="en-US" sz="1600" b="1" u="sng" dirty="0" err="1">
                <a:solidFill>
                  <a:srgbClr val="170599"/>
                </a:solidFill>
                <a:latin typeface="Saysettha OT" pitchFamily="34" charset="-34"/>
                <a:cs typeface="Saysettha OT" pitchFamily="34" charset="-34"/>
              </a:rPr>
              <a:t>CHIas</a:t>
            </a:r>
            <a:r>
              <a:rPr lang="en-US" sz="1600" b="1" u="sng" dirty="0">
                <a:solidFill>
                  <a:srgbClr val="170599"/>
                </a:solidFill>
                <a:latin typeface="Saysettha OT" pitchFamily="34" charset="-34"/>
                <a:cs typeface="Saysettha OT" pitchFamily="34" charset="-34"/>
              </a:rPr>
              <a:t>)</a:t>
            </a: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Sayabury</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Paklay</a:t>
            </a:r>
            <a:endParaRPr lang="en-US" sz="1600" b="1" dirty="0">
              <a:solidFill>
                <a:srgbClr val="170599"/>
              </a:solidFill>
              <a:latin typeface="Saysettha OT" pitchFamily="34" charset="-34"/>
              <a:cs typeface="Saysettha OT" pitchFamily="34" charset="-34"/>
            </a:endParaRPr>
          </a:p>
        </p:txBody>
      </p:sp>
      <p:sp>
        <p:nvSpPr>
          <p:cNvPr id="20" name="TextBox 19">
            <a:extLst>
              <a:ext uri="{FF2B5EF4-FFF2-40B4-BE49-F238E27FC236}">
                <a16:creationId xmlns:a16="http://schemas.microsoft.com/office/drawing/2014/main" id="{5043BB66-AB73-4EDB-B0A0-E33D0901EFEE}"/>
              </a:ext>
            </a:extLst>
          </p:cNvPr>
          <p:cNvSpPr txBox="1"/>
          <p:nvPr/>
        </p:nvSpPr>
        <p:spPr>
          <a:xfrm>
            <a:off x="209551" y="1446550"/>
            <a:ext cx="2037440" cy="584775"/>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u="sng" dirty="0">
                <a:solidFill>
                  <a:srgbClr val="170599"/>
                </a:solidFill>
                <a:latin typeface="Saysettha OT" pitchFamily="34" charset="-34"/>
                <a:cs typeface="Saysettha OT" pitchFamily="34" charset="-34"/>
              </a:rPr>
              <a:t>LPB (</a:t>
            </a:r>
            <a:r>
              <a:rPr lang="en-US" sz="1600" b="1" u="sng" dirty="0" err="1">
                <a:solidFill>
                  <a:srgbClr val="170599"/>
                </a:solidFill>
                <a:latin typeface="Saysettha OT" pitchFamily="34" charset="-34"/>
                <a:cs typeface="Saysettha OT" pitchFamily="34" charset="-34"/>
              </a:rPr>
              <a:t>CHIas</a:t>
            </a:r>
            <a:r>
              <a:rPr lang="en-US" sz="1600" b="1" u="sng" dirty="0">
                <a:solidFill>
                  <a:srgbClr val="170599"/>
                </a:solidFill>
                <a:latin typeface="Saysettha OT" pitchFamily="34" charset="-34"/>
                <a:cs typeface="Saysettha OT" pitchFamily="34" charset="-34"/>
              </a:rPr>
              <a:t>)</a:t>
            </a: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Luangphrabang</a:t>
            </a:r>
            <a:endParaRPr lang="en-US" sz="1600" b="1" dirty="0">
              <a:solidFill>
                <a:srgbClr val="170599"/>
              </a:solidFill>
              <a:latin typeface="Saysettha OT" pitchFamily="34" charset="-34"/>
              <a:cs typeface="Saysettha OT" pitchFamily="34" charset="-34"/>
            </a:endParaRPr>
          </a:p>
        </p:txBody>
      </p:sp>
      <p:cxnSp>
        <p:nvCxnSpPr>
          <p:cNvPr id="21" name="Elbow Connector 20">
            <a:extLst>
              <a:ext uri="{FF2B5EF4-FFF2-40B4-BE49-F238E27FC236}">
                <a16:creationId xmlns:a16="http://schemas.microsoft.com/office/drawing/2014/main" id="{B1180E32-507C-4F82-9C32-8AF8D3A6022C}"/>
              </a:ext>
            </a:extLst>
          </p:cNvPr>
          <p:cNvCxnSpPr>
            <a:cxnSpLocks/>
          </p:cNvCxnSpPr>
          <p:nvPr/>
        </p:nvCxnSpPr>
        <p:spPr>
          <a:xfrm rot="10800000" flipV="1">
            <a:off x="2246991" y="2897856"/>
            <a:ext cx="1686688" cy="883371"/>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cxnSp>
        <p:nvCxnSpPr>
          <p:cNvPr id="23" name="Elbow Connector 20">
            <a:extLst>
              <a:ext uri="{FF2B5EF4-FFF2-40B4-BE49-F238E27FC236}">
                <a16:creationId xmlns:a16="http://schemas.microsoft.com/office/drawing/2014/main" id="{0CE62A38-6009-4816-9943-F4E97E243C2F}"/>
              </a:ext>
            </a:extLst>
          </p:cNvPr>
          <p:cNvCxnSpPr>
            <a:cxnSpLocks/>
          </p:cNvCxnSpPr>
          <p:nvPr/>
        </p:nvCxnSpPr>
        <p:spPr>
          <a:xfrm rot="10800000">
            <a:off x="2246990" y="1719831"/>
            <a:ext cx="2617208" cy="699791"/>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25" name="Rectangle 24">
            <a:extLst>
              <a:ext uri="{FF2B5EF4-FFF2-40B4-BE49-F238E27FC236}">
                <a16:creationId xmlns:a16="http://schemas.microsoft.com/office/drawing/2014/main" id="{03846186-A197-4272-9C97-AD23863A384C}"/>
              </a:ext>
            </a:extLst>
          </p:cNvPr>
          <p:cNvSpPr/>
          <p:nvPr/>
        </p:nvSpPr>
        <p:spPr>
          <a:xfrm>
            <a:off x="2658748" y="4683760"/>
            <a:ext cx="1981200" cy="1250371"/>
          </a:xfrm>
          <a:prstGeom prst="rect">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accent1">
                    <a:lumMod val="50000"/>
                  </a:schemeClr>
                </a:solidFill>
                <a:latin typeface="Saysettha OT" panose="020B0504020207020204" pitchFamily="34" charset="-34"/>
                <a:cs typeface="Saysettha OT" panose="020B0504020207020204" pitchFamily="34" charset="-34"/>
              </a:rPr>
              <a:t>VTP</a:t>
            </a:r>
            <a:r>
              <a:rPr lang="lo-LA" sz="1600" b="1" u="sng" dirty="0">
                <a:solidFill>
                  <a:schemeClr val="accent1">
                    <a:lumMod val="50000"/>
                  </a:schemeClr>
                </a:solidFill>
                <a:latin typeface="Saysettha OT" panose="020B0504020207020204" pitchFamily="34" charset="-34"/>
                <a:cs typeface="Saysettha OT" panose="020B0504020207020204" pitchFamily="34" charset="-34"/>
              </a:rPr>
              <a:t> </a:t>
            </a:r>
            <a:r>
              <a:rPr lang="en-US" sz="1600" b="1" u="sng" dirty="0">
                <a:solidFill>
                  <a:schemeClr val="accent1">
                    <a:lumMod val="50000"/>
                  </a:schemeClr>
                </a:solidFill>
                <a:latin typeface="Saysettha OT" panose="020B0504020207020204" pitchFamily="34" charset="-34"/>
                <a:cs typeface="Saysettha OT" panose="020B0504020207020204" pitchFamily="34" charset="-34"/>
              </a:rPr>
              <a:t>(</a:t>
            </a:r>
            <a:r>
              <a:rPr lang="en-US" sz="1600" b="1" u="sng" dirty="0" err="1">
                <a:solidFill>
                  <a:schemeClr val="accent1">
                    <a:lumMod val="50000"/>
                  </a:schemeClr>
                </a:solidFill>
                <a:latin typeface="Saysettha OT" panose="020B0504020207020204" pitchFamily="34" charset="-34"/>
                <a:cs typeface="Saysettha OT" panose="020B0504020207020204" pitchFamily="34" charset="-34"/>
              </a:rPr>
              <a:t>CHIas</a:t>
            </a:r>
            <a:r>
              <a:rPr lang="en-US" sz="1600" b="1" u="sng" dirty="0">
                <a:solidFill>
                  <a:schemeClr val="accent1">
                    <a:lumMod val="50000"/>
                  </a:schemeClr>
                </a:solidFill>
                <a:latin typeface="Saysettha OT" panose="020B0504020207020204" pitchFamily="34" charset="-34"/>
                <a:cs typeface="Saysettha OT" panose="020B0504020207020204" pitchFamily="34" charset="-34"/>
              </a:rPr>
              <a:t>)</a:t>
            </a:r>
          </a:p>
          <a:p>
            <a:pPr algn="l" fontAlgn="ctr"/>
            <a:r>
              <a:rPr lang="en-US" sz="1600" dirty="0">
                <a:solidFill>
                  <a:schemeClr val="accent1">
                    <a:lumMod val="50000"/>
                  </a:schemeClr>
                </a:solidFill>
              </a:rPr>
              <a:t>1. </a:t>
            </a:r>
            <a:r>
              <a:rPr lang="en-US" sz="1600" dirty="0" err="1">
                <a:solidFill>
                  <a:schemeClr val="accent1">
                    <a:lumMod val="50000"/>
                  </a:schemeClr>
                </a:solidFill>
              </a:rPr>
              <a:t>Phonhong</a:t>
            </a:r>
            <a:endParaRPr lang="en-US" sz="1600" b="1" dirty="0">
              <a:solidFill>
                <a:schemeClr val="accent1">
                  <a:lumMod val="50000"/>
                </a:schemeClr>
              </a:solidFill>
              <a:latin typeface="Saysettha OT" panose="020B0504020207020204" pitchFamily="34" charset="-34"/>
              <a:cs typeface="Saysettha OT" panose="020B0504020207020204" pitchFamily="34" charset="-34"/>
            </a:endParaRPr>
          </a:p>
          <a:p>
            <a:pPr fontAlgn="ctr"/>
            <a:r>
              <a:rPr lang="en-US" sz="1600" dirty="0">
                <a:solidFill>
                  <a:schemeClr val="accent1">
                    <a:lumMod val="50000"/>
                  </a:schemeClr>
                </a:solidFill>
              </a:rPr>
              <a:t>2 .</a:t>
            </a:r>
            <a:r>
              <a:rPr lang="en-US" sz="1600" dirty="0" err="1">
                <a:solidFill>
                  <a:schemeClr val="accent1">
                    <a:lumMod val="50000"/>
                  </a:schemeClr>
                </a:solidFill>
              </a:rPr>
              <a:t>Vengvieng</a:t>
            </a:r>
            <a:endParaRPr lang="en-US" sz="1600" dirty="0">
              <a:solidFill>
                <a:schemeClr val="accent1">
                  <a:lumMod val="50000"/>
                </a:schemeClr>
              </a:solidFill>
            </a:endParaRPr>
          </a:p>
          <a:p>
            <a:pPr fontAlgn="ctr"/>
            <a:r>
              <a:rPr lang="en-US" sz="1600" b="1" dirty="0">
                <a:solidFill>
                  <a:schemeClr val="accent1">
                    <a:lumMod val="50000"/>
                  </a:schemeClr>
                </a:solidFill>
                <a:latin typeface="Saysettha OT" panose="020B0504020207020204" pitchFamily="34" charset="-34"/>
                <a:cs typeface="Saysettha OT" panose="020B0504020207020204" pitchFamily="34" charset="-34"/>
              </a:rPr>
              <a:t>3.Vengkham</a:t>
            </a:r>
          </a:p>
        </p:txBody>
      </p:sp>
      <p:cxnSp>
        <p:nvCxnSpPr>
          <p:cNvPr id="26" name="Elbow Connector 20">
            <a:extLst>
              <a:ext uri="{FF2B5EF4-FFF2-40B4-BE49-F238E27FC236}">
                <a16:creationId xmlns:a16="http://schemas.microsoft.com/office/drawing/2014/main" id="{4152B2BA-32D0-42A0-B790-A519243DC4B5}"/>
              </a:ext>
            </a:extLst>
          </p:cNvPr>
          <p:cNvCxnSpPr>
            <a:cxnSpLocks/>
          </p:cNvCxnSpPr>
          <p:nvPr/>
        </p:nvCxnSpPr>
        <p:spPr>
          <a:xfrm rot="5400000">
            <a:off x="3631212" y="3510779"/>
            <a:ext cx="1406845" cy="801910"/>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C4ACBE79-B693-42D4-955B-68A2A55B134E}"/>
              </a:ext>
            </a:extLst>
          </p:cNvPr>
          <p:cNvSpPr txBox="1"/>
          <p:nvPr/>
        </p:nvSpPr>
        <p:spPr>
          <a:xfrm>
            <a:off x="8468962" y="1593670"/>
            <a:ext cx="2037440" cy="1569660"/>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u="sng" dirty="0">
                <a:solidFill>
                  <a:srgbClr val="170599"/>
                </a:solidFill>
                <a:latin typeface="Saysettha OT" pitchFamily="34" charset="-34"/>
                <a:cs typeface="Saysettha OT" pitchFamily="34" charset="-34"/>
              </a:rPr>
              <a:t>BKX (PCCA)</a:t>
            </a: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Pakson</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Thaphabath</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Pakkading</a:t>
            </a:r>
            <a:endParaRPr lang="en-US" sz="1600" b="1" dirty="0">
              <a:solidFill>
                <a:srgbClr val="170599"/>
              </a:solidFill>
              <a:latin typeface="Saysettha OT" pitchFamily="34" charset="-34"/>
              <a:cs typeface="Saysettha OT" pitchFamily="34" charset="-34"/>
            </a:endParaRP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Borikham</a:t>
            </a:r>
            <a:r>
              <a:rPr lang="en-US" sz="1600" b="1" dirty="0">
                <a:solidFill>
                  <a:srgbClr val="170599"/>
                </a:solidFill>
                <a:latin typeface="Saysettha OT" pitchFamily="34" charset="-34"/>
                <a:cs typeface="Saysettha OT" pitchFamily="34" charset="-34"/>
              </a:rPr>
              <a:t> </a:t>
            </a:r>
          </a:p>
          <a:p>
            <a:pPr marL="342900" indent="-342900" algn="just">
              <a:buFont typeface="+mj-lt"/>
              <a:buAutoNum type="arabicPeriod"/>
            </a:pPr>
            <a:r>
              <a:rPr lang="en-US" sz="1600" b="1" dirty="0" err="1">
                <a:solidFill>
                  <a:srgbClr val="170599"/>
                </a:solidFill>
                <a:latin typeface="Saysettha OT" pitchFamily="34" charset="-34"/>
                <a:cs typeface="Saysettha OT" pitchFamily="34" charset="-34"/>
              </a:rPr>
              <a:t>Khamkerth</a:t>
            </a:r>
            <a:endParaRPr lang="en-US" sz="1600" b="1" dirty="0">
              <a:solidFill>
                <a:srgbClr val="170599"/>
              </a:solidFill>
              <a:latin typeface="Saysettha OT" pitchFamily="34" charset="-34"/>
              <a:cs typeface="Saysettha OT" pitchFamily="34" charset="-34"/>
            </a:endParaRPr>
          </a:p>
        </p:txBody>
      </p:sp>
      <p:cxnSp>
        <p:nvCxnSpPr>
          <p:cNvPr id="29" name="Elbow Connector 20">
            <a:extLst>
              <a:ext uri="{FF2B5EF4-FFF2-40B4-BE49-F238E27FC236}">
                <a16:creationId xmlns:a16="http://schemas.microsoft.com/office/drawing/2014/main" id="{1A1DE950-EA3E-4407-849F-9A13356B063C}"/>
              </a:ext>
            </a:extLst>
          </p:cNvPr>
          <p:cNvCxnSpPr>
            <a:cxnSpLocks/>
          </p:cNvCxnSpPr>
          <p:nvPr/>
        </p:nvCxnSpPr>
        <p:spPr>
          <a:xfrm flipV="1">
            <a:off x="6901408" y="2378500"/>
            <a:ext cx="1534587" cy="765997"/>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8917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0" y="143684"/>
            <a:ext cx="10887076" cy="614984"/>
          </a:xfrm>
        </p:spPr>
        <p:txBody>
          <a:bodyPr>
            <a:normAutofit/>
          </a:bodyPr>
          <a:lstStyle/>
          <a:p>
            <a:pPr algn="ctr"/>
            <a:r>
              <a:rPr lang="en-US" sz="2400" b="1" dirty="0">
                <a:solidFill>
                  <a:schemeClr val="tx2"/>
                </a:solidFill>
                <a:latin typeface="Times New Roman" pitchFamily="18" charset="0"/>
                <a:cs typeface="Times New Roman" pitchFamily="18" charset="0"/>
              </a:rPr>
              <a:t>4.</a:t>
            </a:r>
            <a:r>
              <a:rPr lang="lo-LA" sz="2400" b="1" dirty="0">
                <a:solidFill>
                  <a:schemeClr val="tx2"/>
                </a:solidFill>
                <a:latin typeface="Times New Roman" pitchFamily="18" charset="0"/>
              </a:rPr>
              <a:t> </a:t>
            </a:r>
            <a:r>
              <a:rPr lang="en-US" sz="2400" b="1" dirty="0">
                <a:solidFill>
                  <a:schemeClr val="tx2"/>
                </a:solidFill>
                <a:latin typeface="Times New Roman" pitchFamily="18" charset="0"/>
                <a:cs typeface="Times New Roman" pitchFamily="18" charset="0"/>
              </a:rPr>
              <a:t>Health facilities provide services on ARV drugs for PLHIV</a:t>
            </a:r>
          </a:p>
        </p:txBody>
      </p:sp>
      <p:graphicFrame>
        <p:nvGraphicFramePr>
          <p:cNvPr id="5" name="Table 4"/>
          <p:cNvGraphicFramePr>
            <a:graphicFrameLocks noGrp="1"/>
          </p:cNvGraphicFramePr>
          <p:nvPr>
            <p:extLst>
              <p:ext uri="{D42A27DB-BD31-4B8C-83A1-F6EECF244321}">
                <p14:modId xmlns:p14="http://schemas.microsoft.com/office/powerpoint/2010/main" val="2189439277"/>
              </p:ext>
            </p:extLst>
          </p:nvPr>
        </p:nvGraphicFramePr>
        <p:xfrm>
          <a:off x="764275" y="682389"/>
          <a:ext cx="8984126" cy="5974534"/>
        </p:xfrm>
        <a:graphic>
          <a:graphicData uri="http://schemas.openxmlformats.org/drawingml/2006/table">
            <a:tbl>
              <a:tblPr firstRow="1" bandRow="1">
                <a:tableStyleId>{5C22544A-7EE6-4342-B048-85BDC9FD1C3A}</a:tableStyleId>
              </a:tblPr>
              <a:tblGrid>
                <a:gridCol w="3653298">
                  <a:extLst>
                    <a:ext uri="{9D8B030D-6E8A-4147-A177-3AD203B41FA5}">
                      <a16:colId xmlns:a16="http://schemas.microsoft.com/office/drawing/2014/main" val="20000"/>
                    </a:ext>
                  </a:extLst>
                </a:gridCol>
                <a:gridCol w="5330828">
                  <a:extLst>
                    <a:ext uri="{9D8B030D-6E8A-4147-A177-3AD203B41FA5}">
                      <a16:colId xmlns:a16="http://schemas.microsoft.com/office/drawing/2014/main" val="20001"/>
                    </a:ext>
                  </a:extLst>
                </a:gridCol>
              </a:tblGrid>
              <a:tr h="5186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Phetsarath OT" panose="02000500000000000001" pitchFamily="2" charset="2"/>
                          <a:ea typeface="Phetsarath OT" panose="02000500000000000001" pitchFamily="2" charset="2"/>
                          <a:cs typeface="Phetsarath OT" panose="02000500000000000001" pitchFamily="2" charset="2"/>
                        </a:rPr>
                        <a:t>Provinces</a:t>
                      </a:r>
                    </a:p>
                  </a:txBody>
                  <a:tcPr anchor="ctr"/>
                </a:tc>
                <a:tc>
                  <a:txBody>
                    <a:bodyPr/>
                    <a:lstStyle/>
                    <a:p>
                      <a:pPr algn="ctr"/>
                      <a:r>
                        <a:rPr lang="en-US" sz="1600" dirty="0">
                          <a:latin typeface="Phetsarath OT" panose="02000500000000000001" pitchFamily="2" charset="2"/>
                          <a:ea typeface="Phetsarath OT" panose="02000500000000000001" pitchFamily="2" charset="2"/>
                          <a:cs typeface="Phetsarath OT" panose="02000500000000000001" pitchFamily="2" charset="2"/>
                        </a:rPr>
                        <a:t>Health</a:t>
                      </a:r>
                      <a:r>
                        <a:rPr lang="en-US" sz="1600" baseline="0" dirty="0">
                          <a:latin typeface="Phetsarath OT" panose="02000500000000000001" pitchFamily="2" charset="2"/>
                          <a:ea typeface="Phetsarath OT" panose="02000500000000000001" pitchFamily="2" charset="2"/>
                          <a:cs typeface="Phetsarath OT" panose="02000500000000000001" pitchFamily="2" charset="2"/>
                        </a:rPr>
                        <a:t> Facilities (ART and POC sites)</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0000"/>
                  </a:ext>
                </a:extLst>
              </a:tr>
              <a:tr h="705879">
                <a:tc>
                  <a:txBody>
                    <a:bodyPr/>
                    <a:lstStyle/>
                    <a:p>
                      <a:pPr marL="0" indent="0">
                        <a:buNone/>
                      </a:pPr>
                      <a:r>
                        <a:rPr lang="lo-LA" sz="1600" dirty="0">
                          <a:latin typeface="Phetsarath OT" panose="02000500000000000001" pitchFamily="2" charset="2"/>
                          <a:ea typeface="Phetsarath OT" panose="02000500000000000001" pitchFamily="2" charset="2"/>
                          <a:cs typeface="Phetsarath OT" panose="02000500000000000001" pitchFamily="2" charset="2"/>
                        </a:rPr>
                        <a:t>1. </a:t>
                      </a:r>
                      <a:r>
                        <a:rPr lang="en-US" sz="1600" dirty="0">
                          <a:latin typeface="Phetsarath OT" panose="02000500000000000001" pitchFamily="2" charset="2"/>
                          <a:ea typeface="Phetsarath OT" panose="02000500000000000001" pitchFamily="2" charset="2"/>
                          <a:cs typeface="Phetsarath OT" panose="02000500000000000001" pitchFamily="2" charset="2"/>
                        </a:rPr>
                        <a:t>Vientiane</a:t>
                      </a:r>
                      <a:r>
                        <a:rPr lang="en-US" sz="1600" baseline="0" dirty="0">
                          <a:latin typeface="Phetsarath OT" panose="02000500000000000001" pitchFamily="2" charset="2"/>
                          <a:ea typeface="Phetsarath OT" panose="02000500000000000001" pitchFamily="2" charset="2"/>
                          <a:cs typeface="Phetsarath OT" panose="02000500000000000001" pitchFamily="2" charset="2"/>
                        </a:rPr>
                        <a:t> Capital</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p>
                      <a:pPr marL="0" indent="0" algn="just">
                        <a:buNone/>
                      </a:pPr>
                      <a:r>
                        <a:rPr lang="lo-LA" sz="1600" dirty="0">
                          <a:latin typeface="Phetsarath OT" panose="02000500000000000001" pitchFamily="2" charset="2"/>
                          <a:ea typeface="Phetsarath OT" panose="02000500000000000001" pitchFamily="2" charset="2"/>
                          <a:cs typeface="Phetsarath OT" panose="02000500000000000001" pitchFamily="2" charset="2"/>
                        </a:rPr>
                        <a:t>     </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indent="-342900" algn="l">
                        <a:buAutoNum type="arabicPeriod"/>
                      </a:pPr>
                      <a:r>
                        <a:rPr lang="en-US" sz="1400" dirty="0" err="1">
                          <a:latin typeface="Phetsarath OT" panose="02000500000000000001" pitchFamily="2" charset="2"/>
                          <a:ea typeface="Phetsarath OT" panose="02000500000000000001" pitchFamily="2" charset="2"/>
                          <a:cs typeface="Phetsarath OT" panose="02000500000000000001" pitchFamily="2" charset="2"/>
                        </a:rPr>
                        <a:t>Sethathirath</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 Hospital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lo-LA" sz="1400" dirty="0">
                        <a:latin typeface="Phetsarath OT" panose="02000500000000000001" pitchFamily="2" charset="2"/>
                        <a:ea typeface="Phetsarath OT" panose="02000500000000000001" pitchFamily="2" charset="2"/>
                        <a:cs typeface="Phetsarath OT" panose="02000500000000000001" pitchFamily="2" charset="2"/>
                      </a:endParaRPr>
                    </a:p>
                    <a:p>
                      <a:pPr marL="342900" indent="-342900" algn="l">
                        <a:buAutoNum type="arabicPeriod"/>
                      </a:pPr>
                      <a:r>
                        <a:rPr lang="en-US" sz="1400" dirty="0" err="1">
                          <a:latin typeface="Phetsarath OT" panose="02000500000000000001" pitchFamily="2" charset="2"/>
                          <a:ea typeface="Phetsarath OT" panose="02000500000000000001" pitchFamily="2" charset="2"/>
                          <a:cs typeface="Phetsarath OT" panose="02000500000000000001" pitchFamily="2" charset="2"/>
                        </a:rPr>
                        <a:t>Mahosoth</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 Hospital       </a:t>
                      </a:r>
                      <a:r>
                        <a:rPr lang="lo-LA" sz="1400" dirty="0">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lo-LA" sz="1400" dirty="0">
                        <a:latin typeface="Phetsarath OT" panose="02000500000000000001" pitchFamily="2" charset="2"/>
                        <a:ea typeface="Phetsarath OT" panose="02000500000000000001" pitchFamily="2" charset="2"/>
                        <a:cs typeface="Phetsarath OT" panose="02000500000000000001" pitchFamily="2" charset="2"/>
                      </a:endParaRPr>
                    </a:p>
                    <a:p>
                      <a:pPr marL="342900" indent="-342900" algn="l">
                        <a:buAutoNum type="arabicPeriod"/>
                      </a:pPr>
                      <a:r>
                        <a:rPr lang="en-US" sz="1400" baseline="0" dirty="0">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err="1">
                          <a:latin typeface="Phetsarath OT" panose="02000500000000000001" pitchFamily="2" charset="2"/>
                          <a:ea typeface="Phetsarath OT" panose="02000500000000000001" pitchFamily="2" charset="2"/>
                          <a:cs typeface="Phetsarath OT" panose="02000500000000000001" pitchFamily="2" charset="2"/>
                        </a:rPr>
                        <a:t>Frienfship</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 Hospital      </a:t>
                      </a:r>
                      <a:r>
                        <a:rPr lang="lo-LA" sz="1400" dirty="0">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en-US" sz="14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0001"/>
                  </a:ext>
                </a:extLst>
              </a:tr>
              <a:tr h="323528">
                <a:tc>
                  <a:txBody>
                    <a:bodyPr/>
                    <a:lstStyle/>
                    <a:p>
                      <a:pPr marL="342900" indent="-342900">
                        <a:buFont typeface="+mj-lt"/>
                        <a:buNone/>
                      </a:pPr>
                      <a:r>
                        <a:rPr lang="en-US" sz="1600" dirty="0">
                          <a:latin typeface="Phetsarath OT" panose="02000500000000000001" pitchFamily="2" charset="2"/>
                          <a:ea typeface="Phetsarath OT" panose="02000500000000000001" pitchFamily="2" charset="2"/>
                          <a:cs typeface="Phetsarath OT" panose="02000500000000000001" pitchFamily="2" charset="2"/>
                        </a:rPr>
                        <a:t>2. </a:t>
                      </a:r>
                      <a:r>
                        <a:rPr lang="en-US" sz="16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Khamouane</a:t>
                      </a:r>
                      <a:r>
                        <a:rPr lang="en-US" sz="16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indent="-342900" algn="just">
                        <a:buFont typeface="+mj-lt"/>
                        <a:buAutoNum type="arabicPeriod" startAt="4"/>
                      </a:pPr>
                      <a:r>
                        <a:rPr lang="en-US" sz="14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Khamouane</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0002"/>
                  </a:ext>
                </a:extLst>
              </a:tr>
              <a:tr h="499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Phetsarath OT" panose="02000500000000000001" pitchFamily="2" charset="2"/>
                          <a:ea typeface="Phetsarath OT" panose="02000500000000000001" pitchFamily="2" charset="2"/>
                          <a:cs typeface="Phetsarath OT" panose="02000500000000000001" pitchFamily="2" charset="2"/>
                        </a:rPr>
                        <a:t>3. </a:t>
                      </a:r>
                      <a:r>
                        <a:rPr lang="en-US" sz="16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Savanaket</a:t>
                      </a:r>
                      <a:endParaRPr lang="lo-LA"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marR="0" indent="-342900" algn="just" defTabSz="914400" rtl="0" eaLnBrk="1" fontAlgn="auto" latinLnBrk="0" hangingPunct="1">
                        <a:lnSpc>
                          <a:spcPct val="100000"/>
                        </a:lnSpc>
                        <a:spcBef>
                          <a:spcPts val="0"/>
                        </a:spcBef>
                        <a:spcAft>
                          <a:spcPts val="0"/>
                        </a:spcAft>
                        <a:buClrTx/>
                        <a:buSzTx/>
                        <a:buFont typeface="+mj-lt"/>
                        <a:buAutoNum type="arabicPeriod" startAt="5"/>
                        <a:tabLst/>
                        <a:defRPr/>
                      </a:pPr>
                      <a:r>
                        <a:rPr lang="en-US" sz="14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Savanaket</a:t>
                      </a: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lo-LA"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endParaRPr>
                    </a:p>
                    <a:p>
                      <a:pPr marL="342900" marR="0" indent="-342900" algn="just" defTabSz="914400" rtl="0" eaLnBrk="1" fontAlgn="auto" latinLnBrk="0" hangingPunct="1">
                        <a:lnSpc>
                          <a:spcPct val="100000"/>
                        </a:lnSpc>
                        <a:spcBef>
                          <a:spcPts val="0"/>
                        </a:spcBef>
                        <a:spcAft>
                          <a:spcPts val="0"/>
                        </a:spcAft>
                        <a:buClrTx/>
                        <a:buSzTx/>
                        <a:buFont typeface="+mj-lt"/>
                        <a:buAutoNum type="arabicPeriod" startAt="5"/>
                        <a:tabLst/>
                        <a:defRPr/>
                      </a:pPr>
                      <a:r>
                        <a:rPr lang="en-US" sz="1400" b="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Songkhone</a:t>
                      </a:r>
                      <a:r>
                        <a:rPr lang="en-US" sz="1400" b="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District Hospital        </a:t>
                      </a:r>
                      <a:r>
                        <a:rPr lang="lo-LA" sz="1400" b="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POC</a:t>
                      </a:r>
                    </a:p>
                  </a:txBody>
                  <a:tcPr anchor="ctr"/>
                </a:tc>
                <a:extLst>
                  <a:ext uri="{0D108BD9-81ED-4DB2-BD59-A6C34878D82A}">
                    <a16:rowId xmlns:a16="http://schemas.microsoft.com/office/drawing/2014/main" val="10003"/>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Phetsarath OT" panose="02000500000000000001" pitchFamily="2" charset="2"/>
                          <a:ea typeface="Phetsarath OT" panose="02000500000000000001" pitchFamily="2" charset="2"/>
                          <a:cs typeface="Phetsarath OT" panose="02000500000000000001" pitchFamily="2" charset="2"/>
                        </a:rPr>
                        <a:t>4.</a:t>
                      </a:r>
                      <a:r>
                        <a:rPr lang="en-US" sz="1600" baseline="0" dirty="0">
                          <a:latin typeface="Phetsarath OT" panose="02000500000000000001" pitchFamily="2" charset="2"/>
                          <a:ea typeface="Phetsarath OT" panose="02000500000000000001" pitchFamily="2" charset="2"/>
                          <a:cs typeface="Phetsarath OT" panose="02000500000000000001" pitchFamily="2" charset="2"/>
                        </a:rPr>
                        <a:t> </a:t>
                      </a:r>
                      <a:r>
                        <a:rPr lang="en-US" sz="1600" b="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Champasack</a:t>
                      </a:r>
                      <a:r>
                        <a:rPr lang="en-US" sz="1600" b="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7"/>
                        <a:tabLst/>
                        <a:defRPr/>
                      </a:pPr>
                      <a:r>
                        <a:rPr lang="en-US" sz="1400" b="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Champasack</a:t>
                      </a:r>
                      <a:r>
                        <a:rPr lang="en-US" sz="1400" b="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0004"/>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Phetsarath OT" panose="02000500000000000001" pitchFamily="2" charset="2"/>
                          <a:ea typeface="Phetsarath OT" panose="02000500000000000001" pitchFamily="2" charset="2"/>
                          <a:cs typeface="Phetsarath OT" panose="02000500000000000001" pitchFamily="2" charset="2"/>
                        </a:rPr>
                        <a:t>5.</a:t>
                      </a:r>
                      <a:r>
                        <a:rPr lang="en-US" sz="1600" baseline="0" dirty="0">
                          <a:latin typeface="Phetsarath OT" panose="02000500000000000001" pitchFamily="2" charset="2"/>
                          <a:ea typeface="Phetsarath OT" panose="02000500000000000001" pitchFamily="2" charset="2"/>
                          <a:cs typeface="Phetsarath OT" panose="02000500000000000001" pitchFamily="2" charset="2"/>
                        </a:rPr>
                        <a:t> </a:t>
                      </a:r>
                      <a:r>
                        <a:rPr lang="en-US" sz="16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Saravanh</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marR="0" indent="-342900" algn="just" defTabSz="914400" rtl="0" eaLnBrk="1" fontAlgn="auto" latinLnBrk="0" hangingPunct="1">
                        <a:lnSpc>
                          <a:spcPct val="100000"/>
                        </a:lnSpc>
                        <a:spcBef>
                          <a:spcPts val="0"/>
                        </a:spcBef>
                        <a:spcAft>
                          <a:spcPts val="0"/>
                        </a:spcAft>
                        <a:buClrTx/>
                        <a:buSzTx/>
                        <a:buFont typeface="+mj-lt"/>
                        <a:buAutoNum type="arabicPeriod" startAt="8"/>
                        <a:tabLst/>
                        <a:defRPr/>
                      </a:pPr>
                      <a:r>
                        <a:rPr lang="en-US" sz="14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Saravanh</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POC</a:t>
                      </a:r>
                      <a:endParaRPr lang="en-US" sz="14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0005"/>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600" dirty="0">
                          <a:latin typeface="Phetsarath OT" panose="02000500000000000001" pitchFamily="2" charset="2"/>
                          <a:ea typeface="Phetsarath OT" panose="02000500000000000001" pitchFamily="2" charset="2"/>
                          <a:cs typeface="Phetsarath OT" panose="02000500000000000001" pitchFamily="2" charset="2"/>
                        </a:rPr>
                        <a:t>6. </a:t>
                      </a:r>
                      <a:r>
                        <a:rPr lang="en-US" sz="1600" b="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Louangprabang</a:t>
                      </a:r>
                      <a:endParaRPr lang="lo-LA"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9"/>
                        <a:tabLst/>
                        <a:defRPr/>
                      </a:pPr>
                      <a:r>
                        <a:rPr lang="en-US" sz="1400" b="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Louangprabang</a:t>
                      </a:r>
                      <a:r>
                        <a:rPr lang="en-US" sz="1400" b="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800860186"/>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600" dirty="0">
                          <a:latin typeface="Phetsarath OT" panose="02000500000000000001" pitchFamily="2" charset="2"/>
                          <a:ea typeface="Phetsarath OT" panose="02000500000000000001" pitchFamily="2" charset="2"/>
                          <a:cs typeface="Phetsarath OT" panose="02000500000000000001" pitchFamily="2" charset="2"/>
                        </a:rPr>
                        <a:t>7. </a:t>
                      </a:r>
                      <a:r>
                        <a:rPr lang="en-US" sz="16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Oudumxay</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marR="0" indent="-342900" algn="just" defTabSz="914400" rtl="0" eaLnBrk="1" fontAlgn="auto" latinLnBrk="0" hangingPunct="1">
                        <a:lnSpc>
                          <a:spcPct val="100000"/>
                        </a:lnSpc>
                        <a:spcBef>
                          <a:spcPts val="0"/>
                        </a:spcBef>
                        <a:spcAft>
                          <a:spcPts val="0"/>
                        </a:spcAft>
                        <a:buClrTx/>
                        <a:buSzTx/>
                        <a:buFont typeface="+mj-lt"/>
                        <a:buAutoNum type="arabicPeriod" startAt="10"/>
                        <a:tabLst/>
                        <a:defRPr/>
                      </a:pPr>
                      <a:r>
                        <a:rPr lang="en-US" sz="14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Oudumxay</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rgbClr val="FF0000"/>
                          </a:solidFill>
                          <a:latin typeface="Phetsarath OT" panose="02000500000000000001" pitchFamily="2" charset="2"/>
                          <a:ea typeface="Phetsarath OT" panose="02000500000000000001" pitchFamily="2" charset="2"/>
                          <a:cs typeface="Phetsarath OT" panose="02000500000000000001" pitchFamily="2" charset="2"/>
                        </a:rPr>
                        <a:t>POC</a:t>
                      </a:r>
                      <a:endParaRPr lang="en-US" sz="14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3947137463"/>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600" dirty="0">
                          <a:latin typeface="Phetsarath OT" panose="02000500000000000001" pitchFamily="2" charset="2"/>
                          <a:ea typeface="Phetsarath OT" panose="02000500000000000001" pitchFamily="2" charset="2"/>
                          <a:cs typeface="Phetsarath OT" panose="02000500000000000001" pitchFamily="2" charset="2"/>
                        </a:rPr>
                        <a:t>8. </a:t>
                      </a:r>
                      <a:r>
                        <a:rPr lang="en-US" sz="16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LouangNumtha</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11"/>
                        <a:tabLst/>
                        <a:defRPr/>
                      </a:pP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LouangNumtha</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3635804730"/>
                  </a:ext>
                </a:extLst>
              </a:tr>
              <a:tr h="499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600" dirty="0">
                          <a:latin typeface="Phetsarath OT" panose="02000500000000000001" pitchFamily="2" charset="2"/>
                          <a:ea typeface="Phetsarath OT" panose="02000500000000000001" pitchFamily="2" charset="2"/>
                          <a:cs typeface="Phetsarath OT" panose="02000500000000000001" pitchFamily="2" charset="2"/>
                        </a:rPr>
                        <a:t>9. </a:t>
                      </a:r>
                      <a:r>
                        <a:rPr lang="en-US" sz="16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Borkeo</a:t>
                      </a:r>
                      <a:r>
                        <a:rPr lang="en-US" sz="16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12"/>
                        <a:tabLst/>
                        <a:defRPr/>
                      </a:pP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Borkeo</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lo-LA"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12"/>
                        <a:tabLst/>
                        <a:defRPr/>
                      </a:pPr>
                      <a:r>
                        <a:rPr lang="en-US" sz="1400" b="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Tonpeung</a:t>
                      </a:r>
                      <a:r>
                        <a:rPr lang="en-US" sz="1400" b="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District Hospital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344882215"/>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600" dirty="0">
                          <a:latin typeface="Phetsarath OT" panose="02000500000000000001" pitchFamily="2" charset="2"/>
                          <a:ea typeface="Phetsarath OT" panose="02000500000000000001" pitchFamily="2" charset="2"/>
                          <a:cs typeface="Phetsarath OT" panose="02000500000000000001" pitchFamily="2" charset="2"/>
                        </a:rPr>
                        <a:t>10.</a:t>
                      </a:r>
                      <a:r>
                        <a:rPr lang="en-US"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6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Huaphanh</a:t>
                      </a:r>
                      <a:r>
                        <a:rPr lang="en-US"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14"/>
                        <a:tabLst/>
                        <a:defRPr/>
                      </a:pP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Huaphanh</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ARV</a:t>
                      </a:r>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343047453"/>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Phetsarath OT" panose="02000500000000000001" pitchFamily="2" charset="2"/>
                          <a:ea typeface="Phetsarath OT" panose="02000500000000000001" pitchFamily="2" charset="2"/>
                          <a:cs typeface="Phetsarath OT" panose="02000500000000000001" pitchFamily="2" charset="2"/>
                        </a:rPr>
                        <a:t>11. </a:t>
                      </a:r>
                      <a:r>
                        <a:rPr lang="en-US"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Vientiane</a:t>
                      </a:r>
                      <a:r>
                        <a:rPr lang="en-US" sz="16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Provincial </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15. </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Vientiane</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POC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sym typeface="Wingdings" panose="05000000000000000000" pitchFamily="2" charset="2"/>
                        </a:rPr>
                        <a:t> </a:t>
                      </a:r>
                      <a:r>
                        <a:rPr lang="en-US" sz="1400" b="1" dirty="0">
                          <a:solidFill>
                            <a:srgbClr val="FF0000"/>
                          </a:solidFill>
                          <a:latin typeface="Phetsarath OT" panose="02000500000000000001" pitchFamily="2" charset="2"/>
                          <a:ea typeface="Phetsarath OT" panose="02000500000000000001" pitchFamily="2" charset="2"/>
                          <a:cs typeface="Phetsarath OT" panose="02000500000000000001" pitchFamily="2" charset="2"/>
                          <a:sym typeface="Wingdings" panose="05000000000000000000" pitchFamily="2" charset="2"/>
                        </a:rPr>
                        <a:t>9/2021</a:t>
                      </a:r>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931268969"/>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600" dirty="0">
                          <a:latin typeface="Phetsarath OT" panose="02000500000000000001" pitchFamily="2" charset="2"/>
                          <a:ea typeface="Phetsarath OT" panose="02000500000000000001" pitchFamily="2" charset="2"/>
                          <a:cs typeface="Phetsarath OT" panose="02000500000000000001" pitchFamily="2" charset="2"/>
                        </a:rPr>
                        <a:t>12. </a:t>
                      </a:r>
                      <a:r>
                        <a:rPr lang="en-US" sz="16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Xayabury</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16. </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Xayabury</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POC</a:t>
                      </a:r>
                      <a:r>
                        <a:rPr lang="lo-LA"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sym typeface="Wingdings" panose="05000000000000000000" pitchFamily="2" charset="2"/>
                        </a:rPr>
                        <a:t> </a:t>
                      </a:r>
                      <a:r>
                        <a:rPr lang="en-US" sz="1400" b="1" dirty="0">
                          <a:solidFill>
                            <a:srgbClr val="FF0000"/>
                          </a:solidFill>
                          <a:latin typeface="Phetsarath OT" panose="02000500000000000001" pitchFamily="2" charset="2"/>
                          <a:ea typeface="Phetsarath OT" panose="02000500000000000001" pitchFamily="2" charset="2"/>
                          <a:cs typeface="Phetsarath OT" panose="02000500000000000001" pitchFamily="2" charset="2"/>
                          <a:sym typeface="Wingdings" panose="05000000000000000000" pitchFamily="2" charset="2"/>
                        </a:rPr>
                        <a:t>8/2021</a:t>
                      </a:r>
                      <a:endParaRPr lang="en-US" sz="1400" dirty="0">
                        <a:solidFill>
                          <a:srgbClr val="FF0000"/>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3375183416"/>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600" dirty="0">
                          <a:latin typeface="Phetsarath OT" panose="02000500000000000001" pitchFamily="2" charset="2"/>
                          <a:ea typeface="Phetsarath OT" panose="02000500000000000001" pitchFamily="2" charset="2"/>
                          <a:cs typeface="Phetsarath OT" panose="02000500000000000001" pitchFamily="2" charset="2"/>
                        </a:rPr>
                        <a:t>13. </a:t>
                      </a:r>
                      <a:r>
                        <a:rPr lang="en-US" sz="16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Borikhamxay</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17. </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Borikhamxay</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POC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sym typeface="Wingdings" panose="05000000000000000000" pitchFamily="2" charset="2"/>
                        </a:rPr>
                        <a:t> </a:t>
                      </a:r>
                      <a:r>
                        <a:rPr lang="lo-LA" sz="1400" b="1" dirty="0">
                          <a:solidFill>
                            <a:srgbClr val="FF0000"/>
                          </a:solidFill>
                          <a:latin typeface="Phetsarath OT" panose="02000500000000000001" pitchFamily="2" charset="2"/>
                          <a:ea typeface="Phetsarath OT" panose="02000500000000000001" pitchFamily="2" charset="2"/>
                          <a:cs typeface="Phetsarath OT" panose="02000500000000000001" pitchFamily="2" charset="2"/>
                          <a:sym typeface="Wingdings" panose="05000000000000000000" pitchFamily="2" charset="2"/>
                        </a:rPr>
                        <a:t>ທ້າຍປີ 2021</a:t>
                      </a:r>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3326469617"/>
                  </a:ext>
                </a:extLst>
              </a:tr>
              <a:tr h="323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600" dirty="0">
                          <a:latin typeface="Phetsarath OT" panose="02000500000000000001" pitchFamily="2" charset="2"/>
                          <a:ea typeface="Phetsarath OT" panose="02000500000000000001" pitchFamily="2" charset="2"/>
                          <a:cs typeface="Phetsarath OT" panose="02000500000000000001" pitchFamily="2" charset="2"/>
                        </a:rPr>
                        <a:t>14. </a:t>
                      </a:r>
                      <a:r>
                        <a:rPr lang="en-US" sz="16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Xiengkoung</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18. </a:t>
                      </a:r>
                      <a:r>
                        <a:rPr lang="en-US" sz="14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Xiengkoung</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4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Provincial </a:t>
                      </a:r>
                      <a:r>
                        <a:rPr lang="en-US" sz="1400" baseline="0" dirty="0">
                          <a:latin typeface="Phetsarath OT" panose="02000500000000000001" pitchFamily="2" charset="2"/>
                          <a:ea typeface="Phetsarath OT" panose="02000500000000000001" pitchFamily="2" charset="2"/>
                          <a:cs typeface="Phetsarath OT" panose="02000500000000000001" pitchFamily="2" charset="2"/>
                        </a:rPr>
                        <a:t>Hospital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POC</a:t>
                      </a:r>
                      <a:r>
                        <a:rPr lang="lo-LA"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rPr>
                        <a:t> </a:t>
                      </a:r>
                      <a:r>
                        <a:rPr lang="en-US" sz="1400" b="1" dirty="0">
                          <a:solidFill>
                            <a:schemeClr val="tx2"/>
                          </a:solidFill>
                          <a:latin typeface="Phetsarath OT" panose="02000500000000000001" pitchFamily="2" charset="2"/>
                          <a:ea typeface="Phetsarath OT" panose="02000500000000000001" pitchFamily="2" charset="2"/>
                          <a:cs typeface="Phetsarath OT" panose="02000500000000000001" pitchFamily="2" charset="2"/>
                          <a:sym typeface="Wingdings" panose="05000000000000000000" pitchFamily="2" charset="2"/>
                        </a:rPr>
                        <a:t> </a:t>
                      </a:r>
                      <a:r>
                        <a:rPr lang="lo-LA" sz="1400" b="1" dirty="0">
                          <a:solidFill>
                            <a:srgbClr val="FF0000"/>
                          </a:solidFill>
                          <a:latin typeface="Phetsarath OT" panose="02000500000000000001" pitchFamily="2" charset="2"/>
                          <a:ea typeface="Phetsarath OT" panose="02000500000000000001" pitchFamily="2" charset="2"/>
                          <a:cs typeface="Phetsarath OT" panose="02000500000000000001" pitchFamily="2" charset="2"/>
                          <a:sym typeface="Wingdings" panose="05000000000000000000" pitchFamily="2" charset="2"/>
                        </a:rPr>
                        <a:t>ທ້າຍປີ 2021</a:t>
                      </a:r>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anchor="ctr"/>
                </a:tc>
                <a:extLst>
                  <a:ext uri="{0D108BD9-81ED-4DB2-BD59-A6C34878D82A}">
                    <a16:rowId xmlns:a16="http://schemas.microsoft.com/office/drawing/2014/main" val="1566269453"/>
                  </a:ext>
                </a:extLst>
              </a:tr>
            </a:tbl>
          </a:graphicData>
        </a:graphic>
      </p:graphicFrame>
      <p:sp>
        <p:nvSpPr>
          <p:cNvPr id="7" name="Oval 6"/>
          <p:cNvSpPr/>
          <p:nvPr/>
        </p:nvSpPr>
        <p:spPr>
          <a:xfrm>
            <a:off x="9566673" y="757486"/>
            <a:ext cx="2105026"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ARV</a:t>
            </a:r>
            <a:r>
              <a:rPr lang="lo-LA" b="1" dirty="0"/>
              <a:t> </a:t>
            </a:r>
            <a:r>
              <a:rPr lang="en-US" b="1" dirty="0"/>
              <a:t>&amp; POC</a:t>
            </a:r>
          </a:p>
        </p:txBody>
      </p:sp>
      <p:graphicFrame>
        <p:nvGraphicFramePr>
          <p:cNvPr id="11" name="Diagram 10">
            <a:extLst>
              <a:ext uri="{FF2B5EF4-FFF2-40B4-BE49-F238E27FC236}">
                <a16:creationId xmlns:a16="http://schemas.microsoft.com/office/drawing/2014/main" id="{731F1867-5F20-438D-AD5D-49E69FEC1FBA}"/>
              </a:ext>
            </a:extLst>
          </p:cNvPr>
          <p:cNvGraphicFramePr/>
          <p:nvPr>
            <p:extLst>
              <p:ext uri="{D42A27DB-BD31-4B8C-83A1-F6EECF244321}">
                <p14:modId xmlns:p14="http://schemas.microsoft.com/office/powerpoint/2010/main" val="2321929751"/>
              </p:ext>
            </p:extLst>
          </p:nvPr>
        </p:nvGraphicFramePr>
        <p:xfrm>
          <a:off x="7671460" y="2219641"/>
          <a:ext cx="4380839" cy="290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2951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11106</TotalTime>
  <Words>4101</Words>
  <Application>Microsoft Office PowerPoint</Application>
  <PresentationFormat>Widescreen</PresentationFormat>
  <Paragraphs>1324</Paragraphs>
  <Slides>43</Slides>
  <Notes>3</Notes>
  <HiddenSlides>2</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Progress updated on HIV Programme  funding by HANSA and C19 RM</vt:lpstr>
      <vt:lpstr>PowerPoint Presentation</vt:lpstr>
      <vt:lpstr>PowerPoint Presentation</vt:lpstr>
      <vt:lpstr>Progress report on DLI-K (HIV)</vt:lpstr>
      <vt:lpstr>1. Period of implementation on DLI K</vt:lpstr>
      <vt:lpstr>3.  Areas of implementation for reach the key population  (FSW and MSM)</vt:lpstr>
      <vt:lpstr>PowerPoint Presentation</vt:lpstr>
      <vt:lpstr>PowerPoint Presentation</vt:lpstr>
      <vt:lpstr>4. Health facilities provide services on ARV drugs for PLHIV</vt:lpstr>
      <vt:lpstr>Indicator DLI K - (a1) Percentage of  FSW received an HIV test in the past twelve (12) months and know their results </vt:lpstr>
      <vt:lpstr>DLIK-A: Percentage  and Number of FSW who received an HIV test in the past twelve (12) months and know their results</vt:lpstr>
      <vt:lpstr>DLIK-B: Percentage  and Number of MSM who received an HIV test in the past twelve (12) months and know their results</vt:lpstr>
      <vt:lpstr>Target  Y2:    DLIK-(C)  Increase 4%  of  Number HIV positive cases currently on treatment</vt:lpstr>
      <vt:lpstr> Progress report on DLI K Y2  </vt:lpstr>
      <vt:lpstr>PowerPoint Presentation</vt:lpstr>
      <vt:lpstr>PowerPoint Presentation</vt:lpstr>
      <vt:lpstr>PowerPoint Presentation</vt:lpstr>
      <vt:lpstr>Budget  for DLI-K and Co-financing in Y2</vt:lpstr>
      <vt:lpstr>Celling  Budget of DLI-K in Year 0 and Year1 for CHAS  CSO  </vt:lpstr>
      <vt:lpstr>PowerPoint Presentation</vt:lpstr>
      <vt:lpstr>Y 2021   Co- financing </vt:lpstr>
      <vt:lpstr>Y2022 Co- financing </vt:lpstr>
      <vt:lpstr>Progress updated on Y2 co-financing</vt:lpstr>
      <vt:lpstr> Challenges </vt:lpstr>
      <vt:lpstr>PowerPoint Presentation</vt:lpstr>
      <vt:lpstr>Challenges(continue..)</vt:lpstr>
      <vt:lpstr>Spa &amp; Beauty Massage</vt:lpstr>
      <vt:lpstr>PowerPoint Presentation</vt:lpstr>
      <vt:lpstr>PowerPoint Presentation</vt:lpstr>
      <vt:lpstr>PowerPoint Presentation</vt:lpstr>
      <vt:lpstr>PowerPoint Presentation</vt:lpstr>
      <vt:lpstr>PowerPoint Presentation</vt:lpstr>
      <vt:lpstr>Number of PLHIV received ARV delivery in 2021</vt:lpstr>
      <vt:lpstr>PowerPoint Presentation</vt:lpstr>
      <vt:lpstr> Mitigating actions</vt:lpstr>
      <vt:lpstr>Progress updated on C19 RM</vt:lpstr>
      <vt:lpstr>Activities and Budget COVID-19 (2020):  919.527,22 USD</vt:lpstr>
      <vt:lpstr>C-19 RM  (COVID-19 Response Mechanism Project) </vt:lpstr>
      <vt:lpstr>Progress update  C-19 RM funding (2021)</vt:lpstr>
      <vt:lpstr>PowerPoint Presentation</vt:lpstr>
      <vt:lpstr>Areas for further enhancement of partnerships</vt:lpstr>
      <vt:lpstr>TB/HIV Collaboration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ໂຄງການ ເຂົ້າເຖິງການບໍລິການສຸຂະພາບ ແລະ ໂພຊະນາການ Health and Nutrition Service Access  (HANSA)</dc:title>
  <dc:creator>Tok Tok</dc:creator>
  <cp:lastModifiedBy>Khamlay Manivong</cp:lastModifiedBy>
  <cp:revision>279</cp:revision>
  <cp:lastPrinted>2022-03-14T08:32:11Z</cp:lastPrinted>
  <dcterms:created xsi:type="dcterms:W3CDTF">2021-09-07T13:32:36Z</dcterms:created>
  <dcterms:modified xsi:type="dcterms:W3CDTF">2022-03-17T02:50:09Z</dcterms:modified>
</cp:coreProperties>
</file>