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4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2192000" cy="6858000"/>
  <p:notesSz cx="6858000" cy="9144000"/>
  <p:embeddedFontLst>
    <p:embeddedFont>
      <p:font typeface="Open Sans" panose="020B0606030504020204" pitchFamily="34" charset="0"/>
      <p:regular r:id="rId42"/>
      <p:bold r:id="rId43"/>
      <p:italic r:id="rId44"/>
      <p:boldItalic r:id="rId45"/>
    </p:embeddedFont>
    <p:embeddedFont>
      <p:font typeface="Calibri" panose="020F050202020403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hkZzhUwZcLhD4SdfVIiQyhPi8zE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82D931F-9E35-4C19-A62C-9FDA5482E3E8}">
  <a:tblStyle styleId="{782D931F-9E35-4C19-A62C-9FDA5482E3E8}"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23D700A2-B925-4B05-AD56-A3330C64A38E}"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6A00CF0-FF0F-4ABB-83E8-800FBF616EF5}" styleName="Table_2">
    <a:wholeTbl>
      <a:tcTxStyle b="off" i="off">
        <a:font>
          <a:latin typeface="Arial"/>
          <a:ea typeface="Arial"/>
          <a:cs typeface="Arial"/>
        </a:font>
        <a:schemeClr val="dk1"/>
      </a:tcTxStyle>
      <a:tcStyle>
        <a:tcBdr>
          <a:left>
            <a:ln w="12700" cap="flat" cmpd="sng">
              <a:solidFill>
                <a:schemeClr val="accent3"/>
              </a:solidFill>
              <a:prstDash val="solid"/>
              <a:round/>
              <a:headEnd type="none" w="sm" len="sm"/>
              <a:tailEnd type="none" w="sm" len="sm"/>
            </a:ln>
          </a:left>
          <a:right>
            <a:ln w="12700" cap="flat" cmpd="sng">
              <a:solidFill>
                <a:schemeClr val="accent3"/>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12700" cap="flat" cmpd="sng">
              <a:solidFill>
                <a:schemeClr val="accent3"/>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8F4F9"/>
          </a:solidFill>
        </a:fill>
      </a:tcStyle>
    </a:band1H>
    <a:band2H>
      <a:tcTxStyle/>
      <a:tcStyle>
        <a:tcBdr/>
      </a:tcStyle>
    </a:band2H>
    <a:band1V>
      <a:tcTxStyle/>
      <a:tcStyle>
        <a:tcBdr/>
        <a:fill>
          <a:solidFill>
            <a:srgbClr val="E8F4F9"/>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3"/>
              </a:solidFill>
              <a:prstDash val="solid"/>
              <a:round/>
              <a:headEnd type="none" w="sm" len="sm"/>
              <a:tailEnd type="none" w="sm" len="sm"/>
            </a:ln>
          </a:top>
        </a:tcBdr>
        <a:fill>
          <a:solidFill>
            <a:schemeClr val="l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fill>
          <a:solidFill>
            <a:schemeClr val="accent3"/>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1.fntdata"/><Relationship Id="rId47" Type="http://schemas.openxmlformats.org/officeDocument/2006/relationships/font" Target="fonts/font6.fntdata"/><Relationship Id="rId50"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4.fntdata"/><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3.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5.fntdata"/><Relationship Id="rId20" Type="http://schemas.openxmlformats.org/officeDocument/2006/relationships/slide" Target="slides/slide18.xml"/><Relationship Id="rId41" Type="http://schemas.openxmlformats.org/officeDocument/2006/relationships/notesMaster" Target="notesMasters/notesMaster1.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19" name="Google Shape;21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0" name="Google Shape;310;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9" name="Google Shape;339;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2" name="Google Shape;352;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2" name="Google Shape;362;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2" name="Google Shape;372;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2" name="Google Shape;382;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2" name="Google Shape;392;p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4" name="Google Shape;404;p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4" name="Google Shape;414;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4" name="Google Shape;424;p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2" name="Google Shape;442;p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5" name="Google Shape;455;p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119e58fa5a8_1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119e58fa5a8_1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g119e58fa5a8_1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0" name="Google Shape;470;p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9" name="Google Shape;479;p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119e58fa5a8_1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119e58fa5a8_1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9" name="Google Shape;489;g119e58fa5a8_1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119e58fa5a8_1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119e58fa5a8_1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9" name="Google Shape;499;g119e58fa5a8_1_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119e58fa5a8_1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119e58fa5a8_1_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8" name="Google Shape;508;g119e58fa5a8_1_4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8" name="Google Shape;518;p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p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4" name="Google Shape;524;p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 name="Google Shape;532;p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3" name="Google Shape;533;p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2" name="Google Shape;542;p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p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8" name="Google Shape;548;p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Google Shape;556;p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7" name="Google Shape;557;p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p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6" name="Google Shape;566;p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4" name="Google Shape;57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_without picture">
  <p:cSld name="Title Slide_without pictur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37"/>
          <p:cNvSpPr txBox="1">
            <a:spLocks noGrp="1"/>
          </p:cNvSpPr>
          <p:nvPr>
            <p:ph type="ctrTitle"/>
          </p:nvPr>
        </p:nvSpPr>
        <p:spPr>
          <a:xfrm>
            <a:off x="962455" y="1387719"/>
            <a:ext cx="6720000" cy="2242469"/>
          </a:xfrm>
          <a:prstGeom prst="rect">
            <a:avLst/>
          </a:prstGeom>
          <a:noFill/>
          <a:ln>
            <a:noFill/>
          </a:ln>
        </p:spPr>
        <p:txBody>
          <a:bodyPr spcFirstLastPara="1" wrap="square" lIns="0" tIns="0" rIns="0" bIns="0" anchor="b" anchorCtr="0">
            <a:noAutofit/>
          </a:bodyPr>
          <a:lstStyle>
            <a:lvl1pPr lvl="0" algn="l">
              <a:lnSpc>
                <a:spcPct val="120000"/>
              </a:lnSpc>
              <a:spcBef>
                <a:spcPts val="0"/>
              </a:spcBef>
              <a:spcAft>
                <a:spcPts val="0"/>
              </a:spcAft>
              <a:buClr>
                <a:schemeClr val="lt1"/>
              </a:buClr>
              <a:buSzPts val="2800"/>
              <a:buFont typeface="Arial"/>
              <a:buNone/>
              <a:defRPr sz="2800" b="1"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7"/>
          <p:cNvSpPr txBox="1">
            <a:spLocks noGrp="1"/>
          </p:cNvSpPr>
          <p:nvPr>
            <p:ph type="subTitle" idx="1"/>
          </p:nvPr>
        </p:nvSpPr>
        <p:spPr>
          <a:xfrm>
            <a:off x="962457" y="3768664"/>
            <a:ext cx="6720000" cy="981456"/>
          </a:xfrm>
          <a:prstGeom prst="rect">
            <a:avLst/>
          </a:prstGeom>
          <a:noFill/>
          <a:ln>
            <a:noFill/>
          </a:ln>
        </p:spPr>
        <p:txBody>
          <a:bodyPr spcFirstLastPara="1" wrap="square" lIns="0" tIns="0" rIns="0" bIns="0" anchor="t" anchorCtr="0">
            <a:noAutofit/>
          </a:bodyPr>
          <a:lstStyle>
            <a:lvl1pPr lvl="0" algn="l">
              <a:lnSpc>
                <a:spcPct val="130000"/>
              </a:lnSpc>
              <a:spcBef>
                <a:spcPts val="0"/>
              </a:spcBef>
              <a:spcAft>
                <a:spcPts val="0"/>
              </a:spcAft>
              <a:buClr>
                <a:schemeClr val="lt1"/>
              </a:buClr>
              <a:buSzPts val="2200"/>
              <a:buNone/>
              <a:defRPr sz="2200">
                <a:solidFill>
                  <a:schemeClr val="lt1"/>
                </a:solidFill>
                <a:latin typeface="Arial"/>
                <a:ea typeface="Arial"/>
                <a:cs typeface="Arial"/>
                <a:sym typeface="Arial"/>
              </a:defRPr>
            </a:lvl1pPr>
            <a:lvl2pPr lvl="1" algn="ctr">
              <a:lnSpc>
                <a:spcPct val="130000"/>
              </a:lnSpc>
              <a:spcBef>
                <a:spcPts val="0"/>
              </a:spcBef>
              <a:spcAft>
                <a:spcPts val="0"/>
              </a:spcAft>
              <a:buClr>
                <a:srgbClr val="888888"/>
              </a:buClr>
              <a:buSzPts val="1800"/>
              <a:buNone/>
              <a:defRPr>
                <a:solidFill>
                  <a:srgbClr val="888888"/>
                </a:solidFill>
              </a:defRPr>
            </a:lvl2pPr>
            <a:lvl3pPr lvl="2" algn="ctr">
              <a:lnSpc>
                <a:spcPct val="130000"/>
              </a:lnSpc>
              <a:spcBef>
                <a:spcPts val="0"/>
              </a:spcBef>
              <a:spcAft>
                <a:spcPts val="0"/>
              </a:spcAft>
              <a:buClr>
                <a:srgbClr val="888888"/>
              </a:buClr>
              <a:buSzPts val="1800"/>
              <a:buNone/>
              <a:defRPr>
                <a:solidFill>
                  <a:srgbClr val="888888"/>
                </a:solidFill>
              </a:defRPr>
            </a:lvl3pPr>
            <a:lvl4pPr lvl="3" algn="ctr">
              <a:lnSpc>
                <a:spcPct val="90000"/>
              </a:lnSpc>
              <a:spcBef>
                <a:spcPts val="400"/>
              </a:spcBef>
              <a:spcAft>
                <a:spcPts val="0"/>
              </a:spcAft>
              <a:buClr>
                <a:srgbClr val="888888"/>
              </a:buClr>
              <a:buSzPts val="2000"/>
              <a:buFont typeface="Open Sans"/>
              <a:buNone/>
              <a:defRPr>
                <a:solidFill>
                  <a:srgbClr val="888888"/>
                </a:solidFill>
              </a:defRPr>
            </a:lvl4pPr>
            <a:lvl5pPr lvl="4" algn="ctr">
              <a:lnSpc>
                <a:spcPct val="90000"/>
              </a:lnSpc>
              <a:spcBef>
                <a:spcPts val="400"/>
              </a:spcBef>
              <a:spcAft>
                <a:spcPts val="0"/>
              </a:spcAft>
              <a:buClr>
                <a:srgbClr val="888888"/>
              </a:buClr>
              <a:buSzPts val="2000"/>
              <a:buFont typeface="Open Sans"/>
              <a:buNone/>
              <a:defRPr>
                <a:solidFill>
                  <a:srgbClr val="888888"/>
                </a:solidFill>
              </a:defRPr>
            </a:lvl5pPr>
            <a:lvl6pPr lvl="5" algn="ctr">
              <a:lnSpc>
                <a:spcPct val="90000"/>
              </a:lnSpc>
              <a:spcBef>
                <a:spcPts val="400"/>
              </a:spcBef>
              <a:spcAft>
                <a:spcPts val="0"/>
              </a:spcAft>
              <a:buClr>
                <a:srgbClr val="888888"/>
              </a:buClr>
              <a:buSzPts val="2000"/>
              <a:buNone/>
              <a:defRPr>
                <a:solidFill>
                  <a:srgbClr val="888888"/>
                </a:solidFill>
              </a:defRPr>
            </a:lvl6pPr>
            <a:lvl7pPr lvl="6" algn="ctr">
              <a:lnSpc>
                <a:spcPct val="90000"/>
              </a:lnSpc>
              <a:spcBef>
                <a:spcPts val="400"/>
              </a:spcBef>
              <a:spcAft>
                <a:spcPts val="0"/>
              </a:spcAft>
              <a:buClr>
                <a:srgbClr val="888888"/>
              </a:buClr>
              <a:buSzPts val="2000"/>
              <a:buNone/>
              <a:defRPr>
                <a:solidFill>
                  <a:srgbClr val="888888"/>
                </a:solidFill>
              </a:defRPr>
            </a:lvl7pPr>
            <a:lvl8pPr lvl="7" algn="ctr">
              <a:lnSpc>
                <a:spcPct val="90000"/>
              </a:lnSpc>
              <a:spcBef>
                <a:spcPts val="400"/>
              </a:spcBef>
              <a:spcAft>
                <a:spcPts val="0"/>
              </a:spcAft>
              <a:buClr>
                <a:srgbClr val="888888"/>
              </a:buClr>
              <a:buSzPts val="2000"/>
              <a:buNone/>
              <a:defRPr>
                <a:solidFill>
                  <a:srgbClr val="888888"/>
                </a:solidFill>
              </a:defRPr>
            </a:lvl8pPr>
            <a:lvl9pPr lvl="8" algn="ctr">
              <a:lnSpc>
                <a:spcPct val="9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9"/>
          <p:cNvSpPr>
            <a:spLocks noGrp="1"/>
          </p:cNvSpPr>
          <p:nvPr>
            <p:ph type="pic" idx="2"/>
          </p:nvPr>
        </p:nvSpPr>
        <p:spPr>
          <a:xfrm>
            <a:off x="5183188" y="987425"/>
            <a:ext cx="6172200" cy="4873625"/>
          </a:xfrm>
          <a:prstGeom prst="rect">
            <a:avLst/>
          </a:prstGeom>
          <a:noFill/>
          <a:ln>
            <a:noFill/>
          </a:ln>
        </p:spPr>
      </p:sp>
      <p:sp>
        <p:nvSpPr>
          <p:cNvPr id="71" name="Google Shape;71;p4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5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5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
  <p:cSld name="content slide">
    <p:spTree>
      <p:nvGrpSpPr>
        <p:cNvPr id="1" name="Shape 95"/>
        <p:cNvGrpSpPr/>
        <p:nvPr/>
      </p:nvGrpSpPr>
      <p:grpSpPr>
        <a:xfrm>
          <a:off x="0" y="0"/>
          <a:ext cx="0" cy="0"/>
          <a:chOff x="0" y="0"/>
          <a:chExt cx="0" cy="0"/>
        </a:xfrm>
      </p:grpSpPr>
      <p:sp>
        <p:nvSpPr>
          <p:cNvPr id="96" name="Google Shape;96;p39"/>
          <p:cNvSpPr txBox="1">
            <a:spLocks noGrp="1"/>
          </p:cNvSpPr>
          <p:nvPr>
            <p:ph type="title"/>
          </p:nvPr>
        </p:nvSpPr>
        <p:spPr>
          <a:xfrm>
            <a:off x="960000" y="43197"/>
            <a:ext cx="10904897"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lvl1pPr lvl="0" algn="l">
              <a:lnSpc>
                <a:spcPct val="100000"/>
              </a:lnSpc>
              <a:spcBef>
                <a:spcPts val="0"/>
              </a:spcBef>
              <a:spcAft>
                <a:spcPts val="0"/>
              </a:spcAft>
              <a:buClr>
                <a:schemeClr val="dk2"/>
              </a:buClr>
              <a:buSzPts val="1800"/>
              <a:buNone/>
              <a:defRPr sz="2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9"/>
          <p:cNvSpPr txBox="1">
            <a:spLocks noGrp="1"/>
          </p:cNvSpPr>
          <p:nvPr>
            <p:ph type="ftr" idx="11"/>
          </p:nvPr>
        </p:nvSpPr>
        <p:spPr>
          <a:xfrm>
            <a:off x="3215999" y="6514618"/>
            <a:ext cx="8016000" cy="180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2"/>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98" name="Google Shape;98;p39"/>
          <p:cNvSpPr txBox="1">
            <a:spLocks noGrp="1"/>
          </p:cNvSpPr>
          <p:nvPr>
            <p:ph type="sldNum" idx="12"/>
          </p:nvPr>
        </p:nvSpPr>
        <p:spPr>
          <a:xfrm>
            <a:off x="126609" y="184636"/>
            <a:ext cx="288000" cy="180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1pPr>
            <a:lvl2pPr marL="0" marR="0" lvl="1"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2pPr>
            <a:lvl3pPr marL="0" marR="0" lvl="2"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3pPr>
            <a:lvl4pPr marL="0" marR="0" lvl="3"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4pPr>
            <a:lvl5pPr marL="0" marR="0" lvl="4"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5pPr>
            <a:lvl6pPr marL="0" marR="0" lvl="5"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6pPr>
            <a:lvl7pPr marL="0" marR="0" lvl="6"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7pPr>
            <a:lvl8pPr marL="0" marR="0" lvl="7"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8pPr>
            <a:lvl9pPr marL="0" marR="0" lvl="8"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sp>
        <p:nvSpPr>
          <p:cNvPr id="99" name="Google Shape;99;p39"/>
          <p:cNvSpPr txBox="1">
            <a:spLocks noGrp="1"/>
          </p:cNvSpPr>
          <p:nvPr>
            <p:ph type="body" idx="1"/>
          </p:nvPr>
        </p:nvSpPr>
        <p:spPr>
          <a:xfrm>
            <a:off x="960000" y="1266825"/>
            <a:ext cx="10904896" cy="4968000"/>
          </a:xfrm>
          <a:prstGeom prst="rect">
            <a:avLst/>
          </a:prstGeom>
          <a:noFill/>
          <a:ln>
            <a:noFill/>
          </a:ln>
        </p:spPr>
        <p:txBody>
          <a:bodyPr spcFirstLastPara="1" wrap="square" lIns="0" tIns="0" rIns="0" bIns="0" anchor="t" anchorCtr="0">
            <a:noAutofit/>
          </a:bodyPr>
          <a:lstStyle>
            <a:lvl1pPr marL="457200" lvl="0" indent="-342900" algn="l">
              <a:lnSpc>
                <a:spcPct val="130000"/>
              </a:lnSpc>
              <a:spcBef>
                <a:spcPts val="0"/>
              </a:spcBef>
              <a:spcAft>
                <a:spcPts val="0"/>
              </a:spcAft>
              <a:buSzPts val="1800"/>
              <a:buChar char="▪"/>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_without picture">
  <p:cSld name="Title Slide_without picture">
    <p:bg>
      <p:bgPr>
        <a:blipFill>
          <a:blip r:embed="rId2">
            <a:alphaModFix/>
          </a:blip>
          <a:stretch>
            <a:fillRect/>
          </a:stretch>
        </a:blipFill>
        <a:effectLst/>
      </p:bgPr>
    </p:bg>
    <p:spTree>
      <p:nvGrpSpPr>
        <p:cNvPr id="1" name="Shape 100"/>
        <p:cNvGrpSpPr/>
        <p:nvPr/>
      </p:nvGrpSpPr>
      <p:grpSpPr>
        <a:xfrm>
          <a:off x="0" y="0"/>
          <a:ext cx="0" cy="0"/>
          <a:chOff x="0" y="0"/>
          <a:chExt cx="0" cy="0"/>
        </a:xfrm>
      </p:grpSpPr>
      <p:sp>
        <p:nvSpPr>
          <p:cNvPr id="101" name="Google Shape;101;p40"/>
          <p:cNvSpPr txBox="1">
            <a:spLocks noGrp="1"/>
          </p:cNvSpPr>
          <p:nvPr>
            <p:ph type="ctrTitle"/>
          </p:nvPr>
        </p:nvSpPr>
        <p:spPr>
          <a:xfrm>
            <a:off x="962455" y="1387719"/>
            <a:ext cx="6720000" cy="2242469"/>
          </a:xfrm>
          <a:prstGeom prst="rect">
            <a:avLst/>
          </a:prstGeom>
          <a:noFill/>
          <a:ln>
            <a:noFill/>
          </a:ln>
        </p:spPr>
        <p:txBody>
          <a:bodyPr spcFirstLastPara="1" wrap="square" lIns="0" tIns="0" rIns="0" bIns="0" anchor="b" anchorCtr="0">
            <a:noAutofit/>
          </a:bodyPr>
          <a:lstStyle>
            <a:lvl1pPr lvl="0" algn="l">
              <a:lnSpc>
                <a:spcPct val="120000"/>
              </a:lnSpc>
              <a:spcBef>
                <a:spcPts val="0"/>
              </a:spcBef>
              <a:spcAft>
                <a:spcPts val="0"/>
              </a:spcAft>
              <a:buClr>
                <a:schemeClr val="lt1"/>
              </a:buClr>
              <a:buSzPts val="2800"/>
              <a:buFont typeface="Arial"/>
              <a:buNone/>
              <a:defRPr sz="2800" b="1"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40"/>
          <p:cNvSpPr txBox="1">
            <a:spLocks noGrp="1"/>
          </p:cNvSpPr>
          <p:nvPr>
            <p:ph type="subTitle" idx="1"/>
          </p:nvPr>
        </p:nvSpPr>
        <p:spPr>
          <a:xfrm>
            <a:off x="962457" y="3768664"/>
            <a:ext cx="6720000" cy="981456"/>
          </a:xfrm>
          <a:prstGeom prst="rect">
            <a:avLst/>
          </a:prstGeom>
          <a:noFill/>
          <a:ln>
            <a:noFill/>
          </a:ln>
        </p:spPr>
        <p:txBody>
          <a:bodyPr spcFirstLastPara="1" wrap="square" lIns="0" tIns="0" rIns="0" bIns="0" anchor="t" anchorCtr="0">
            <a:noAutofit/>
          </a:bodyPr>
          <a:lstStyle>
            <a:lvl1pPr lvl="0" algn="l">
              <a:lnSpc>
                <a:spcPct val="130000"/>
              </a:lnSpc>
              <a:spcBef>
                <a:spcPts val="0"/>
              </a:spcBef>
              <a:spcAft>
                <a:spcPts val="0"/>
              </a:spcAft>
              <a:buSzPts val="2200"/>
              <a:buNone/>
              <a:defRPr sz="2200">
                <a:solidFill>
                  <a:schemeClr val="lt1"/>
                </a:solidFill>
                <a:latin typeface="Arial"/>
                <a:ea typeface="Arial"/>
                <a:cs typeface="Arial"/>
                <a:sym typeface="Arial"/>
              </a:defRPr>
            </a:lvl1pPr>
            <a:lvl2pPr lvl="1" algn="ctr">
              <a:lnSpc>
                <a:spcPct val="130000"/>
              </a:lnSpc>
              <a:spcBef>
                <a:spcPts val="0"/>
              </a:spcBef>
              <a:spcAft>
                <a:spcPts val="0"/>
              </a:spcAft>
              <a:buSzPts val="1800"/>
              <a:buNone/>
              <a:defRPr>
                <a:solidFill>
                  <a:srgbClr val="888888"/>
                </a:solidFill>
              </a:defRPr>
            </a:lvl2pPr>
            <a:lvl3pPr lvl="2" algn="ctr">
              <a:lnSpc>
                <a:spcPct val="130000"/>
              </a:lnSpc>
              <a:spcBef>
                <a:spcPts val="0"/>
              </a:spcBef>
              <a:spcAft>
                <a:spcPts val="0"/>
              </a:spcAft>
              <a:buSzPts val="1800"/>
              <a:buNone/>
              <a:defRPr>
                <a:solidFill>
                  <a:srgbClr val="888888"/>
                </a:solidFill>
              </a:defRPr>
            </a:lvl3pPr>
            <a:lvl4pPr lvl="3" algn="ctr">
              <a:lnSpc>
                <a:spcPct val="100000"/>
              </a:lnSpc>
              <a:spcBef>
                <a:spcPts val="400"/>
              </a:spcBef>
              <a:spcAft>
                <a:spcPts val="0"/>
              </a:spcAft>
              <a:buClr>
                <a:srgbClr val="888888"/>
              </a:buClr>
              <a:buSzPts val="2000"/>
              <a:buFont typeface="Open Sans"/>
              <a:buNone/>
              <a:defRPr>
                <a:solidFill>
                  <a:srgbClr val="888888"/>
                </a:solidFill>
              </a:defRPr>
            </a:lvl4pPr>
            <a:lvl5pPr lvl="4" algn="ctr">
              <a:lnSpc>
                <a:spcPct val="100000"/>
              </a:lnSpc>
              <a:spcBef>
                <a:spcPts val="400"/>
              </a:spcBef>
              <a:spcAft>
                <a:spcPts val="0"/>
              </a:spcAft>
              <a:buClr>
                <a:srgbClr val="888888"/>
              </a:buClr>
              <a:buSzPts val="2000"/>
              <a:buFont typeface="Open Sans"/>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Slide_3">
  <p:cSld name="Title Slide_3">
    <p:spTree>
      <p:nvGrpSpPr>
        <p:cNvPr id="1" name="Shape 103"/>
        <p:cNvGrpSpPr/>
        <p:nvPr/>
      </p:nvGrpSpPr>
      <p:grpSpPr>
        <a:xfrm>
          <a:off x="0" y="0"/>
          <a:ext cx="0" cy="0"/>
          <a:chOff x="0" y="0"/>
          <a:chExt cx="0" cy="0"/>
        </a:xfrm>
      </p:grpSpPr>
      <p:pic>
        <p:nvPicPr>
          <p:cNvPr id="104" name="Google Shape;104;p5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05" name="Google Shape;105;p52"/>
          <p:cNvPicPr preferRelativeResize="0"/>
          <p:nvPr/>
        </p:nvPicPr>
        <p:blipFill rotWithShape="1">
          <a:blip r:embed="rId3">
            <a:alphaModFix/>
          </a:blip>
          <a:srcRect/>
          <a:stretch/>
        </p:blipFill>
        <p:spPr>
          <a:xfrm>
            <a:off x="0" y="2011670"/>
            <a:ext cx="6400813" cy="4846330"/>
          </a:xfrm>
          <a:prstGeom prst="rect">
            <a:avLst/>
          </a:prstGeom>
          <a:noFill/>
          <a:ln>
            <a:noFill/>
          </a:ln>
        </p:spPr>
      </p:pic>
      <p:sp>
        <p:nvSpPr>
          <p:cNvPr id="106" name="Google Shape;106;p52"/>
          <p:cNvSpPr txBox="1">
            <a:spLocks noGrp="1"/>
          </p:cNvSpPr>
          <p:nvPr>
            <p:ph type="ctrTitle"/>
          </p:nvPr>
        </p:nvSpPr>
        <p:spPr>
          <a:xfrm>
            <a:off x="804671" y="2875065"/>
            <a:ext cx="3744000" cy="852043"/>
          </a:xfrm>
          <a:prstGeom prst="rect">
            <a:avLst/>
          </a:prstGeom>
          <a:noFill/>
          <a:ln>
            <a:noFill/>
          </a:ln>
        </p:spPr>
        <p:txBody>
          <a:bodyPr spcFirstLastPara="1" wrap="square" lIns="0" tIns="0" rIns="0" bIns="0" anchor="b" anchorCtr="0">
            <a:noAutofit/>
          </a:bodyPr>
          <a:lstStyle>
            <a:lvl1pPr lvl="0" algn="l">
              <a:lnSpc>
                <a:spcPct val="120000"/>
              </a:lnSpc>
              <a:spcBef>
                <a:spcPts val="0"/>
              </a:spcBef>
              <a:spcAft>
                <a:spcPts val="0"/>
              </a:spcAft>
              <a:buClr>
                <a:schemeClr val="lt1"/>
              </a:buClr>
              <a:buSzPts val="2800"/>
              <a:buFont typeface="Arial"/>
              <a:buNone/>
              <a:defRPr sz="2800" b="1"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52"/>
          <p:cNvSpPr txBox="1">
            <a:spLocks noGrp="1"/>
          </p:cNvSpPr>
          <p:nvPr>
            <p:ph type="subTitle" idx="1"/>
          </p:nvPr>
        </p:nvSpPr>
        <p:spPr>
          <a:xfrm>
            <a:off x="804672" y="3817016"/>
            <a:ext cx="3744000" cy="86817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200"/>
              <a:buNone/>
              <a:defRPr sz="2200">
                <a:solidFill>
                  <a:schemeClr val="lt1"/>
                </a:solidFill>
                <a:latin typeface="Arial"/>
                <a:ea typeface="Arial"/>
                <a:cs typeface="Arial"/>
                <a:sym typeface="Arial"/>
              </a:defRPr>
            </a:lvl1pPr>
            <a:lvl2pPr lvl="1" algn="ctr">
              <a:lnSpc>
                <a:spcPct val="130000"/>
              </a:lnSpc>
              <a:spcBef>
                <a:spcPts val="0"/>
              </a:spcBef>
              <a:spcAft>
                <a:spcPts val="0"/>
              </a:spcAft>
              <a:buSzPts val="1800"/>
              <a:buNone/>
              <a:defRPr>
                <a:solidFill>
                  <a:srgbClr val="888888"/>
                </a:solidFill>
              </a:defRPr>
            </a:lvl2pPr>
            <a:lvl3pPr lvl="2" algn="ctr">
              <a:lnSpc>
                <a:spcPct val="130000"/>
              </a:lnSpc>
              <a:spcBef>
                <a:spcPts val="0"/>
              </a:spcBef>
              <a:spcAft>
                <a:spcPts val="0"/>
              </a:spcAft>
              <a:buSzPts val="1800"/>
              <a:buNone/>
              <a:defRPr>
                <a:solidFill>
                  <a:srgbClr val="888888"/>
                </a:solidFill>
              </a:defRPr>
            </a:lvl3pPr>
            <a:lvl4pPr lvl="3" algn="ctr">
              <a:lnSpc>
                <a:spcPct val="100000"/>
              </a:lnSpc>
              <a:spcBef>
                <a:spcPts val="400"/>
              </a:spcBef>
              <a:spcAft>
                <a:spcPts val="0"/>
              </a:spcAft>
              <a:buClr>
                <a:srgbClr val="888888"/>
              </a:buClr>
              <a:buSzPts val="2000"/>
              <a:buFont typeface="Open Sans"/>
              <a:buNone/>
              <a:defRPr>
                <a:solidFill>
                  <a:srgbClr val="888888"/>
                </a:solidFill>
              </a:defRPr>
            </a:lvl4pPr>
            <a:lvl5pPr lvl="4" algn="ctr">
              <a:lnSpc>
                <a:spcPct val="100000"/>
              </a:lnSpc>
              <a:spcBef>
                <a:spcPts val="400"/>
              </a:spcBef>
              <a:spcAft>
                <a:spcPts val="0"/>
              </a:spcAft>
              <a:buClr>
                <a:srgbClr val="888888"/>
              </a:buClr>
              <a:buSzPts val="2000"/>
              <a:buFont typeface="Open Sans"/>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Slide_1">
  <p:cSld name="Title Slide_1">
    <p:spTree>
      <p:nvGrpSpPr>
        <p:cNvPr id="1" name="Shape 108"/>
        <p:cNvGrpSpPr/>
        <p:nvPr/>
      </p:nvGrpSpPr>
      <p:grpSpPr>
        <a:xfrm>
          <a:off x="0" y="0"/>
          <a:ext cx="0" cy="0"/>
          <a:chOff x="0" y="0"/>
          <a:chExt cx="0" cy="0"/>
        </a:xfrm>
      </p:grpSpPr>
      <p:pic>
        <p:nvPicPr>
          <p:cNvPr id="109" name="Google Shape;109;p53"/>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10" name="Google Shape;110;p53"/>
          <p:cNvPicPr preferRelativeResize="0"/>
          <p:nvPr/>
        </p:nvPicPr>
        <p:blipFill rotWithShape="1">
          <a:blip r:embed="rId3">
            <a:alphaModFix/>
          </a:blip>
          <a:srcRect/>
          <a:stretch/>
        </p:blipFill>
        <p:spPr>
          <a:xfrm>
            <a:off x="5791187" y="2011670"/>
            <a:ext cx="6400813" cy="4846330"/>
          </a:xfrm>
          <a:prstGeom prst="rect">
            <a:avLst/>
          </a:prstGeom>
          <a:noFill/>
          <a:ln>
            <a:noFill/>
          </a:ln>
        </p:spPr>
      </p:pic>
      <p:sp>
        <p:nvSpPr>
          <p:cNvPr id="111" name="Google Shape;111;p53"/>
          <p:cNvSpPr txBox="1">
            <a:spLocks noGrp="1"/>
          </p:cNvSpPr>
          <p:nvPr>
            <p:ph type="subTitle" idx="1"/>
          </p:nvPr>
        </p:nvSpPr>
        <p:spPr>
          <a:xfrm>
            <a:off x="7716481" y="3878560"/>
            <a:ext cx="3744000" cy="936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2200"/>
              <a:buNone/>
              <a:defRPr sz="2200">
                <a:solidFill>
                  <a:schemeClr val="lt1"/>
                </a:solidFill>
                <a:latin typeface="Arial"/>
                <a:ea typeface="Arial"/>
                <a:cs typeface="Arial"/>
                <a:sym typeface="Arial"/>
              </a:defRPr>
            </a:lvl1pPr>
            <a:lvl2pPr lvl="1" algn="ctr">
              <a:lnSpc>
                <a:spcPct val="130000"/>
              </a:lnSpc>
              <a:spcBef>
                <a:spcPts val="0"/>
              </a:spcBef>
              <a:spcAft>
                <a:spcPts val="0"/>
              </a:spcAft>
              <a:buSzPts val="1800"/>
              <a:buNone/>
              <a:defRPr>
                <a:solidFill>
                  <a:srgbClr val="888888"/>
                </a:solidFill>
              </a:defRPr>
            </a:lvl2pPr>
            <a:lvl3pPr lvl="2" algn="ctr">
              <a:lnSpc>
                <a:spcPct val="130000"/>
              </a:lnSpc>
              <a:spcBef>
                <a:spcPts val="0"/>
              </a:spcBef>
              <a:spcAft>
                <a:spcPts val="0"/>
              </a:spcAft>
              <a:buSzPts val="1800"/>
              <a:buNone/>
              <a:defRPr>
                <a:solidFill>
                  <a:srgbClr val="888888"/>
                </a:solidFill>
              </a:defRPr>
            </a:lvl3pPr>
            <a:lvl4pPr lvl="3" algn="ctr">
              <a:lnSpc>
                <a:spcPct val="100000"/>
              </a:lnSpc>
              <a:spcBef>
                <a:spcPts val="400"/>
              </a:spcBef>
              <a:spcAft>
                <a:spcPts val="0"/>
              </a:spcAft>
              <a:buClr>
                <a:srgbClr val="888888"/>
              </a:buClr>
              <a:buSzPts val="2000"/>
              <a:buFont typeface="Open Sans"/>
              <a:buNone/>
              <a:defRPr>
                <a:solidFill>
                  <a:srgbClr val="888888"/>
                </a:solidFill>
              </a:defRPr>
            </a:lvl4pPr>
            <a:lvl5pPr lvl="4" algn="ctr">
              <a:lnSpc>
                <a:spcPct val="100000"/>
              </a:lnSpc>
              <a:spcBef>
                <a:spcPts val="400"/>
              </a:spcBef>
              <a:spcAft>
                <a:spcPts val="0"/>
              </a:spcAft>
              <a:buClr>
                <a:srgbClr val="888888"/>
              </a:buClr>
              <a:buSzPts val="2000"/>
              <a:buFont typeface="Open Sans"/>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12" name="Google Shape;112;p53"/>
          <p:cNvSpPr txBox="1">
            <a:spLocks noGrp="1"/>
          </p:cNvSpPr>
          <p:nvPr>
            <p:ph type="ctrTitle"/>
          </p:nvPr>
        </p:nvSpPr>
        <p:spPr>
          <a:xfrm>
            <a:off x="7716481" y="2857481"/>
            <a:ext cx="3744000" cy="935355"/>
          </a:xfrm>
          <a:prstGeom prst="rect">
            <a:avLst/>
          </a:prstGeom>
          <a:noFill/>
          <a:ln>
            <a:noFill/>
          </a:ln>
        </p:spPr>
        <p:txBody>
          <a:bodyPr spcFirstLastPara="1" wrap="square" lIns="0" tIns="0" rIns="0" bIns="0" anchor="b" anchorCtr="0">
            <a:noAutofit/>
          </a:bodyPr>
          <a:lstStyle>
            <a:lvl1pPr lvl="0" algn="r">
              <a:lnSpc>
                <a:spcPct val="120000"/>
              </a:lnSpc>
              <a:spcBef>
                <a:spcPts val="0"/>
              </a:spcBef>
              <a:spcAft>
                <a:spcPts val="0"/>
              </a:spcAft>
              <a:buClr>
                <a:schemeClr val="lt1"/>
              </a:buClr>
              <a:buSzPts val="2800"/>
              <a:buFont typeface="Arial"/>
              <a:buNone/>
              <a:defRPr sz="2800" b="1"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Slide_2">
  <p:cSld name="Title Slide_2">
    <p:spTree>
      <p:nvGrpSpPr>
        <p:cNvPr id="1" name="Shape 113"/>
        <p:cNvGrpSpPr/>
        <p:nvPr/>
      </p:nvGrpSpPr>
      <p:grpSpPr>
        <a:xfrm>
          <a:off x="0" y="0"/>
          <a:ext cx="0" cy="0"/>
          <a:chOff x="0" y="0"/>
          <a:chExt cx="0" cy="0"/>
        </a:xfrm>
      </p:grpSpPr>
      <p:pic>
        <p:nvPicPr>
          <p:cNvPr id="114" name="Google Shape;114;p54"/>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15" name="Google Shape;115;p54"/>
          <p:cNvPicPr preferRelativeResize="0"/>
          <p:nvPr/>
        </p:nvPicPr>
        <p:blipFill rotWithShape="1">
          <a:blip r:embed="rId3">
            <a:alphaModFix/>
          </a:blip>
          <a:srcRect/>
          <a:stretch/>
        </p:blipFill>
        <p:spPr>
          <a:xfrm>
            <a:off x="5791187" y="2011670"/>
            <a:ext cx="6400813" cy="4846330"/>
          </a:xfrm>
          <a:prstGeom prst="rect">
            <a:avLst/>
          </a:prstGeom>
          <a:noFill/>
          <a:ln>
            <a:noFill/>
          </a:ln>
        </p:spPr>
      </p:pic>
      <p:sp>
        <p:nvSpPr>
          <p:cNvPr id="116" name="Google Shape;116;p54"/>
          <p:cNvSpPr txBox="1">
            <a:spLocks noGrp="1"/>
          </p:cNvSpPr>
          <p:nvPr>
            <p:ph type="subTitle" idx="1"/>
          </p:nvPr>
        </p:nvSpPr>
        <p:spPr>
          <a:xfrm>
            <a:off x="7716481" y="3878560"/>
            <a:ext cx="3744000" cy="936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2200"/>
              <a:buNone/>
              <a:defRPr sz="2200">
                <a:solidFill>
                  <a:schemeClr val="lt1"/>
                </a:solidFill>
                <a:latin typeface="Arial"/>
                <a:ea typeface="Arial"/>
                <a:cs typeface="Arial"/>
                <a:sym typeface="Arial"/>
              </a:defRPr>
            </a:lvl1pPr>
            <a:lvl2pPr lvl="1" algn="ctr">
              <a:lnSpc>
                <a:spcPct val="130000"/>
              </a:lnSpc>
              <a:spcBef>
                <a:spcPts val="0"/>
              </a:spcBef>
              <a:spcAft>
                <a:spcPts val="0"/>
              </a:spcAft>
              <a:buSzPts val="1800"/>
              <a:buNone/>
              <a:defRPr>
                <a:solidFill>
                  <a:srgbClr val="888888"/>
                </a:solidFill>
              </a:defRPr>
            </a:lvl2pPr>
            <a:lvl3pPr lvl="2" algn="ctr">
              <a:lnSpc>
                <a:spcPct val="130000"/>
              </a:lnSpc>
              <a:spcBef>
                <a:spcPts val="0"/>
              </a:spcBef>
              <a:spcAft>
                <a:spcPts val="0"/>
              </a:spcAft>
              <a:buSzPts val="1800"/>
              <a:buNone/>
              <a:defRPr>
                <a:solidFill>
                  <a:srgbClr val="888888"/>
                </a:solidFill>
              </a:defRPr>
            </a:lvl3pPr>
            <a:lvl4pPr lvl="3" algn="ctr">
              <a:lnSpc>
                <a:spcPct val="100000"/>
              </a:lnSpc>
              <a:spcBef>
                <a:spcPts val="400"/>
              </a:spcBef>
              <a:spcAft>
                <a:spcPts val="0"/>
              </a:spcAft>
              <a:buClr>
                <a:srgbClr val="888888"/>
              </a:buClr>
              <a:buSzPts val="2000"/>
              <a:buFont typeface="Open Sans"/>
              <a:buNone/>
              <a:defRPr>
                <a:solidFill>
                  <a:srgbClr val="888888"/>
                </a:solidFill>
              </a:defRPr>
            </a:lvl4pPr>
            <a:lvl5pPr lvl="4" algn="ctr">
              <a:lnSpc>
                <a:spcPct val="100000"/>
              </a:lnSpc>
              <a:spcBef>
                <a:spcPts val="400"/>
              </a:spcBef>
              <a:spcAft>
                <a:spcPts val="0"/>
              </a:spcAft>
              <a:buClr>
                <a:srgbClr val="888888"/>
              </a:buClr>
              <a:buSzPts val="2000"/>
              <a:buFont typeface="Open Sans"/>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17" name="Google Shape;117;p54"/>
          <p:cNvSpPr txBox="1">
            <a:spLocks noGrp="1"/>
          </p:cNvSpPr>
          <p:nvPr>
            <p:ph type="ctrTitle"/>
          </p:nvPr>
        </p:nvSpPr>
        <p:spPr>
          <a:xfrm>
            <a:off x="7716481" y="2857481"/>
            <a:ext cx="3744000" cy="935355"/>
          </a:xfrm>
          <a:prstGeom prst="rect">
            <a:avLst/>
          </a:prstGeom>
          <a:noFill/>
          <a:ln>
            <a:noFill/>
          </a:ln>
        </p:spPr>
        <p:txBody>
          <a:bodyPr spcFirstLastPara="1" wrap="square" lIns="0" tIns="0" rIns="0" bIns="0" anchor="b" anchorCtr="0">
            <a:noAutofit/>
          </a:bodyPr>
          <a:lstStyle>
            <a:lvl1pPr lvl="0" algn="r">
              <a:lnSpc>
                <a:spcPct val="120000"/>
              </a:lnSpc>
              <a:spcBef>
                <a:spcPts val="0"/>
              </a:spcBef>
              <a:spcAft>
                <a:spcPts val="0"/>
              </a:spcAft>
              <a:buClr>
                <a:schemeClr val="lt1"/>
              </a:buClr>
              <a:buSzPts val="2800"/>
              <a:buFont typeface="Arial"/>
              <a:buNone/>
              <a:defRPr sz="2800" b="1"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Slide_4">
  <p:cSld name="Title Slide_4">
    <p:spTree>
      <p:nvGrpSpPr>
        <p:cNvPr id="1" name="Shape 118"/>
        <p:cNvGrpSpPr/>
        <p:nvPr/>
      </p:nvGrpSpPr>
      <p:grpSpPr>
        <a:xfrm>
          <a:off x="0" y="0"/>
          <a:ext cx="0" cy="0"/>
          <a:chOff x="0" y="0"/>
          <a:chExt cx="0" cy="0"/>
        </a:xfrm>
      </p:grpSpPr>
      <p:pic>
        <p:nvPicPr>
          <p:cNvPr id="119" name="Google Shape;119;p55"/>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20" name="Google Shape;120;p55"/>
          <p:cNvPicPr preferRelativeResize="0"/>
          <p:nvPr/>
        </p:nvPicPr>
        <p:blipFill rotWithShape="1">
          <a:blip r:embed="rId3">
            <a:alphaModFix/>
          </a:blip>
          <a:srcRect/>
          <a:stretch/>
        </p:blipFill>
        <p:spPr>
          <a:xfrm>
            <a:off x="0" y="2011670"/>
            <a:ext cx="6400813" cy="4846330"/>
          </a:xfrm>
          <a:prstGeom prst="rect">
            <a:avLst/>
          </a:prstGeom>
          <a:noFill/>
          <a:ln>
            <a:noFill/>
          </a:ln>
        </p:spPr>
      </p:pic>
      <p:sp>
        <p:nvSpPr>
          <p:cNvPr id="121" name="Google Shape;121;p55"/>
          <p:cNvSpPr txBox="1">
            <a:spLocks noGrp="1"/>
          </p:cNvSpPr>
          <p:nvPr>
            <p:ph type="ctrTitle"/>
          </p:nvPr>
        </p:nvSpPr>
        <p:spPr>
          <a:xfrm>
            <a:off x="804671" y="2875065"/>
            <a:ext cx="3744000" cy="852043"/>
          </a:xfrm>
          <a:prstGeom prst="rect">
            <a:avLst/>
          </a:prstGeom>
          <a:noFill/>
          <a:ln>
            <a:noFill/>
          </a:ln>
        </p:spPr>
        <p:txBody>
          <a:bodyPr spcFirstLastPara="1" wrap="square" lIns="0" tIns="0" rIns="0" bIns="0" anchor="b" anchorCtr="0">
            <a:noAutofit/>
          </a:bodyPr>
          <a:lstStyle>
            <a:lvl1pPr lvl="0" algn="l">
              <a:lnSpc>
                <a:spcPct val="120000"/>
              </a:lnSpc>
              <a:spcBef>
                <a:spcPts val="0"/>
              </a:spcBef>
              <a:spcAft>
                <a:spcPts val="0"/>
              </a:spcAft>
              <a:buClr>
                <a:schemeClr val="lt1"/>
              </a:buClr>
              <a:buSzPts val="2800"/>
              <a:buFont typeface="Arial"/>
              <a:buNone/>
              <a:defRPr sz="2800" b="1"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55"/>
          <p:cNvSpPr txBox="1">
            <a:spLocks noGrp="1"/>
          </p:cNvSpPr>
          <p:nvPr>
            <p:ph type="subTitle" idx="1"/>
          </p:nvPr>
        </p:nvSpPr>
        <p:spPr>
          <a:xfrm>
            <a:off x="804672" y="3817016"/>
            <a:ext cx="3744000" cy="86817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200"/>
              <a:buNone/>
              <a:defRPr sz="2200">
                <a:solidFill>
                  <a:schemeClr val="lt1"/>
                </a:solidFill>
                <a:latin typeface="Arial"/>
                <a:ea typeface="Arial"/>
                <a:cs typeface="Arial"/>
                <a:sym typeface="Arial"/>
              </a:defRPr>
            </a:lvl1pPr>
            <a:lvl2pPr lvl="1" algn="ctr">
              <a:lnSpc>
                <a:spcPct val="130000"/>
              </a:lnSpc>
              <a:spcBef>
                <a:spcPts val="0"/>
              </a:spcBef>
              <a:spcAft>
                <a:spcPts val="0"/>
              </a:spcAft>
              <a:buSzPts val="1800"/>
              <a:buNone/>
              <a:defRPr>
                <a:solidFill>
                  <a:srgbClr val="888888"/>
                </a:solidFill>
              </a:defRPr>
            </a:lvl2pPr>
            <a:lvl3pPr lvl="2" algn="ctr">
              <a:lnSpc>
                <a:spcPct val="130000"/>
              </a:lnSpc>
              <a:spcBef>
                <a:spcPts val="0"/>
              </a:spcBef>
              <a:spcAft>
                <a:spcPts val="0"/>
              </a:spcAft>
              <a:buSzPts val="1800"/>
              <a:buNone/>
              <a:defRPr>
                <a:solidFill>
                  <a:srgbClr val="888888"/>
                </a:solidFill>
              </a:defRPr>
            </a:lvl3pPr>
            <a:lvl4pPr lvl="3" algn="ctr">
              <a:lnSpc>
                <a:spcPct val="100000"/>
              </a:lnSpc>
              <a:spcBef>
                <a:spcPts val="400"/>
              </a:spcBef>
              <a:spcAft>
                <a:spcPts val="0"/>
              </a:spcAft>
              <a:buClr>
                <a:srgbClr val="888888"/>
              </a:buClr>
              <a:buSzPts val="2000"/>
              <a:buFont typeface="Open Sans"/>
              <a:buNone/>
              <a:defRPr>
                <a:solidFill>
                  <a:srgbClr val="888888"/>
                </a:solidFill>
              </a:defRPr>
            </a:lvl4pPr>
            <a:lvl5pPr lvl="4" algn="ctr">
              <a:lnSpc>
                <a:spcPct val="100000"/>
              </a:lnSpc>
              <a:spcBef>
                <a:spcPts val="400"/>
              </a:spcBef>
              <a:spcAft>
                <a:spcPts val="0"/>
              </a:spcAft>
              <a:buClr>
                <a:srgbClr val="888888"/>
              </a:buClr>
              <a:buSzPts val="2000"/>
              <a:buFont typeface="Open Sans"/>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slide with icons">
  <p:cSld name="content slide with icons">
    <p:spTree>
      <p:nvGrpSpPr>
        <p:cNvPr id="1" name="Shape 123"/>
        <p:cNvGrpSpPr/>
        <p:nvPr/>
      </p:nvGrpSpPr>
      <p:grpSpPr>
        <a:xfrm>
          <a:off x="0" y="0"/>
          <a:ext cx="0" cy="0"/>
          <a:chOff x="0" y="0"/>
          <a:chExt cx="0" cy="0"/>
        </a:xfrm>
      </p:grpSpPr>
      <p:sp>
        <p:nvSpPr>
          <p:cNvPr id="124" name="Google Shape;124;p56"/>
          <p:cNvSpPr txBox="1">
            <a:spLocks noGrp="1"/>
          </p:cNvSpPr>
          <p:nvPr>
            <p:ph type="title"/>
          </p:nvPr>
        </p:nvSpPr>
        <p:spPr>
          <a:xfrm>
            <a:off x="960000" y="277368"/>
            <a:ext cx="10272000" cy="792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56"/>
          <p:cNvSpPr txBox="1">
            <a:spLocks noGrp="1"/>
          </p:cNvSpPr>
          <p:nvPr>
            <p:ph type="ftr" idx="11"/>
          </p:nvPr>
        </p:nvSpPr>
        <p:spPr>
          <a:xfrm>
            <a:off x="3215999" y="6514618"/>
            <a:ext cx="8016000" cy="180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2"/>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126" name="Google Shape;126;p56"/>
          <p:cNvSpPr txBox="1">
            <a:spLocks noGrp="1"/>
          </p:cNvSpPr>
          <p:nvPr>
            <p:ph type="sldNum" idx="12"/>
          </p:nvPr>
        </p:nvSpPr>
        <p:spPr>
          <a:xfrm>
            <a:off x="126609" y="184636"/>
            <a:ext cx="288000" cy="180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1pPr>
            <a:lvl2pPr marL="0" marR="0" lvl="1"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2pPr>
            <a:lvl3pPr marL="0" marR="0" lvl="2"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3pPr>
            <a:lvl4pPr marL="0" marR="0" lvl="3"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4pPr>
            <a:lvl5pPr marL="0" marR="0" lvl="4"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5pPr>
            <a:lvl6pPr marL="0" marR="0" lvl="5"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6pPr>
            <a:lvl7pPr marL="0" marR="0" lvl="6"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7pPr>
            <a:lvl8pPr marL="0" marR="0" lvl="7"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8pPr>
            <a:lvl9pPr marL="0" marR="0" lvl="8"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sp>
        <p:nvSpPr>
          <p:cNvPr id="127" name="Google Shape;127;p56"/>
          <p:cNvSpPr>
            <a:spLocks noGrp="1"/>
          </p:cNvSpPr>
          <p:nvPr>
            <p:ph type="pic" idx="2"/>
          </p:nvPr>
        </p:nvSpPr>
        <p:spPr>
          <a:xfrm>
            <a:off x="1776000" y="4404993"/>
            <a:ext cx="1440000" cy="1080000"/>
          </a:xfrm>
          <a:prstGeom prst="rect">
            <a:avLst/>
          </a:prstGeom>
          <a:noFill/>
          <a:ln>
            <a:noFill/>
          </a:ln>
        </p:spPr>
      </p:sp>
      <p:sp>
        <p:nvSpPr>
          <p:cNvPr id="128" name="Google Shape;128;p56"/>
          <p:cNvSpPr txBox="1">
            <a:spLocks noGrp="1"/>
          </p:cNvSpPr>
          <p:nvPr>
            <p:ph type="body" idx="1"/>
          </p:nvPr>
        </p:nvSpPr>
        <p:spPr>
          <a:xfrm>
            <a:off x="960000" y="5627078"/>
            <a:ext cx="3072000" cy="603259"/>
          </a:xfrm>
          <a:prstGeom prst="rect">
            <a:avLst/>
          </a:prstGeom>
          <a:noFill/>
          <a:ln>
            <a:noFill/>
          </a:ln>
        </p:spPr>
        <p:txBody>
          <a:bodyPr spcFirstLastPara="1" wrap="square" lIns="0" tIns="0" rIns="0" bIns="0" anchor="t" anchorCtr="0">
            <a:noAutofit/>
          </a:bodyPr>
          <a:lstStyle>
            <a:lvl1pPr marL="457200" lvl="0" indent="-228600" algn="ctr">
              <a:lnSpc>
                <a:spcPct val="120000"/>
              </a:lnSpc>
              <a:spcBef>
                <a:spcPts val="0"/>
              </a:spcBef>
              <a:spcAft>
                <a:spcPts val="0"/>
              </a:spcAft>
              <a:buSzPts val="1600"/>
              <a:buNone/>
              <a:defRPr sz="160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9" name="Google Shape;129;p56"/>
          <p:cNvSpPr>
            <a:spLocks noGrp="1"/>
          </p:cNvSpPr>
          <p:nvPr>
            <p:ph type="pic" idx="3"/>
          </p:nvPr>
        </p:nvSpPr>
        <p:spPr>
          <a:xfrm>
            <a:off x="5378829" y="4404993"/>
            <a:ext cx="1440000" cy="1080000"/>
          </a:xfrm>
          <a:prstGeom prst="rect">
            <a:avLst/>
          </a:prstGeom>
          <a:noFill/>
          <a:ln>
            <a:noFill/>
          </a:ln>
        </p:spPr>
      </p:sp>
      <p:sp>
        <p:nvSpPr>
          <p:cNvPr id="130" name="Google Shape;130;p56"/>
          <p:cNvSpPr txBox="1">
            <a:spLocks noGrp="1"/>
          </p:cNvSpPr>
          <p:nvPr>
            <p:ph type="body" idx="4"/>
          </p:nvPr>
        </p:nvSpPr>
        <p:spPr>
          <a:xfrm>
            <a:off x="4562829" y="5627078"/>
            <a:ext cx="3072000" cy="603259"/>
          </a:xfrm>
          <a:prstGeom prst="rect">
            <a:avLst/>
          </a:prstGeom>
          <a:noFill/>
          <a:ln>
            <a:noFill/>
          </a:ln>
        </p:spPr>
        <p:txBody>
          <a:bodyPr spcFirstLastPara="1" wrap="square" lIns="0" tIns="0" rIns="0" bIns="0" anchor="t" anchorCtr="0">
            <a:noAutofit/>
          </a:bodyPr>
          <a:lstStyle>
            <a:lvl1pPr marL="457200" lvl="0" indent="-228600" algn="ctr">
              <a:lnSpc>
                <a:spcPct val="120000"/>
              </a:lnSpc>
              <a:spcBef>
                <a:spcPts val="0"/>
              </a:spcBef>
              <a:spcAft>
                <a:spcPts val="0"/>
              </a:spcAft>
              <a:buSzPts val="1600"/>
              <a:buNone/>
              <a:defRPr sz="160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1" name="Google Shape;131;p56"/>
          <p:cNvSpPr>
            <a:spLocks noGrp="1"/>
          </p:cNvSpPr>
          <p:nvPr>
            <p:ph type="pic" idx="5"/>
          </p:nvPr>
        </p:nvSpPr>
        <p:spPr>
          <a:xfrm>
            <a:off x="8983500" y="4404993"/>
            <a:ext cx="1440000" cy="1080000"/>
          </a:xfrm>
          <a:prstGeom prst="rect">
            <a:avLst/>
          </a:prstGeom>
          <a:noFill/>
          <a:ln>
            <a:noFill/>
          </a:ln>
        </p:spPr>
      </p:sp>
      <p:sp>
        <p:nvSpPr>
          <p:cNvPr id="132" name="Google Shape;132;p56"/>
          <p:cNvSpPr txBox="1">
            <a:spLocks noGrp="1"/>
          </p:cNvSpPr>
          <p:nvPr>
            <p:ph type="body" idx="6"/>
          </p:nvPr>
        </p:nvSpPr>
        <p:spPr>
          <a:xfrm>
            <a:off x="8167500" y="5627078"/>
            <a:ext cx="3072000" cy="603259"/>
          </a:xfrm>
          <a:prstGeom prst="rect">
            <a:avLst/>
          </a:prstGeom>
          <a:noFill/>
          <a:ln>
            <a:noFill/>
          </a:ln>
        </p:spPr>
        <p:txBody>
          <a:bodyPr spcFirstLastPara="1" wrap="square" lIns="0" tIns="0" rIns="0" bIns="0" anchor="t" anchorCtr="0">
            <a:noAutofit/>
          </a:bodyPr>
          <a:lstStyle>
            <a:lvl1pPr marL="457200" lvl="0" indent="-228600" algn="ctr">
              <a:lnSpc>
                <a:spcPct val="120000"/>
              </a:lnSpc>
              <a:spcBef>
                <a:spcPts val="0"/>
              </a:spcBef>
              <a:spcAft>
                <a:spcPts val="0"/>
              </a:spcAft>
              <a:buSzPts val="1600"/>
              <a:buNone/>
              <a:defRPr sz="160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3" name="Google Shape;133;p56"/>
          <p:cNvSpPr txBox="1">
            <a:spLocks noGrp="1"/>
          </p:cNvSpPr>
          <p:nvPr>
            <p:ph type="body" idx="7"/>
          </p:nvPr>
        </p:nvSpPr>
        <p:spPr>
          <a:xfrm>
            <a:off x="960000" y="1266825"/>
            <a:ext cx="10272000" cy="2700000"/>
          </a:xfrm>
          <a:prstGeom prst="rect">
            <a:avLst/>
          </a:prstGeom>
          <a:noFill/>
          <a:ln>
            <a:noFill/>
          </a:ln>
        </p:spPr>
        <p:txBody>
          <a:bodyPr spcFirstLastPara="1" wrap="square" lIns="0" tIns="0" rIns="0" bIns="0" anchor="t" anchorCtr="0">
            <a:noAutofit/>
          </a:bodyPr>
          <a:lstStyle>
            <a:lvl1pPr marL="457200" lvl="0" indent="-342900" algn="l">
              <a:lnSpc>
                <a:spcPct val="130000"/>
              </a:lnSpc>
              <a:spcBef>
                <a:spcPts val="0"/>
              </a:spcBef>
              <a:spcAft>
                <a:spcPts val="0"/>
              </a:spcAft>
              <a:buSzPts val="1800"/>
              <a:buChar char="▪"/>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4" name="Google Shape;134;p56"/>
          <p:cNvSpPr txBox="1">
            <a:spLocks noGrp="1"/>
          </p:cNvSpPr>
          <p:nvPr>
            <p:ph type="body" idx="8"/>
          </p:nvPr>
        </p:nvSpPr>
        <p:spPr>
          <a:xfrm>
            <a:off x="963084" y="85725"/>
            <a:ext cx="10276416" cy="209550"/>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0"/>
              </a:spcBef>
              <a:spcAft>
                <a:spcPts val="0"/>
              </a:spcAft>
              <a:buSzPts val="1100"/>
              <a:buNone/>
              <a:defRPr sz="110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4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lumn content slide">
  <p:cSld name="two column content slide">
    <p:spTree>
      <p:nvGrpSpPr>
        <p:cNvPr id="1" name="Shape 135"/>
        <p:cNvGrpSpPr/>
        <p:nvPr/>
      </p:nvGrpSpPr>
      <p:grpSpPr>
        <a:xfrm>
          <a:off x="0" y="0"/>
          <a:ext cx="0" cy="0"/>
          <a:chOff x="0" y="0"/>
          <a:chExt cx="0" cy="0"/>
        </a:xfrm>
      </p:grpSpPr>
      <p:sp>
        <p:nvSpPr>
          <p:cNvPr id="136" name="Google Shape;136;p57"/>
          <p:cNvSpPr txBox="1">
            <a:spLocks noGrp="1"/>
          </p:cNvSpPr>
          <p:nvPr>
            <p:ph type="title"/>
          </p:nvPr>
        </p:nvSpPr>
        <p:spPr>
          <a:xfrm>
            <a:off x="960000" y="277368"/>
            <a:ext cx="10272000" cy="792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57"/>
          <p:cNvSpPr txBox="1">
            <a:spLocks noGrp="1"/>
          </p:cNvSpPr>
          <p:nvPr>
            <p:ph type="ftr" idx="11"/>
          </p:nvPr>
        </p:nvSpPr>
        <p:spPr>
          <a:xfrm>
            <a:off x="3215999" y="6514618"/>
            <a:ext cx="8016000" cy="180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2"/>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138" name="Google Shape;138;p57"/>
          <p:cNvSpPr txBox="1">
            <a:spLocks noGrp="1"/>
          </p:cNvSpPr>
          <p:nvPr>
            <p:ph type="sldNum" idx="12"/>
          </p:nvPr>
        </p:nvSpPr>
        <p:spPr>
          <a:xfrm>
            <a:off x="126609" y="184636"/>
            <a:ext cx="288000" cy="180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1pPr>
            <a:lvl2pPr marL="0" marR="0" lvl="1"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2pPr>
            <a:lvl3pPr marL="0" marR="0" lvl="2"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3pPr>
            <a:lvl4pPr marL="0" marR="0" lvl="3"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4pPr>
            <a:lvl5pPr marL="0" marR="0" lvl="4"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5pPr>
            <a:lvl6pPr marL="0" marR="0" lvl="5"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6pPr>
            <a:lvl7pPr marL="0" marR="0" lvl="6"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7pPr>
            <a:lvl8pPr marL="0" marR="0" lvl="7"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8pPr>
            <a:lvl9pPr marL="0" marR="0" lvl="8"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sp>
        <p:nvSpPr>
          <p:cNvPr id="139" name="Google Shape;139;p57"/>
          <p:cNvSpPr txBox="1">
            <a:spLocks noGrp="1"/>
          </p:cNvSpPr>
          <p:nvPr>
            <p:ph type="body" idx="1"/>
          </p:nvPr>
        </p:nvSpPr>
        <p:spPr>
          <a:xfrm>
            <a:off x="960001" y="1266825"/>
            <a:ext cx="4798300" cy="4968000"/>
          </a:xfrm>
          <a:prstGeom prst="rect">
            <a:avLst/>
          </a:prstGeom>
          <a:noFill/>
          <a:ln>
            <a:noFill/>
          </a:ln>
        </p:spPr>
        <p:txBody>
          <a:bodyPr spcFirstLastPara="1" wrap="square" lIns="0" tIns="0" rIns="0" bIns="0" anchor="t" anchorCtr="0">
            <a:noAutofit/>
          </a:bodyPr>
          <a:lstStyle>
            <a:lvl1pPr marL="457200" lvl="0" indent="-342900" algn="l">
              <a:lnSpc>
                <a:spcPct val="130000"/>
              </a:lnSpc>
              <a:spcBef>
                <a:spcPts val="0"/>
              </a:spcBef>
              <a:spcAft>
                <a:spcPts val="0"/>
              </a:spcAft>
              <a:buSzPts val="1800"/>
              <a:buChar char="▪"/>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0" name="Google Shape;140;p57"/>
          <p:cNvSpPr txBox="1">
            <a:spLocks noGrp="1"/>
          </p:cNvSpPr>
          <p:nvPr>
            <p:ph type="body" idx="2"/>
          </p:nvPr>
        </p:nvSpPr>
        <p:spPr>
          <a:xfrm>
            <a:off x="6433701" y="1266825"/>
            <a:ext cx="4798300" cy="4968000"/>
          </a:xfrm>
          <a:prstGeom prst="rect">
            <a:avLst/>
          </a:prstGeom>
          <a:noFill/>
          <a:ln>
            <a:noFill/>
          </a:ln>
        </p:spPr>
        <p:txBody>
          <a:bodyPr spcFirstLastPara="1" wrap="square" lIns="0" tIns="0" rIns="0" bIns="0" anchor="t" anchorCtr="0">
            <a:noAutofit/>
          </a:bodyPr>
          <a:lstStyle>
            <a:lvl1pPr marL="457200" lvl="0" indent="-342900" algn="l">
              <a:lnSpc>
                <a:spcPct val="130000"/>
              </a:lnSpc>
              <a:spcBef>
                <a:spcPts val="0"/>
              </a:spcBef>
              <a:spcAft>
                <a:spcPts val="0"/>
              </a:spcAft>
              <a:buSzPts val="1800"/>
              <a:buChar char="▪"/>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1" name="Google Shape;141;p57"/>
          <p:cNvSpPr txBox="1">
            <a:spLocks noGrp="1"/>
          </p:cNvSpPr>
          <p:nvPr>
            <p:ph type="body" idx="3"/>
          </p:nvPr>
        </p:nvSpPr>
        <p:spPr>
          <a:xfrm>
            <a:off x="963084" y="85725"/>
            <a:ext cx="10276416" cy="209550"/>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0"/>
              </a:spcBef>
              <a:spcAft>
                <a:spcPts val="0"/>
              </a:spcAft>
              <a:buSzPts val="1100"/>
              <a:buNone/>
              <a:defRPr sz="110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Quotation slide">
  <p:cSld name="Quotation slide">
    <p:spTree>
      <p:nvGrpSpPr>
        <p:cNvPr id="1" name="Shape 142"/>
        <p:cNvGrpSpPr/>
        <p:nvPr/>
      </p:nvGrpSpPr>
      <p:grpSpPr>
        <a:xfrm>
          <a:off x="0" y="0"/>
          <a:ext cx="0" cy="0"/>
          <a:chOff x="0" y="0"/>
          <a:chExt cx="0" cy="0"/>
        </a:xfrm>
      </p:grpSpPr>
      <p:sp>
        <p:nvSpPr>
          <p:cNvPr id="143" name="Google Shape;143;p58"/>
          <p:cNvSpPr txBox="1">
            <a:spLocks noGrp="1"/>
          </p:cNvSpPr>
          <p:nvPr>
            <p:ph type="ftr" idx="11"/>
          </p:nvPr>
        </p:nvSpPr>
        <p:spPr>
          <a:xfrm>
            <a:off x="3215999" y="6514618"/>
            <a:ext cx="8016000" cy="180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2"/>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144" name="Google Shape;144;p58"/>
          <p:cNvSpPr txBox="1">
            <a:spLocks noGrp="1"/>
          </p:cNvSpPr>
          <p:nvPr>
            <p:ph type="sldNum" idx="12"/>
          </p:nvPr>
        </p:nvSpPr>
        <p:spPr>
          <a:xfrm>
            <a:off x="126609" y="184636"/>
            <a:ext cx="288000" cy="180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1pPr>
            <a:lvl2pPr marL="0" marR="0" lvl="1"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2pPr>
            <a:lvl3pPr marL="0" marR="0" lvl="2"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3pPr>
            <a:lvl4pPr marL="0" marR="0" lvl="3"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4pPr>
            <a:lvl5pPr marL="0" marR="0" lvl="4"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5pPr>
            <a:lvl6pPr marL="0" marR="0" lvl="5"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6pPr>
            <a:lvl7pPr marL="0" marR="0" lvl="6"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7pPr>
            <a:lvl8pPr marL="0" marR="0" lvl="7"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8pPr>
            <a:lvl9pPr marL="0" marR="0" lvl="8"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pic>
        <p:nvPicPr>
          <p:cNvPr id="145" name="Google Shape;145;p58"/>
          <p:cNvPicPr preferRelativeResize="0"/>
          <p:nvPr/>
        </p:nvPicPr>
        <p:blipFill rotWithShape="1">
          <a:blip r:embed="rId2">
            <a:alphaModFix/>
          </a:blip>
          <a:srcRect/>
          <a:stretch/>
        </p:blipFill>
        <p:spPr>
          <a:xfrm>
            <a:off x="1715130" y="2388066"/>
            <a:ext cx="2385573" cy="1789180"/>
          </a:xfrm>
          <a:prstGeom prst="rect">
            <a:avLst/>
          </a:prstGeom>
          <a:noFill/>
          <a:ln>
            <a:noFill/>
          </a:ln>
        </p:spPr>
      </p:pic>
      <p:sp>
        <p:nvSpPr>
          <p:cNvPr id="146" name="Google Shape;146;p58"/>
          <p:cNvSpPr txBox="1">
            <a:spLocks noGrp="1"/>
          </p:cNvSpPr>
          <p:nvPr>
            <p:ph type="body" idx="1"/>
          </p:nvPr>
        </p:nvSpPr>
        <p:spPr>
          <a:xfrm>
            <a:off x="4759500" y="4292858"/>
            <a:ext cx="6480000" cy="83880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SzPts val="1800"/>
              <a:buNone/>
              <a:defRPr sz="1800" b="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7" name="Google Shape;147;p58"/>
          <p:cNvSpPr txBox="1">
            <a:spLocks noGrp="1"/>
          </p:cNvSpPr>
          <p:nvPr>
            <p:ph type="body" idx="2"/>
          </p:nvPr>
        </p:nvSpPr>
        <p:spPr>
          <a:xfrm>
            <a:off x="4759500" y="1599646"/>
            <a:ext cx="6480000" cy="257760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0"/>
              </a:spcBef>
              <a:spcAft>
                <a:spcPts val="0"/>
              </a:spcAft>
              <a:buSzPts val="2400"/>
              <a:buNone/>
              <a:defRPr sz="2400" b="1"/>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8" name="Google Shape;148;p58"/>
          <p:cNvSpPr txBox="1">
            <a:spLocks noGrp="1"/>
          </p:cNvSpPr>
          <p:nvPr>
            <p:ph type="body" idx="3"/>
          </p:nvPr>
        </p:nvSpPr>
        <p:spPr>
          <a:xfrm>
            <a:off x="963084" y="85725"/>
            <a:ext cx="10276416" cy="209550"/>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0"/>
              </a:spcBef>
              <a:spcAft>
                <a:spcPts val="0"/>
              </a:spcAft>
              <a:buSzPts val="1100"/>
              <a:buNone/>
              <a:defRPr sz="110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ation slide_ES&amp;FR">
  <p:cSld name="Quotation slide_ES&amp;FR">
    <p:spTree>
      <p:nvGrpSpPr>
        <p:cNvPr id="1" name="Shape 149"/>
        <p:cNvGrpSpPr/>
        <p:nvPr/>
      </p:nvGrpSpPr>
      <p:grpSpPr>
        <a:xfrm>
          <a:off x="0" y="0"/>
          <a:ext cx="0" cy="0"/>
          <a:chOff x="0" y="0"/>
          <a:chExt cx="0" cy="0"/>
        </a:xfrm>
      </p:grpSpPr>
      <p:sp>
        <p:nvSpPr>
          <p:cNvPr id="150" name="Google Shape;150;p59"/>
          <p:cNvSpPr txBox="1">
            <a:spLocks noGrp="1"/>
          </p:cNvSpPr>
          <p:nvPr>
            <p:ph type="ftr" idx="11"/>
          </p:nvPr>
        </p:nvSpPr>
        <p:spPr>
          <a:xfrm>
            <a:off x="3215999" y="6514618"/>
            <a:ext cx="8016000" cy="180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2"/>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151" name="Google Shape;151;p59"/>
          <p:cNvSpPr txBox="1">
            <a:spLocks noGrp="1"/>
          </p:cNvSpPr>
          <p:nvPr>
            <p:ph type="sldNum" idx="12"/>
          </p:nvPr>
        </p:nvSpPr>
        <p:spPr>
          <a:xfrm>
            <a:off x="126609" y="184636"/>
            <a:ext cx="288000" cy="180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1pPr>
            <a:lvl2pPr marL="0" marR="0" lvl="1"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2pPr>
            <a:lvl3pPr marL="0" marR="0" lvl="2"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3pPr>
            <a:lvl4pPr marL="0" marR="0" lvl="3"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4pPr>
            <a:lvl5pPr marL="0" marR="0" lvl="4"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5pPr>
            <a:lvl6pPr marL="0" marR="0" lvl="5"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6pPr>
            <a:lvl7pPr marL="0" marR="0" lvl="6"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7pPr>
            <a:lvl8pPr marL="0" marR="0" lvl="7"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8pPr>
            <a:lvl9pPr marL="0" marR="0" lvl="8"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pic>
        <p:nvPicPr>
          <p:cNvPr id="152" name="Google Shape;152;p59"/>
          <p:cNvPicPr preferRelativeResize="0"/>
          <p:nvPr/>
        </p:nvPicPr>
        <p:blipFill rotWithShape="1">
          <a:blip r:embed="rId2">
            <a:alphaModFix/>
          </a:blip>
          <a:srcRect/>
          <a:stretch/>
        </p:blipFill>
        <p:spPr>
          <a:xfrm>
            <a:off x="1715130" y="2388066"/>
            <a:ext cx="2385573" cy="1789180"/>
          </a:xfrm>
          <a:prstGeom prst="rect">
            <a:avLst/>
          </a:prstGeom>
          <a:noFill/>
          <a:ln>
            <a:noFill/>
          </a:ln>
        </p:spPr>
      </p:pic>
      <p:sp>
        <p:nvSpPr>
          <p:cNvPr id="153" name="Google Shape;153;p59"/>
          <p:cNvSpPr txBox="1">
            <a:spLocks noGrp="1"/>
          </p:cNvSpPr>
          <p:nvPr>
            <p:ph type="body" idx="1"/>
          </p:nvPr>
        </p:nvSpPr>
        <p:spPr>
          <a:xfrm>
            <a:off x="4759500" y="4292858"/>
            <a:ext cx="6480000" cy="83880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SzPts val="1800"/>
              <a:buNone/>
              <a:defRPr sz="1800" b="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4" name="Google Shape;154;p59"/>
          <p:cNvSpPr txBox="1">
            <a:spLocks noGrp="1"/>
          </p:cNvSpPr>
          <p:nvPr>
            <p:ph type="body" idx="2"/>
          </p:nvPr>
        </p:nvSpPr>
        <p:spPr>
          <a:xfrm>
            <a:off x="4759500" y="1599646"/>
            <a:ext cx="6480000" cy="257760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0"/>
              </a:spcBef>
              <a:spcAft>
                <a:spcPts val="0"/>
              </a:spcAft>
              <a:buSzPts val="2400"/>
              <a:buNone/>
              <a:defRPr sz="2400" b="1"/>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5" name="Google Shape;155;p59"/>
          <p:cNvSpPr txBox="1">
            <a:spLocks noGrp="1"/>
          </p:cNvSpPr>
          <p:nvPr>
            <p:ph type="body" idx="3"/>
          </p:nvPr>
        </p:nvSpPr>
        <p:spPr>
          <a:xfrm>
            <a:off x="963084" y="85725"/>
            <a:ext cx="10276416" cy="209550"/>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0"/>
              </a:spcBef>
              <a:spcAft>
                <a:spcPts val="0"/>
              </a:spcAft>
              <a:buSzPts val="1100"/>
              <a:buNone/>
              <a:defRPr sz="110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Section slide">
  <p:cSld name="Section slide">
    <p:bg>
      <p:bgPr>
        <a:blipFill>
          <a:blip r:embed="rId2">
            <a:alphaModFix/>
          </a:blip>
          <a:stretch>
            <a:fillRect/>
          </a:stretch>
        </a:blipFill>
        <a:effectLst/>
      </p:bgPr>
    </p:bg>
    <p:spTree>
      <p:nvGrpSpPr>
        <p:cNvPr id="1" name="Shape 156"/>
        <p:cNvGrpSpPr/>
        <p:nvPr/>
      </p:nvGrpSpPr>
      <p:grpSpPr>
        <a:xfrm>
          <a:off x="0" y="0"/>
          <a:ext cx="0" cy="0"/>
          <a:chOff x="0" y="0"/>
          <a:chExt cx="0" cy="0"/>
        </a:xfrm>
      </p:grpSpPr>
      <p:sp>
        <p:nvSpPr>
          <p:cNvPr id="157" name="Google Shape;157;p60"/>
          <p:cNvSpPr txBox="1">
            <a:spLocks noGrp="1"/>
          </p:cNvSpPr>
          <p:nvPr>
            <p:ph type="title"/>
          </p:nvPr>
        </p:nvSpPr>
        <p:spPr>
          <a:xfrm>
            <a:off x="6769100" y="3009900"/>
            <a:ext cx="4464000" cy="2177562"/>
          </a:xfrm>
          <a:prstGeom prst="rect">
            <a:avLst/>
          </a:prstGeom>
          <a:noFill/>
          <a:ln>
            <a:noFill/>
          </a:ln>
        </p:spPr>
        <p:txBody>
          <a:bodyPr spcFirstLastPara="1" wrap="square" lIns="0" tIns="0" rIns="0" bIns="0" anchor="t" anchorCtr="0">
            <a:noAutofit/>
          </a:bodyPr>
          <a:lstStyle>
            <a:lvl1pPr lvl="0" algn="l">
              <a:lnSpc>
                <a:spcPct val="120000"/>
              </a:lnSpc>
              <a:spcBef>
                <a:spcPts val="0"/>
              </a:spcBef>
              <a:spcAft>
                <a:spcPts val="0"/>
              </a:spcAft>
              <a:buClr>
                <a:schemeClr val="dk1"/>
              </a:buClr>
              <a:buSzPts val="2800"/>
              <a:buFont typeface="Arial"/>
              <a:buNone/>
              <a:defRPr sz="28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60"/>
          <p:cNvSpPr txBox="1">
            <a:spLocks noGrp="1"/>
          </p:cNvSpPr>
          <p:nvPr>
            <p:ph type="body" idx="1"/>
          </p:nvPr>
        </p:nvSpPr>
        <p:spPr>
          <a:xfrm>
            <a:off x="6769100" y="1723292"/>
            <a:ext cx="4464000" cy="1153258"/>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0"/>
              </a:spcBef>
              <a:spcAft>
                <a:spcPts val="0"/>
              </a:spcAft>
              <a:buSzPts val="2400"/>
              <a:buNone/>
              <a:defRPr sz="2400">
                <a:solidFill>
                  <a:srgbClr val="009EDE"/>
                </a:solidFill>
              </a:defRPr>
            </a:lvl1pPr>
            <a:lvl2pPr marL="914400" lvl="1" indent="-228600" algn="l">
              <a:lnSpc>
                <a:spcPct val="130000"/>
              </a:lnSpc>
              <a:spcBef>
                <a:spcPts val="0"/>
              </a:spcBef>
              <a:spcAft>
                <a:spcPts val="0"/>
              </a:spcAft>
              <a:buSzPts val="1800"/>
              <a:buNone/>
              <a:defRPr/>
            </a:lvl2pPr>
            <a:lvl3pPr marL="1371600" lvl="2" indent="-228600" algn="l">
              <a:lnSpc>
                <a:spcPct val="130000"/>
              </a:lnSpc>
              <a:spcBef>
                <a:spcPts val="0"/>
              </a:spcBef>
              <a:spcAft>
                <a:spcPts val="0"/>
              </a:spcAft>
              <a:buSzPts val="1800"/>
              <a:buNone/>
              <a:defRPr/>
            </a:lvl3pPr>
            <a:lvl4pPr marL="1828800" lvl="3" indent="-228600" algn="l">
              <a:lnSpc>
                <a:spcPct val="100000"/>
              </a:lnSpc>
              <a:spcBef>
                <a:spcPts val="400"/>
              </a:spcBef>
              <a:spcAft>
                <a:spcPts val="0"/>
              </a:spcAft>
              <a:buClr>
                <a:schemeClr val="dk1"/>
              </a:buClr>
              <a:buSzPts val="2000"/>
              <a:buFont typeface="Arial"/>
              <a:buNone/>
              <a:defRPr/>
            </a:lvl4pPr>
            <a:lvl5pPr marL="2286000" lvl="4" indent="-228600" algn="l">
              <a:lnSpc>
                <a:spcPct val="100000"/>
              </a:lnSpc>
              <a:spcBef>
                <a:spcPts val="400"/>
              </a:spcBef>
              <a:spcAft>
                <a:spcPts val="0"/>
              </a:spcAft>
              <a:buClr>
                <a:schemeClr val="dk1"/>
              </a:buClr>
              <a:buSzPts val="2000"/>
              <a:buFont typeface="Arial"/>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hoto slide_1">
  <p:cSld name="Photo slide_1">
    <p:spTree>
      <p:nvGrpSpPr>
        <p:cNvPr id="1" name="Shape 159"/>
        <p:cNvGrpSpPr/>
        <p:nvPr/>
      </p:nvGrpSpPr>
      <p:grpSpPr>
        <a:xfrm>
          <a:off x="0" y="0"/>
          <a:ext cx="0" cy="0"/>
          <a:chOff x="0" y="0"/>
          <a:chExt cx="0" cy="0"/>
        </a:xfrm>
      </p:grpSpPr>
      <p:sp>
        <p:nvSpPr>
          <p:cNvPr id="160" name="Google Shape;160;p61"/>
          <p:cNvSpPr>
            <a:spLocks noGrp="1"/>
          </p:cNvSpPr>
          <p:nvPr>
            <p:ph type="pic" idx="2"/>
          </p:nvPr>
        </p:nvSpPr>
        <p:spPr>
          <a:xfrm>
            <a:off x="960965" y="1266825"/>
            <a:ext cx="3993600" cy="2877488"/>
          </a:xfrm>
          <a:prstGeom prst="rect">
            <a:avLst/>
          </a:prstGeom>
          <a:noFill/>
          <a:ln>
            <a:noFill/>
          </a:ln>
        </p:spPr>
      </p:sp>
      <p:sp>
        <p:nvSpPr>
          <p:cNvPr id="161" name="Google Shape;161;p61"/>
          <p:cNvSpPr>
            <a:spLocks noGrp="1"/>
          </p:cNvSpPr>
          <p:nvPr>
            <p:ph type="pic" idx="3"/>
          </p:nvPr>
        </p:nvSpPr>
        <p:spPr>
          <a:xfrm>
            <a:off x="4943999" y="1266823"/>
            <a:ext cx="6288000" cy="4968000"/>
          </a:xfrm>
          <a:prstGeom prst="rect">
            <a:avLst/>
          </a:prstGeom>
          <a:noFill/>
          <a:ln>
            <a:noFill/>
          </a:ln>
        </p:spPr>
      </p:sp>
      <p:sp>
        <p:nvSpPr>
          <p:cNvPr id="162" name="Google Shape;162;p61"/>
          <p:cNvSpPr txBox="1">
            <a:spLocks noGrp="1"/>
          </p:cNvSpPr>
          <p:nvPr>
            <p:ph type="title"/>
          </p:nvPr>
        </p:nvSpPr>
        <p:spPr>
          <a:xfrm>
            <a:off x="960000" y="277368"/>
            <a:ext cx="10272000" cy="792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61"/>
          <p:cNvSpPr txBox="1">
            <a:spLocks noGrp="1"/>
          </p:cNvSpPr>
          <p:nvPr>
            <p:ph type="ftr" idx="11"/>
          </p:nvPr>
        </p:nvSpPr>
        <p:spPr>
          <a:xfrm>
            <a:off x="3215999" y="6514618"/>
            <a:ext cx="8016000" cy="180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2"/>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164" name="Google Shape;164;p61"/>
          <p:cNvSpPr txBox="1">
            <a:spLocks noGrp="1"/>
          </p:cNvSpPr>
          <p:nvPr>
            <p:ph type="sldNum" idx="12"/>
          </p:nvPr>
        </p:nvSpPr>
        <p:spPr>
          <a:xfrm>
            <a:off x="126609" y="184636"/>
            <a:ext cx="288000" cy="180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1pPr>
            <a:lvl2pPr marL="0" marR="0" lvl="1"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2pPr>
            <a:lvl3pPr marL="0" marR="0" lvl="2"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3pPr>
            <a:lvl4pPr marL="0" marR="0" lvl="3"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4pPr>
            <a:lvl5pPr marL="0" marR="0" lvl="4"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5pPr>
            <a:lvl6pPr marL="0" marR="0" lvl="5"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6pPr>
            <a:lvl7pPr marL="0" marR="0" lvl="6"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7pPr>
            <a:lvl8pPr marL="0" marR="0" lvl="7"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8pPr>
            <a:lvl9pPr marL="0" marR="0" lvl="8"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pic>
        <p:nvPicPr>
          <p:cNvPr id="165" name="Google Shape;165;p61"/>
          <p:cNvPicPr preferRelativeResize="0"/>
          <p:nvPr/>
        </p:nvPicPr>
        <p:blipFill rotWithShape="1">
          <a:blip r:embed="rId2">
            <a:alphaModFix/>
          </a:blip>
          <a:srcRect/>
          <a:stretch/>
        </p:blipFill>
        <p:spPr>
          <a:xfrm>
            <a:off x="960002" y="3933583"/>
            <a:ext cx="4169668" cy="2301243"/>
          </a:xfrm>
          <a:prstGeom prst="rect">
            <a:avLst/>
          </a:prstGeom>
          <a:noFill/>
          <a:ln>
            <a:noFill/>
          </a:ln>
        </p:spPr>
      </p:pic>
      <p:sp>
        <p:nvSpPr>
          <p:cNvPr id="166" name="Google Shape;166;p61"/>
          <p:cNvSpPr txBox="1">
            <a:spLocks noGrp="1"/>
          </p:cNvSpPr>
          <p:nvPr>
            <p:ph type="body" idx="1"/>
          </p:nvPr>
        </p:nvSpPr>
        <p:spPr>
          <a:xfrm>
            <a:off x="1246204" y="4231461"/>
            <a:ext cx="3444864" cy="752792"/>
          </a:xfrm>
          <a:prstGeom prst="rect">
            <a:avLst/>
          </a:prstGeom>
          <a:noFill/>
          <a:ln>
            <a:noFill/>
          </a:ln>
        </p:spPr>
        <p:txBody>
          <a:bodyPr spcFirstLastPara="1" wrap="square" lIns="0" tIns="0" rIns="0" bIns="0" anchor="ctr" anchorCtr="0">
            <a:noAutofit/>
          </a:bodyPr>
          <a:lstStyle>
            <a:lvl1pPr marL="457200" lvl="0" indent="-228600" algn="l">
              <a:lnSpc>
                <a:spcPct val="120000"/>
              </a:lnSpc>
              <a:spcBef>
                <a:spcPts val="0"/>
              </a:spcBef>
              <a:spcAft>
                <a:spcPts val="0"/>
              </a:spcAft>
              <a:buSzPts val="1400"/>
              <a:buNone/>
              <a:defRPr sz="1400">
                <a:solidFill>
                  <a:schemeClr val="lt1"/>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7" name="Google Shape;167;p61"/>
          <p:cNvSpPr txBox="1">
            <a:spLocks noGrp="1"/>
          </p:cNvSpPr>
          <p:nvPr>
            <p:ph type="body" idx="4"/>
          </p:nvPr>
        </p:nvSpPr>
        <p:spPr>
          <a:xfrm>
            <a:off x="1246204" y="5338639"/>
            <a:ext cx="3444864" cy="717069"/>
          </a:xfrm>
          <a:prstGeom prst="rect">
            <a:avLst/>
          </a:prstGeom>
          <a:noFill/>
          <a:ln>
            <a:noFill/>
          </a:ln>
        </p:spPr>
        <p:txBody>
          <a:bodyPr spcFirstLastPara="1" wrap="square" lIns="0" tIns="0" rIns="0" bIns="0" anchor="ctr" anchorCtr="0">
            <a:noAutofit/>
          </a:bodyPr>
          <a:lstStyle>
            <a:lvl1pPr marL="457200" lvl="0" indent="-228600" algn="l">
              <a:lnSpc>
                <a:spcPct val="120000"/>
              </a:lnSpc>
              <a:spcBef>
                <a:spcPts val="0"/>
              </a:spcBef>
              <a:spcAft>
                <a:spcPts val="0"/>
              </a:spcAft>
              <a:buSzPts val="1400"/>
              <a:buNone/>
              <a:defRPr sz="1400">
                <a:solidFill>
                  <a:schemeClr val="lt1"/>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8" name="Google Shape;168;p61"/>
          <p:cNvSpPr txBox="1">
            <a:spLocks noGrp="1"/>
          </p:cNvSpPr>
          <p:nvPr>
            <p:ph type="body" idx="5"/>
          </p:nvPr>
        </p:nvSpPr>
        <p:spPr>
          <a:xfrm>
            <a:off x="963084" y="85725"/>
            <a:ext cx="10276416" cy="209550"/>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0"/>
              </a:spcBef>
              <a:spcAft>
                <a:spcPts val="0"/>
              </a:spcAft>
              <a:buSzPts val="1100"/>
              <a:buNone/>
              <a:defRPr sz="110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hoto slide_2">
  <p:cSld name="Photo slide_2">
    <p:spTree>
      <p:nvGrpSpPr>
        <p:cNvPr id="1" name="Shape 169"/>
        <p:cNvGrpSpPr/>
        <p:nvPr/>
      </p:nvGrpSpPr>
      <p:grpSpPr>
        <a:xfrm>
          <a:off x="0" y="0"/>
          <a:ext cx="0" cy="0"/>
          <a:chOff x="0" y="0"/>
          <a:chExt cx="0" cy="0"/>
        </a:xfrm>
      </p:grpSpPr>
      <p:sp>
        <p:nvSpPr>
          <p:cNvPr id="170" name="Google Shape;170;p62"/>
          <p:cNvSpPr txBox="1">
            <a:spLocks noGrp="1"/>
          </p:cNvSpPr>
          <p:nvPr>
            <p:ph type="title"/>
          </p:nvPr>
        </p:nvSpPr>
        <p:spPr>
          <a:xfrm>
            <a:off x="960000" y="277368"/>
            <a:ext cx="5040000" cy="792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62"/>
          <p:cNvSpPr txBox="1">
            <a:spLocks noGrp="1"/>
          </p:cNvSpPr>
          <p:nvPr>
            <p:ph type="ftr" idx="11"/>
          </p:nvPr>
        </p:nvSpPr>
        <p:spPr>
          <a:xfrm>
            <a:off x="3215999" y="6514618"/>
            <a:ext cx="2784000" cy="180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2"/>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172" name="Google Shape;172;p62"/>
          <p:cNvSpPr txBox="1">
            <a:spLocks noGrp="1"/>
          </p:cNvSpPr>
          <p:nvPr>
            <p:ph type="sldNum" idx="12"/>
          </p:nvPr>
        </p:nvSpPr>
        <p:spPr>
          <a:xfrm>
            <a:off x="126609" y="184636"/>
            <a:ext cx="288000" cy="180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1pPr>
            <a:lvl2pPr marL="0" marR="0" lvl="1"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2pPr>
            <a:lvl3pPr marL="0" marR="0" lvl="2"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3pPr>
            <a:lvl4pPr marL="0" marR="0" lvl="3"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4pPr>
            <a:lvl5pPr marL="0" marR="0" lvl="4"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5pPr>
            <a:lvl6pPr marL="0" marR="0" lvl="5"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6pPr>
            <a:lvl7pPr marL="0" marR="0" lvl="6"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7pPr>
            <a:lvl8pPr marL="0" marR="0" lvl="7"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8pPr>
            <a:lvl9pPr marL="0" marR="0" lvl="8"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sp>
        <p:nvSpPr>
          <p:cNvPr id="173" name="Google Shape;173;p62"/>
          <p:cNvSpPr>
            <a:spLocks noGrp="1"/>
          </p:cNvSpPr>
          <p:nvPr>
            <p:ph type="pic" idx="2"/>
          </p:nvPr>
        </p:nvSpPr>
        <p:spPr>
          <a:xfrm>
            <a:off x="6407573" y="0"/>
            <a:ext cx="4824427" cy="6858000"/>
          </a:xfrm>
          <a:prstGeom prst="rect">
            <a:avLst/>
          </a:prstGeom>
          <a:noFill/>
          <a:ln>
            <a:noFill/>
          </a:ln>
        </p:spPr>
      </p:sp>
      <p:sp>
        <p:nvSpPr>
          <p:cNvPr id="174" name="Google Shape;174;p62"/>
          <p:cNvSpPr txBox="1">
            <a:spLocks noGrp="1"/>
          </p:cNvSpPr>
          <p:nvPr>
            <p:ph type="body" idx="1"/>
          </p:nvPr>
        </p:nvSpPr>
        <p:spPr>
          <a:xfrm>
            <a:off x="960000" y="1266825"/>
            <a:ext cx="5040000" cy="4968000"/>
          </a:xfrm>
          <a:prstGeom prst="rect">
            <a:avLst/>
          </a:prstGeom>
          <a:noFill/>
          <a:ln>
            <a:noFill/>
          </a:ln>
        </p:spPr>
        <p:txBody>
          <a:bodyPr spcFirstLastPara="1" wrap="square" lIns="0" tIns="0" rIns="0" bIns="0" anchor="t" anchorCtr="0">
            <a:noAutofit/>
          </a:bodyPr>
          <a:lstStyle>
            <a:lvl1pPr marL="457200" lvl="0" indent="-342900" algn="l">
              <a:lnSpc>
                <a:spcPct val="130000"/>
              </a:lnSpc>
              <a:spcBef>
                <a:spcPts val="0"/>
              </a:spcBef>
              <a:spcAft>
                <a:spcPts val="0"/>
              </a:spcAft>
              <a:buSzPts val="1800"/>
              <a:buChar char="▪"/>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5" name="Google Shape;175;p62"/>
          <p:cNvSpPr txBox="1">
            <a:spLocks noGrp="1"/>
          </p:cNvSpPr>
          <p:nvPr>
            <p:ph type="body" idx="3"/>
          </p:nvPr>
        </p:nvSpPr>
        <p:spPr>
          <a:xfrm>
            <a:off x="963084" y="85725"/>
            <a:ext cx="5040000" cy="209550"/>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0"/>
              </a:spcBef>
              <a:spcAft>
                <a:spcPts val="0"/>
              </a:spcAft>
              <a:buSzPts val="1100"/>
              <a:buNone/>
              <a:defRPr sz="110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hoto slide_3">
  <p:cSld name="Photo slide_3">
    <p:spTree>
      <p:nvGrpSpPr>
        <p:cNvPr id="1" name="Shape 176"/>
        <p:cNvGrpSpPr/>
        <p:nvPr/>
      </p:nvGrpSpPr>
      <p:grpSpPr>
        <a:xfrm>
          <a:off x="0" y="0"/>
          <a:ext cx="0" cy="0"/>
          <a:chOff x="0" y="0"/>
          <a:chExt cx="0" cy="0"/>
        </a:xfrm>
      </p:grpSpPr>
      <p:sp>
        <p:nvSpPr>
          <p:cNvPr id="177" name="Google Shape;177;p63"/>
          <p:cNvSpPr txBox="1">
            <a:spLocks noGrp="1"/>
          </p:cNvSpPr>
          <p:nvPr>
            <p:ph type="title"/>
          </p:nvPr>
        </p:nvSpPr>
        <p:spPr>
          <a:xfrm>
            <a:off x="960000" y="277368"/>
            <a:ext cx="10272000" cy="792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63"/>
          <p:cNvSpPr txBox="1">
            <a:spLocks noGrp="1"/>
          </p:cNvSpPr>
          <p:nvPr>
            <p:ph type="ftr" idx="11"/>
          </p:nvPr>
        </p:nvSpPr>
        <p:spPr>
          <a:xfrm>
            <a:off x="3215999" y="6514618"/>
            <a:ext cx="8016000" cy="180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2"/>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179" name="Google Shape;179;p63"/>
          <p:cNvSpPr txBox="1">
            <a:spLocks noGrp="1"/>
          </p:cNvSpPr>
          <p:nvPr>
            <p:ph type="sldNum" idx="12"/>
          </p:nvPr>
        </p:nvSpPr>
        <p:spPr>
          <a:xfrm>
            <a:off x="126609" y="184636"/>
            <a:ext cx="288000" cy="180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1pPr>
            <a:lvl2pPr marL="0" marR="0" lvl="1"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2pPr>
            <a:lvl3pPr marL="0" marR="0" lvl="2"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3pPr>
            <a:lvl4pPr marL="0" marR="0" lvl="3"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4pPr>
            <a:lvl5pPr marL="0" marR="0" lvl="4"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5pPr>
            <a:lvl6pPr marL="0" marR="0" lvl="5"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6pPr>
            <a:lvl7pPr marL="0" marR="0" lvl="6"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7pPr>
            <a:lvl8pPr marL="0" marR="0" lvl="7"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8pPr>
            <a:lvl9pPr marL="0" marR="0" lvl="8"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sp>
        <p:nvSpPr>
          <p:cNvPr id="180" name="Google Shape;180;p63"/>
          <p:cNvSpPr>
            <a:spLocks noGrp="1"/>
          </p:cNvSpPr>
          <p:nvPr>
            <p:ph type="pic" idx="2"/>
          </p:nvPr>
        </p:nvSpPr>
        <p:spPr>
          <a:xfrm>
            <a:off x="960000" y="1266825"/>
            <a:ext cx="2568000" cy="2484000"/>
          </a:xfrm>
          <a:prstGeom prst="rect">
            <a:avLst/>
          </a:prstGeom>
          <a:solidFill>
            <a:schemeClr val="dk2"/>
          </a:solidFill>
          <a:ln>
            <a:noFill/>
          </a:ln>
        </p:spPr>
      </p:sp>
      <p:sp>
        <p:nvSpPr>
          <p:cNvPr id="181" name="Google Shape;181;p63"/>
          <p:cNvSpPr>
            <a:spLocks noGrp="1"/>
          </p:cNvSpPr>
          <p:nvPr>
            <p:ph type="pic" idx="3"/>
          </p:nvPr>
        </p:nvSpPr>
        <p:spPr>
          <a:xfrm>
            <a:off x="3528000" y="1266825"/>
            <a:ext cx="2568000" cy="2484000"/>
          </a:xfrm>
          <a:prstGeom prst="rect">
            <a:avLst/>
          </a:prstGeom>
          <a:solidFill>
            <a:srgbClr val="006699"/>
          </a:solidFill>
          <a:ln>
            <a:noFill/>
          </a:ln>
        </p:spPr>
      </p:sp>
      <p:sp>
        <p:nvSpPr>
          <p:cNvPr id="182" name="Google Shape;182;p63"/>
          <p:cNvSpPr>
            <a:spLocks noGrp="1"/>
          </p:cNvSpPr>
          <p:nvPr>
            <p:ph type="pic" idx="4"/>
          </p:nvPr>
        </p:nvSpPr>
        <p:spPr>
          <a:xfrm>
            <a:off x="6096000" y="1266825"/>
            <a:ext cx="2568000" cy="2484000"/>
          </a:xfrm>
          <a:prstGeom prst="rect">
            <a:avLst/>
          </a:prstGeom>
          <a:solidFill>
            <a:schemeClr val="dk2"/>
          </a:solidFill>
          <a:ln>
            <a:noFill/>
          </a:ln>
        </p:spPr>
      </p:sp>
      <p:sp>
        <p:nvSpPr>
          <p:cNvPr id="183" name="Google Shape;183;p63"/>
          <p:cNvSpPr>
            <a:spLocks noGrp="1"/>
          </p:cNvSpPr>
          <p:nvPr>
            <p:ph type="pic" idx="5"/>
          </p:nvPr>
        </p:nvSpPr>
        <p:spPr>
          <a:xfrm>
            <a:off x="8664000" y="1266825"/>
            <a:ext cx="2568000" cy="2484000"/>
          </a:xfrm>
          <a:prstGeom prst="rect">
            <a:avLst/>
          </a:prstGeom>
          <a:solidFill>
            <a:srgbClr val="006699"/>
          </a:solidFill>
          <a:ln>
            <a:noFill/>
          </a:ln>
        </p:spPr>
      </p:sp>
      <p:sp>
        <p:nvSpPr>
          <p:cNvPr id="184" name="Google Shape;184;p63"/>
          <p:cNvSpPr>
            <a:spLocks noGrp="1"/>
          </p:cNvSpPr>
          <p:nvPr>
            <p:ph type="pic" idx="6"/>
          </p:nvPr>
        </p:nvSpPr>
        <p:spPr>
          <a:xfrm>
            <a:off x="8664000" y="3748033"/>
            <a:ext cx="2568000" cy="2484000"/>
          </a:xfrm>
          <a:prstGeom prst="rect">
            <a:avLst/>
          </a:prstGeom>
          <a:solidFill>
            <a:schemeClr val="dk2"/>
          </a:solidFill>
          <a:ln>
            <a:noFill/>
          </a:ln>
        </p:spPr>
      </p:sp>
      <p:sp>
        <p:nvSpPr>
          <p:cNvPr id="185" name="Google Shape;185;p63"/>
          <p:cNvSpPr>
            <a:spLocks noGrp="1"/>
          </p:cNvSpPr>
          <p:nvPr>
            <p:ph type="pic" idx="7"/>
          </p:nvPr>
        </p:nvSpPr>
        <p:spPr>
          <a:xfrm>
            <a:off x="3528000" y="3748033"/>
            <a:ext cx="2568000" cy="2484000"/>
          </a:xfrm>
          <a:prstGeom prst="rect">
            <a:avLst/>
          </a:prstGeom>
          <a:solidFill>
            <a:schemeClr val="dk2"/>
          </a:solidFill>
          <a:ln>
            <a:noFill/>
          </a:ln>
        </p:spPr>
      </p:sp>
      <p:sp>
        <p:nvSpPr>
          <p:cNvPr id="186" name="Google Shape;186;p63"/>
          <p:cNvSpPr>
            <a:spLocks noGrp="1"/>
          </p:cNvSpPr>
          <p:nvPr>
            <p:ph type="pic" idx="8"/>
          </p:nvPr>
        </p:nvSpPr>
        <p:spPr>
          <a:xfrm>
            <a:off x="6096000" y="3748033"/>
            <a:ext cx="2568000" cy="2484000"/>
          </a:xfrm>
          <a:prstGeom prst="rect">
            <a:avLst/>
          </a:prstGeom>
          <a:solidFill>
            <a:srgbClr val="006699"/>
          </a:solidFill>
          <a:ln>
            <a:noFill/>
          </a:ln>
        </p:spPr>
      </p:sp>
      <p:sp>
        <p:nvSpPr>
          <p:cNvPr id="187" name="Google Shape;187;p63"/>
          <p:cNvSpPr>
            <a:spLocks noGrp="1"/>
          </p:cNvSpPr>
          <p:nvPr>
            <p:ph type="pic" idx="9"/>
          </p:nvPr>
        </p:nvSpPr>
        <p:spPr>
          <a:xfrm>
            <a:off x="960000" y="3748033"/>
            <a:ext cx="2568000" cy="2484000"/>
          </a:xfrm>
          <a:prstGeom prst="rect">
            <a:avLst/>
          </a:prstGeom>
          <a:solidFill>
            <a:srgbClr val="006699"/>
          </a:solidFill>
          <a:ln>
            <a:noFill/>
          </a:ln>
        </p:spPr>
      </p:sp>
      <p:sp>
        <p:nvSpPr>
          <p:cNvPr id="188" name="Google Shape;188;p63"/>
          <p:cNvSpPr txBox="1">
            <a:spLocks noGrp="1"/>
          </p:cNvSpPr>
          <p:nvPr>
            <p:ph type="body" idx="1"/>
          </p:nvPr>
        </p:nvSpPr>
        <p:spPr>
          <a:xfrm>
            <a:off x="1236000" y="5300631"/>
            <a:ext cx="2016000" cy="75600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0"/>
              </a:spcBef>
              <a:spcAft>
                <a:spcPts val="0"/>
              </a:spcAft>
              <a:buSzPts val="1400"/>
              <a:buNone/>
              <a:defRPr sz="1400">
                <a:solidFill>
                  <a:schemeClr val="lt1"/>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9" name="Google Shape;189;p63"/>
          <p:cNvSpPr txBox="1">
            <a:spLocks noGrp="1"/>
          </p:cNvSpPr>
          <p:nvPr>
            <p:ph type="body" idx="13"/>
          </p:nvPr>
        </p:nvSpPr>
        <p:spPr>
          <a:xfrm>
            <a:off x="3804000" y="5300631"/>
            <a:ext cx="2016000" cy="75600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0"/>
              </a:spcBef>
              <a:spcAft>
                <a:spcPts val="0"/>
              </a:spcAft>
              <a:buSzPts val="1400"/>
              <a:buNone/>
              <a:defRPr sz="1400">
                <a:solidFill>
                  <a:schemeClr val="lt1"/>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0" name="Google Shape;190;p63"/>
          <p:cNvSpPr txBox="1">
            <a:spLocks noGrp="1"/>
          </p:cNvSpPr>
          <p:nvPr>
            <p:ph type="body" idx="14"/>
          </p:nvPr>
        </p:nvSpPr>
        <p:spPr>
          <a:xfrm>
            <a:off x="6372000" y="5300631"/>
            <a:ext cx="2016000" cy="75600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0"/>
              </a:spcBef>
              <a:spcAft>
                <a:spcPts val="0"/>
              </a:spcAft>
              <a:buSzPts val="1400"/>
              <a:buNone/>
              <a:defRPr sz="1400">
                <a:solidFill>
                  <a:schemeClr val="lt1"/>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1" name="Google Shape;191;p63"/>
          <p:cNvSpPr txBox="1">
            <a:spLocks noGrp="1"/>
          </p:cNvSpPr>
          <p:nvPr>
            <p:ph type="body" idx="15"/>
          </p:nvPr>
        </p:nvSpPr>
        <p:spPr>
          <a:xfrm>
            <a:off x="8940000" y="5300631"/>
            <a:ext cx="2016000" cy="75600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0"/>
              </a:spcBef>
              <a:spcAft>
                <a:spcPts val="0"/>
              </a:spcAft>
              <a:buSzPts val="1400"/>
              <a:buNone/>
              <a:defRPr sz="1400">
                <a:solidFill>
                  <a:schemeClr val="lt1"/>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2" name="Google Shape;192;p63"/>
          <p:cNvSpPr txBox="1">
            <a:spLocks noGrp="1"/>
          </p:cNvSpPr>
          <p:nvPr>
            <p:ph type="body" idx="16"/>
          </p:nvPr>
        </p:nvSpPr>
        <p:spPr>
          <a:xfrm>
            <a:off x="1236000" y="2818821"/>
            <a:ext cx="2016000" cy="75600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0"/>
              </a:spcBef>
              <a:spcAft>
                <a:spcPts val="0"/>
              </a:spcAft>
              <a:buSzPts val="1400"/>
              <a:buNone/>
              <a:defRPr sz="1400">
                <a:solidFill>
                  <a:schemeClr val="lt1"/>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3" name="Google Shape;193;p63"/>
          <p:cNvSpPr txBox="1">
            <a:spLocks noGrp="1"/>
          </p:cNvSpPr>
          <p:nvPr>
            <p:ph type="body" idx="17"/>
          </p:nvPr>
        </p:nvSpPr>
        <p:spPr>
          <a:xfrm>
            <a:off x="3804000" y="2818821"/>
            <a:ext cx="2016000" cy="75600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0"/>
              </a:spcBef>
              <a:spcAft>
                <a:spcPts val="0"/>
              </a:spcAft>
              <a:buSzPts val="1400"/>
              <a:buNone/>
              <a:defRPr sz="1400">
                <a:solidFill>
                  <a:schemeClr val="lt1"/>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4" name="Google Shape;194;p63"/>
          <p:cNvSpPr txBox="1">
            <a:spLocks noGrp="1"/>
          </p:cNvSpPr>
          <p:nvPr>
            <p:ph type="body" idx="18"/>
          </p:nvPr>
        </p:nvSpPr>
        <p:spPr>
          <a:xfrm>
            <a:off x="6372000" y="2818821"/>
            <a:ext cx="2016000" cy="75600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0"/>
              </a:spcBef>
              <a:spcAft>
                <a:spcPts val="0"/>
              </a:spcAft>
              <a:buSzPts val="1400"/>
              <a:buNone/>
              <a:defRPr sz="1400">
                <a:solidFill>
                  <a:schemeClr val="lt1"/>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5" name="Google Shape;195;p63"/>
          <p:cNvSpPr txBox="1">
            <a:spLocks noGrp="1"/>
          </p:cNvSpPr>
          <p:nvPr>
            <p:ph type="body" idx="19"/>
          </p:nvPr>
        </p:nvSpPr>
        <p:spPr>
          <a:xfrm>
            <a:off x="8940000" y="2818821"/>
            <a:ext cx="2016000" cy="75600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0"/>
              </a:spcBef>
              <a:spcAft>
                <a:spcPts val="0"/>
              </a:spcAft>
              <a:buSzPts val="1400"/>
              <a:buNone/>
              <a:defRPr sz="1400">
                <a:solidFill>
                  <a:schemeClr val="lt1"/>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6" name="Google Shape;196;p63"/>
          <p:cNvSpPr txBox="1">
            <a:spLocks noGrp="1"/>
          </p:cNvSpPr>
          <p:nvPr>
            <p:ph type="body" idx="20"/>
          </p:nvPr>
        </p:nvSpPr>
        <p:spPr>
          <a:xfrm>
            <a:off x="963084" y="85725"/>
            <a:ext cx="10276416" cy="209550"/>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0"/>
              </a:spcBef>
              <a:spcAft>
                <a:spcPts val="0"/>
              </a:spcAft>
              <a:buSzPts val="1100"/>
              <a:buNone/>
              <a:defRPr sz="110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hart slide">
  <p:cSld name="Chart slide">
    <p:spTree>
      <p:nvGrpSpPr>
        <p:cNvPr id="1" name="Shape 197"/>
        <p:cNvGrpSpPr/>
        <p:nvPr/>
      </p:nvGrpSpPr>
      <p:grpSpPr>
        <a:xfrm>
          <a:off x="0" y="0"/>
          <a:ext cx="0" cy="0"/>
          <a:chOff x="0" y="0"/>
          <a:chExt cx="0" cy="0"/>
        </a:xfrm>
      </p:grpSpPr>
      <p:sp>
        <p:nvSpPr>
          <p:cNvPr id="198" name="Google Shape;198;p64"/>
          <p:cNvSpPr txBox="1">
            <a:spLocks noGrp="1"/>
          </p:cNvSpPr>
          <p:nvPr>
            <p:ph type="title"/>
          </p:nvPr>
        </p:nvSpPr>
        <p:spPr>
          <a:xfrm>
            <a:off x="960000" y="277368"/>
            <a:ext cx="10272000" cy="792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64"/>
          <p:cNvSpPr txBox="1">
            <a:spLocks noGrp="1"/>
          </p:cNvSpPr>
          <p:nvPr>
            <p:ph type="ftr" idx="11"/>
          </p:nvPr>
        </p:nvSpPr>
        <p:spPr>
          <a:xfrm>
            <a:off x="3215999" y="6514618"/>
            <a:ext cx="8016000" cy="180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2"/>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200" name="Google Shape;200;p64"/>
          <p:cNvSpPr txBox="1">
            <a:spLocks noGrp="1"/>
          </p:cNvSpPr>
          <p:nvPr>
            <p:ph type="sldNum" idx="12"/>
          </p:nvPr>
        </p:nvSpPr>
        <p:spPr>
          <a:xfrm>
            <a:off x="126609" y="184636"/>
            <a:ext cx="288000" cy="180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1pPr>
            <a:lvl2pPr marL="0" marR="0" lvl="1"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2pPr>
            <a:lvl3pPr marL="0" marR="0" lvl="2"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3pPr>
            <a:lvl4pPr marL="0" marR="0" lvl="3"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4pPr>
            <a:lvl5pPr marL="0" marR="0" lvl="4"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5pPr>
            <a:lvl6pPr marL="0" marR="0" lvl="5"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6pPr>
            <a:lvl7pPr marL="0" marR="0" lvl="6"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7pPr>
            <a:lvl8pPr marL="0" marR="0" lvl="7"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8pPr>
            <a:lvl9pPr marL="0" marR="0" lvl="8"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sp>
        <p:nvSpPr>
          <p:cNvPr id="201" name="Google Shape;201;p64"/>
          <p:cNvSpPr txBox="1">
            <a:spLocks noGrp="1"/>
          </p:cNvSpPr>
          <p:nvPr>
            <p:ph type="body" idx="1"/>
          </p:nvPr>
        </p:nvSpPr>
        <p:spPr>
          <a:xfrm>
            <a:off x="960000" y="1266825"/>
            <a:ext cx="3120000" cy="4968000"/>
          </a:xfrm>
          <a:prstGeom prst="rect">
            <a:avLst/>
          </a:prstGeom>
          <a:noFill/>
          <a:ln>
            <a:noFill/>
          </a:ln>
        </p:spPr>
        <p:txBody>
          <a:bodyPr spcFirstLastPara="1" wrap="square" lIns="0" tIns="0" rIns="0" bIns="0" anchor="ctr" anchorCtr="0">
            <a:noAutofit/>
          </a:bodyPr>
          <a:lstStyle>
            <a:lvl1pPr marL="457200" lvl="0" indent="-228600" algn="l">
              <a:lnSpc>
                <a:spcPct val="130000"/>
              </a:lnSpc>
              <a:spcBef>
                <a:spcPts val="0"/>
              </a:spcBef>
              <a:spcAft>
                <a:spcPts val="0"/>
              </a:spcAft>
              <a:buSzPts val="1800"/>
              <a:buNone/>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2" name="Google Shape;202;p64"/>
          <p:cNvSpPr>
            <a:spLocks noGrp="1"/>
          </p:cNvSpPr>
          <p:nvPr>
            <p:ph type="chart" idx="2"/>
          </p:nvPr>
        </p:nvSpPr>
        <p:spPr>
          <a:xfrm>
            <a:off x="4512000" y="1266825"/>
            <a:ext cx="6720000" cy="4968000"/>
          </a:xfrm>
          <a:prstGeom prst="rect">
            <a:avLst/>
          </a:prstGeom>
          <a:noFill/>
          <a:ln>
            <a:noFill/>
          </a:ln>
        </p:spPr>
        <p:txBody>
          <a:bodyPr spcFirstLastPara="1" wrap="square" lIns="0" tIns="0" rIns="0" bIns="0" anchor="t" anchorCtr="0">
            <a:noAutofit/>
          </a:bodyPr>
          <a:lstStyle>
            <a:lvl1pPr marR="0" lvl="0" algn="l" rtl="0">
              <a:lnSpc>
                <a:spcPct val="130000"/>
              </a:lnSpc>
              <a:spcBef>
                <a:spcPts val="0"/>
              </a:spcBef>
              <a:spcAft>
                <a:spcPts val="0"/>
              </a:spcAft>
              <a:buClr>
                <a:schemeClr val="dk2"/>
              </a:buClr>
              <a:buSzPts val="1800"/>
              <a:buFont typeface="Noto Sans Symbols"/>
              <a:buNone/>
              <a:defRPr sz="1800" b="0" i="0" u="none" strike="noStrike" cap="none">
                <a:solidFill>
                  <a:schemeClr val="dk1"/>
                </a:solidFill>
                <a:latin typeface="Arial"/>
                <a:ea typeface="Arial"/>
                <a:cs typeface="Arial"/>
                <a:sym typeface="Arial"/>
              </a:defRPr>
            </a:lvl1pPr>
            <a:lvl2pPr marR="0" lvl="1" algn="l" rtl="0">
              <a:lnSpc>
                <a:spcPct val="130000"/>
              </a:lnSpc>
              <a:spcBef>
                <a:spcPts val="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30000"/>
              </a:lnSpc>
              <a:spcBef>
                <a:spcPts val="0"/>
              </a:spcBef>
              <a:spcAft>
                <a:spcPts val="0"/>
              </a:spcAft>
              <a:buClr>
                <a:srgbClr val="009EDE"/>
              </a:buClr>
              <a:buSzPts val="1800"/>
              <a:buFont typeface="Open Sans"/>
              <a:buChar char="›"/>
              <a:defRPr sz="18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Open Sans"/>
              <a:buNone/>
              <a:defRPr sz="2000" b="0" i="0" u="none" strike="noStrike" cap="none">
                <a:solidFill>
                  <a:schemeClr val="dk1"/>
                </a:solidFill>
                <a:latin typeface="Open Sans"/>
                <a:ea typeface="Open Sans"/>
                <a:cs typeface="Open Sans"/>
                <a:sym typeface="Open Sans"/>
              </a:defRPr>
            </a:lvl4pPr>
            <a:lvl5pPr marR="0" lvl="4" algn="l" rtl="0">
              <a:lnSpc>
                <a:spcPct val="100000"/>
              </a:lnSpc>
              <a:spcBef>
                <a:spcPts val="400"/>
              </a:spcBef>
              <a:spcAft>
                <a:spcPts val="0"/>
              </a:spcAft>
              <a:buClr>
                <a:schemeClr val="dk1"/>
              </a:buClr>
              <a:buSzPts val="2000"/>
              <a:buFont typeface="Open Sans"/>
              <a:buNone/>
              <a:defRPr sz="2000" b="0" i="0" u="none" strike="noStrike" cap="none">
                <a:solidFill>
                  <a:schemeClr val="dk1"/>
                </a:solidFill>
                <a:latin typeface="Open Sans"/>
                <a:ea typeface="Open Sans"/>
                <a:cs typeface="Open Sans"/>
                <a:sym typeface="Open Sans"/>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3" name="Google Shape;203;p64"/>
          <p:cNvSpPr txBox="1">
            <a:spLocks noGrp="1"/>
          </p:cNvSpPr>
          <p:nvPr>
            <p:ph type="body" idx="3"/>
          </p:nvPr>
        </p:nvSpPr>
        <p:spPr>
          <a:xfrm>
            <a:off x="963084" y="85725"/>
            <a:ext cx="10276416" cy="209550"/>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0"/>
              </a:spcBef>
              <a:spcAft>
                <a:spcPts val="0"/>
              </a:spcAft>
              <a:buSzPts val="1100"/>
              <a:buNone/>
              <a:defRPr sz="110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able slide">
  <p:cSld name="Table slide">
    <p:spTree>
      <p:nvGrpSpPr>
        <p:cNvPr id="1" name="Shape 204"/>
        <p:cNvGrpSpPr/>
        <p:nvPr/>
      </p:nvGrpSpPr>
      <p:grpSpPr>
        <a:xfrm>
          <a:off x="0" y="0"/>
          <a:ext cx="0" cy="0"/>
          <a:chOff x="0" y="0"/>
          <a:chExt cx="0" cy="0"/>
        </a:xfrm>
      </p:grpSpPr>
      <p:sp>
        <p:nvSpPr>
          <p:cNvPr id="205" name="Google Shape;205;p65"/>
          <p:cNvSpPr txBox="1">
            <a:spLocks noGrp="1"/>
          </p:cNvSpPr>
          <p:nvPr>
            <p:ph type="title"/>
          </p:nvPr>
        </p:nvSpPr>
        <p:spPr>
          <a:xfrm>
            <a:off x="960000" y="277368"/>
            <a:ext cx="10272000" cy="792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p65"/>
          <p:cNvSpPr txBox="1">
            <a:spLocks noGrp="1"/>
          </p:cNvSpPr>
          <p:nvPr>
            <p:ph type="ftr" idx="11"/>
          </p:nvPr>
        </p:nvSpPr>
        <p:spPr>
          <a:xfrm>
            <a:off x="3215999" y="6514618"/>
            <a:ext cx="8016000" cy="180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2"/>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207" name="Google Shape;207;p65"/>
          <p:cNvSpPr txBox="1">
            <a:spLocks noGrp="1"/>
          </p:cNvSpPr>
          <p:nvPr>
            <p:ph type="sldNum" idx="12"/>
          </p:nvPr>
        </p:nvSpPr>
        <p:spPr>
          <a:xfrm>
            <a:off x="126609" y="184636"/>
            <a:ext cx="288000" cy="180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1pPr>
            <a:lvl2pPr marL="0" marR="0" lvl="1"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2pPr>
            <a:lvl3pPr marL="0" marR="0" lvl="2"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3pPr>
            <a:lvl4pPr marL="0" marR="0" lvl="3"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4pPr>
            <a:lvl5pPr marL="0" marR="0" lvl="4"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5pPr>
            <a:lvl6pPr marL="0" marR="0" lvl="5"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6pPr>
            <a:lvl7pPr marL="0" marR="0" lvl="6"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7pPr>
            <a:lvl8pPr marL="0" marR="0" lvl="7"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8pPr>
            <a:lvl9pPr marL="0" marR="0" lvl="8"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sp>
        <p:nvSpPr>
          <p:cNvPr id="208" name="Google Shape;208;p65"/>
          <p:cNvSpPr txBox="1">
            <a:spLocks noGrp="1"/>
          </p:cNvSpPr>
          <p:nvPr>
            <p:ph type="body" idx="1"/>
          </p:nvPr>
        </p:nvSpPr>
        <p:spPr>
          <a:xfrm>
            <a:off x="963084" y="85725"/>
            <a:ext cx="10276416" cy="209550"/>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0"/>
              </a:spcBef>
              <a:spcAft>
                <a:spcPts val="0"/>
              </a:spcAft>
              <a:buSzPts val="1100"/>
              <a:buNone/>
              <a:defRPr sz="110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ersonal contact info slide">
  <p:cSld name="Personal contact info slide">
    <p:spTree>
      <p:nvGrpSpPr>
        <p:cNvPr id="1" name="Shape 209"/>
        <p:cNvGrpSpPr/>
        <p:nvPr/>
      </p:nvGrpSpPr>
      <p:grpSpPr>
        <a:xfrm>
          <a:off x="0" y="0"/>
          <a:ext cx="0" cy="0"/>
          <a:chOff x="0" y="0"/>
          <a:chExt cx="0" cy="0"/>
        </a:xfrm>
      </p:grpSpPr>
      <p:sp>
        <p:nvSpPr>
          <p:cNvPr id="210" name="Google Shape;210;p66"/>
          <p:cNvSpPr txBox="1">
            <a:spLocks noGrp="1"/>
          </p:cNvSpPr>
          <p:nvPr>
            <p:ph type="ftr" idx="11"/>
          </p:nvPr>
        </p:nvSpPr>
        <p:spPr>
          <a:xfrm>
            <a:off x="3215999" y="6514618"/>
            <a:ext cx="8016000" cy="180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2"/>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211" name="Google Shape;211;p66"/>
          <p:cNvSpPr txBox="1">
            <a:spLocks noGrp="1"/>
          </p:cNvSpPr>
          <p:nvPr>
            <p:ph type="sldNum" idx="12"/>
          </p:nvPr>
        </p:nvSpPr>
        <p:spPr>
          <a:xfrm>
            <a:off x="126609" y="184636"/>
            <a:ext cx="288000" cy="180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1pPr>
            <a:lvl2pPr marL="0" marR="0" lvl="1"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2pPr>
            <a:lvl3pPr marL="0" marR="0" lvl="2"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3pPr>
            <a:lvl4pPr marL="0" marR="0" lvl="3"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4pPr>
            <a:lvl5pPr marL="0" marR="0" lvl="4"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5pPr>
            <a:lvl6pPr marL="0" marR="0" lvl="5"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6pPr>
            <a:lvl7pPr marL="0" marR="0" lvl="6"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7pPr>
            <a:lvl8pPr marL="0" marR="0" lvl="7"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8pPr>
            <a:lvl9pPr marL="0" marR="0" lvl="8"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sp>
        <p:nvSpPr>
          <p:cNvPr id="212" name="Google Shape;212;p66"/>
          <p:cNvSpPr>
            <a:spLocks noGrp="1"/>
          </p:cNvSpPr>
          <p:nvPr>
            <p:ph type="pic" idx="2"/>
          </p:nvPr>
        </p:nvSpPr>
        <p:spPr>
          <a:xfrm>
            <a:off x="2243503" y="1994873"/>
            <a:ext cx="2880000" cy="2160000"/>
          </a:xfrm>
          <a:prstGeom prst="rect">
            <a:avLst/>
          </a:prstGeom>
          <a:noFill/>
          <a:ln>
            <a:noFill/>
          </a:ln>
        </p:spPr>
      </p:sp>
      <p:sp>
        <p:nvSpPr>
          <p:cNvPr id="213" name="Google Shape;213;p66"/>
          <p:cNvSpPr txBox="1">
            <a:spLocks noGrp="1"/>
          </p:cNvSpPr>
          <p:nvPr>
            <p:ph type="body" idx="1"/>
          </p:nvPr>
        </p:nvSpPr>
        <p:spPr>
          <a:xfrm>
            <a:off x="5492751" y="1924537"/>
            <a:ext cx="5746749" cy="360000"/>
          </a:xfrm>
          <a:prstGeom prst="rect">
            <a:avLst/>
          </a:prstGeom>
          <a:noFill/>
          <a:ln>
            <a:noFill/>
          </a:ln>
        </p:spPr>
        <p:txBody>
          <a:bodyPr spcFirstLastPara="1" wrap="square" lIns="0" tIns="0" rIns="0" bIns="0" anchor="b" anchorCtr="0">
            <a:noAutofit/>
          </a:bodyPr>
          <a:lstStyle>
            <a:lvl1pPr marL="457200" lvl="0" indent="-228600" algn="l">
              <a:lnSpc>
                <a:spcPct val="130000"/>
              </a:lnSpc>
              <a:spcBef>
                <a:spcPts val="0"/>
              </a:spcBef>
              <a:spcAft>
                <a:spcPts val="0"/>
              </a:spcAft>
              <a:buSzPts val="2400"/>
              <a:buNone/>
              <a:defRPr sz="2400" b="1">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4" name="Google Shape;214;p66"/>
          <p:cNvSpPr txBox="1">
            <a:spLocks noGrp="1"/>
          </p:cNvSpPr>
          <p:nvPr>
            <p:ph type="body" idx="3"/>
          </p:nvPr>
        </p:nvSpPr>
        <p:spPr>
          <a:xfrm>
            <a:off x="5492751" y="2328361"/>
            <a:ext cx="5746749" cy="648000"/>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0"/>
              </a:spcBef>
              <a:spcAft>
                <a:spcPts val="0"/>
              </a:spcAft>
              <a:buSzPts val="1800"/>
              <a:buNone/>
              <a:defRPr>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5" name="Google Shape;215;p66"/>
          <p:cNvSpPr txBox="1">
            <a:spLocks noGrp="1"/>
          </p:cNvSpPr>
          <p:nvPr>
            <p:ph type="body" idx="4"/>
          </p:nvPr>
        </p:nvSpPr>
        <p:spPr>
          <a:xfrm>
            <a:off x="5492751" y="3031027"/>
            <a:ext cx="5746749" cy="1260000"/>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0"/>
              </a:spcBef>
              <a:spcAft>
                <a:spcPts val="0"/>
              </a:spcAft>
              <a:buSzPts val="1800"/>
              <a:buNone/>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Ending slide">
  <p:cSld name="Ending slide">
    <p:bg>
      <p:bgPr>
        <a:blipFill>
          <a:blip r:embed="rId2">
            <a:alphaModFix/>
          </a:blip>
          <a:stretch>
            <a:fillRect/>
          </a:stretch>
        </a:blipFill>
        <a:effectLst/>
      </p:bgPr>
    </p:bg>
    <p:spTree>
      <p:nvGrpSpPr>
        <p:cNvPr id="1" name="Shape 21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4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4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4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4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4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4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4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4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4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image" Target="../media/image3.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pic>
        <p:nvPicPr>
          <p:cNvPr id="88" name="Google Shape;88;p38"/>
          <p:cNvPicPr preferRelativeResize="0"/>
          <p:nvPr/>
        </p:nvPicPr>
        <p:blipFill rotWithShape="1">
          <a:blip r:embed="rId20">
            <a:alphaModFix/>
          </a:blip>
          <a:srcRect/>
          <a:stretch/>
        </p:blipFill>
        <p:spPr>
          <a:xfrm>
            <a:off x="1" y="0"/>
            <a:ext cx="699009" cy="737618"/>
          </a:xfrm>
          <a:prstGeom prst="rect">
            <a:avLst/>
          </a:prstGeom>
          <a:noFill/>
          <a:ln>
            <a:noFill/>
          </a:ln>
        </p:spPr>
      </p:pic>
      <p:sp>
        <p:nvSpPr>
          <p:cNvPr id="89" name="Google Shape;89;p38"/>
          <p:cNvSpPr txBox="1">
            <a:spLocks noGrp="1"/>
          </p:cNvSpPr>
          <p:nvPr>
            <p:ph type="title"/>
          </p:nvPr>
        </p:nvSpPr>
        <p:spPr>
          <a:xfrm>
            <a:off x="960000" y="277368"/>
            <a:ext cx="10272000" cy="7920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dk2"/>
              </a:buClr>
              <a:buSzPts val="2400"/>
              <a:buFont typeface="Arial"/>
              <a:buNone/>
              <a:defRPr sz="24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0" name="Google Shape;90;p38"/>
          <p:cNvSpPr txBox="1">
            <a:spLocks noGrp="1"/>
          </p:cNvSpPr>
          <p:nvPr>
            <p:ph type="body" idx="1"/>
          </p:nvPr>
        </p:nvSpPr>
        <p:spPr>
          <a:xfrm>
            <a:off x="959999" y="1266825"/>
            <a:ext cx="10272000" cy="4968000"/>
          </a:xfrm>
          <a:prstGeom prst="rect">
            <a:avLst/>
          </a:prstGeom>
          <a:noFill/>
          <a:ln>
            <a:noFill/>
          </a:ln>
        </p:spPr>
        <p:txBody>
          <a:bodyPr spcFirstLastPara="1" wrap="square" lIns="0" tIns="0" rIns="0" bIns="0" anchor="t" anchorCtr="0">
            <a:noAutofit/>
          </a:bodyPr>
          <a:lstStyle>
            <a:lvl1pPr marL="457200" marR="0" lvl="0" indent="-342900" algn="l" rtl="0">
              <a:lnSpc>
                <a:spcPct val="130000"/>
              </a:lnSpc>
              <a:spcBef>
                <a:spcPts val="0"/>
              </a:spcBef>
              <a:spcAft>
                <a:spcPts val="0"/>
              </a:spcAft>
              <a:buClr>
                <a:schemeClr val="dk2"/>
              </a:buClr>
              <a:buSzPts val="1800"/>
              <a:buFont typeface="Noto Sans Symbols"/>
              <a:buChar char="▪"/>
              <a:defRPr sz="1800" b="0" i="0" u="none" strike="noStrike" cap="none">
                <a:solidFill>
                  <a:schemeClr val="dk1"/>
                </a:solidFill>
                <a:latin typeface="Arial"/>
                <a:ea typeface="Arial"/>
                <a:cs typeface="Arial"/>
                <a:sym typeface="Arial"/>
              </a:defRPr>
            </a:lvl1pPr>
            <a:lvl2pPr marL="914400" marR="0" lvl="1" indent="-342900" algn="l" rtl="0">
              <a:lnSpc>
                <a:spcPct val="130000"/>
              </a:lnSpc>
              <a:spcBef>
                <a:spcPts val="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30000"/>
              </a:lnSpc>
              <a:spcBef>
                <a:spcPts val="0"/>
              </a:spcBef>
              <a:spcAft>
                <a:spcPts val="0"/>
              </a:spcAft>
              <a:buClr>
                <a:srgbClr val="009EDE"/>
              </a:buClr>
              <a:buSzPts val="1800"/>
              <a:buFont typeface="Open Sans"/>
              <a:buChar char="›"/>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chemeClr val="dk1"/>
              </a:buClr>
              <a:buSzPts val="2000"/>
              <a:buFont typeface="Open Sans"/>
              <a:buNone/>
              <a:defRPr sz="2000" b="0" i="0" u="none" strike="noStrike" cap="none">
                <a:solidFill>
                  <a:schemeClr val="dk1"/>
                </a:solidFill>
                <a:latin typeface="Open Sans"/>
                <a:ea typeface="Open Sans"/>
                <a:cs typeface="Open Sans"/>
                <a:sym typeface="Open Sans"/>
              </a:defRPr>
            </a:lvl4pPr>
            <a:lvl5pPr marL="2286000" marR="0" lvl="4" indent="-228600" algn="l" rtl="0">
              <a:lnSpc>
                <a:spcPct val="100000"/>
              </a:lnSpc>
              <a:spcBef>
                <a:spcPts val="400"/>
              </a:spcBef>
              <a:spcAft>
                <a:spcPts val="0"/>
              </a:spcAft>
              <a:buClr>
                <a:schemeClr val="dk1"/>
              </a:buClr>
              <a:buSzPts val="2000"/>
              <a:buFont typeface="Open Sans"/>
              <a:buNone/>
              <a:defRPr sz="2000" b="0" i="0" u="none" strike="noStrike" cap="none">
                <a:solidFill>
                  <a:schemeClr val="dk1"/>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1" name="Google Shape;91;p38"/>
          <p:cNvSpPr txBox="1">
            <a:spLocks noGrp="1"/>
          </p:cNvSpPr>
          <p:nvPr>
            <p:ph type="ftr" idx="11"/>
          </p:nvPr>
        </p:nvSpPr>
        <p:spPr>
          <a:xfrm>
            <a:off x="3215999" y="6514618"/>
            <a:ext cx="8016000" cy="1800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dk2"/>
              </a:buClr>
              <a:buSzPts val="1400"/>
              <a:buFont typeface="Arial"/>
              <a:buNone/>
              <a:defRPr sz="1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2" name="Google Shape;92;p38"/>
          <p:cNvSpPr txBox="1">
            <a:spLocks noGrp="1"/>
          </p:cNvSpPr>
          <p:nvPr>
            <p:ph type="sldNum" idx="12"/>
          </p:nvPr>
        </p:nvSpPr>
        <p:spPr>
          <a:xfrm>
            <a:off x="126609" y="184636"/>
            <a:ext cx="288000" cy="1800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1pPr>
            <a:lvl2pPr marL="0" marR="0" lvl="1" indent="0" algn="l" rtl="0">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2pPr>
            <a:lvl3pPr marL="0" marR="0" lvl="2" indent="0" algn="l" rtl="0">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3pPr>
            <a:lvl4pPr marL="0" marR="0" lvl="3" indent="0" algn="l" rtl="0">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4pPr>
            <a:lvl5pPr marL="0" marR="0" lvl="4" indent="0" algn="l" rtl="0">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5pPr>
            <a:lvl6pPr marL="0" marR="0" lvl="5" indent="0" algn="l" rtl="0">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6pPr>
            <a:lvl7pPr marL="0" marR="0" lvl="6" indent="0" algn="l" rtl="0">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7pPr>
            <a:lvl8pPr marL="0" marR="0" lvl="7" indent="0" algn="l" rtl="0">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8pPr>
            <a:lvl9pPr marL="0" marR="0" lvl="8" indent="0" algn="l" rtl="0">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pic>
        <p:nvPicPr>
          <p:cNvPr id="93" name="Google Shape;93;p38"/>
          <p:cNvPicPr preferRelativeResize="0"/>
          <p:nvPr/>
        </p:nvPicPr>
        <p:blipFill rotWithShape="1">
          <a:blip r:embed="rId21">
            <a:alphaModFix/>
          </a:blip>
          <a:srcRect/>
          <a:stretch/>
        </p:blipFill>
        <p:spPr>
          <a:xfrm>
            <a:off x="12049760" y="6318504"/>
            <a:ext cx="142240" cy="539497"/>
          </a:xfrm>
          <a:prstGeom prst="rect">
            <a:avLst/>
          </a:prstGeom>
          <a:noFill/>
          <a:ln>
            <a:noFill/>
          </a:ln>
        </p:spPr>
      </p:pic>
      <p:pic>
        <p:nvPicPr>
          <p:cNvPr id="94" name="Google Shape;94;p38"/>
          <p:cNvPicPr preferRelativeResize="0"/>
          <p:nvPr/>
        </p:nvPicPr>
        <p:blipFill rotWithShape="1">
          <a:blip r:embed="rId22">
            <a:alphaModFix/>
          </a:blip>
          <a:srcRect/>
          <a:stretch/>
        </p:blipFill>
        <p:spPr>
          <a:xfrm>
            <a:off x="963085" y="6469655"/>
            <a:ext cx="1656975" cy="187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
          <p:cNvSpPr txBox="1">
            <a:spLocks noGrp="1"/>
          </p:cNvSpPr>
          <p:nvPr>
            <p:ph type="ctrTitle"/>
          </p:nvPr>
        </p:nvSpPr>
        <p:spPr>
          <a:xfrm>
            <a:off x="757917" y="1780674"/>
            <a:ext cx="8939536" cy="1308662"/>
          </a:xfrm>
          <a:prstGeom prst="rect">
            <a:avLst/>
          </a:prstGeom>
          <a:noFill/>
          <a:ln>
            <a:noFill/>
          </a:ln>
        </p:spPr>
        <p:txBody>
          <a:bodyPr spcFirstLastPara="1" wrap="square" lIns="0" tIns="0" rIns="0" bIns="0" anchor="b" anchorCtr="0">
            <a:noAutofit/>
          </a:bodyPr>
          <a:lstStyle/>
          <a:p>
            <a:pPr marL="0" lvl="0" indent="0" algn="l" rtl="0">
              <a:lnSpc>
                <a:spcPct val="200000"/>
              </a:lnSpc>
              <a:spcBef>
                <a:spcPts val="0"/>
              </a:spcBef>
              <a:spcAft>
                <a:spcPts val="0"/>
              </a:spcAft>
              <a:buSzPts val="2500"/>
              <a:buNone/>
            </a:pPr>
            <a:r>
              <a:rPr lang="en-US" sz="3000" dirty="0">
                <a:solidFill>
                  <a:srgbClr val="FFFFFF"/>
                </a:solidFill>
                <a:latin typeface="Calibri"/>
                <a:ea typeface="Calibri"/>
                <a:cs typeface="Calibri"/>
                <a:sym typeface="Calibri"/>
              </a:rPr>
              <a:t>RAI3E </a:t>
            </a:r>
            <a:r>
              <a:rPr lang="en-US" sz="3000" dirty="0" smtClean="0">
                <a:solidFill>
                  <a:srgbClr val="FFFFFF"/>
                </a:solidFill>
                <a:latin typeface="Calibri"/>
                <a:ea typeface="Calibri"/>
                <a:cs typeface="Calibri"/>
                <a:sym typeface="Calibri"/>
              </a:rPr>
              <a:t>Malaria Update for December 2021</a:t>
            </a:r>
            <a:br>
              <a:rPr lang="en-US" sz="3000" dirty="0" smtClean="0">
                <a:solidFill>
                  <a:srgbClr val="FFFFFF"/>
                </a:solidFill>
                <a:latin typeface="Calibri"/>
                <a:ea typeface="Calibri"/>
                <a:cs typeface="Calibri"/>
                <a:sym typeface="Calibri"/>
              </a:rPr>
            </a:br>
            <a:r>
              <a:rPr lang="en-US" sz="3000" dirty="0" smtClean="0">
                <a:solidFill>
                  <a:srgbClr val="FFFFFF"/>
                </a:solidFill>
                <a:latin typeface="Calibri"/>
                <a:ea typeface="Calibri"/>
                <a:cs typeface="Calibri"/>
                <a:sym typeface="Calibri"/>
              </a:rPr>
              <a:t>CCM </a:t>
            </a:r>
            <a:r>
              <a:rPr lang="en-US" sz="3000" dirty="0" err="1" smtClean="0">
                <a:solidFill>
                  <a:srgbClr val="FFFFFF"/>
                </a:solidFill>
                <a:latin typeface="Calibri"/>
                <a:ea typeface="Calibri"/>
                <a:cs typeface="Calibri"/>
                <a:sym typeface="Calibri"/>
              </a:rPr>
              <a:t>ExCom</a:t>
            </a:r>
            <a:endParaRPr sz="3000" dirty="0">
              <a:latin typeface="Calibri"/>
              <a:ea typeface="Calibri"/>
              <a:cs typeface="Calibri"/>
              <a:sym typeface="Calibri"/>
            </a:endParaRPr>
          </a:p>
        </p:txBody>
      </p:sp>
      <p:sp>
        <p:nvSpPr>
          <p:cNvPr id="222" name="Google Shape;222;p1"/>
          <p:cNvSpPr txBox="1">
            <a:spLocks noGrp="1"/>
          </p:cNvSpPr>
          <p:nvPr>
            <p:ph type="subTitle" idx="1"/>
          </p:nvPr>
        </p:nvSpPr>
        <p:spPr>
          <a:xfrm>
            <a:off x="918914" y="3768665"/>
            <a:ext cx="6720000" cy="981456"/>
          </a:xfrm>
          <a:prstGeom prst="rect">
            <a:avLst/>
          </a:prstGeom>
          <a:noFill/>
          <a:ln>
            <a:noFill/>
          </a:ln>
        </p:spPr>
        <p:txBody>
          <a:bodyPr spcFirstLastPara="1" wrap="square" lIns="0" tIns="0" rIns="0" bIns="0" anchor="t" anchorCtr="0">
            <a:noAutofit/>
          </a:bodyPr>
          <a:lstStyle/>
          <a:p>
            <a:pPr marL="228600" lvl="0" indent="-228600" algn="l" rtl="0">
              <a:lnSpc>
                <a:spcPct val="130000"/>
              </a:lnSpc>
              <a:spcBef>
                <a:spcPts val="0"/>
              </a:spcBef>
              <a:spcAft>
                <a:spcPts val="0"/>
              </a:spcAft>
              <a:buClr>
                <a:schemeClr val="lt1"/>
              </a:buClr>
              <a:buSzPts val="2200"/>
              <a:buNone/>
            </a:pPr>
            <a:r>
              <a:rPr lang="en-US">
                <a:latin typeface="Calibri"/>
                <a:ea typeface="Calibri"/>
                <a:cs typeface="Calibri"/>
                <a:sym typeface="Calibri"/>
              </a:rPr>
              <a:t>15 March 2022</a:t>
            </a:r>
            <a:endParaRPr sz="180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0"/>
          <p:cNvSpPr txBox="1">
            <a:spLocks noGrp="1"/>
          </p:cNvSpPr>
          <p:nvPr>
            <p:ph type="body" idx="1"/>
          </p:nvPr>
        </p:nvSpPr>
        <p:spPr>
          <a:xfrm>
            <a:off x="925675" y="2532450"/>
            <a:ext cx="10905000" cy="17931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dk1"/>
              </a:buClr>
              <a:buSzPts val="1100"/>
              <a:buFont typeface="Arial"/>
              <a:buNone/>
            </a:pPr>
            <a:r>
              <a:rPr lang="en-US" sz="5300" b="1">
                <a:latin typeface="Calibri"/>
                <a:ea typeface="Calibri"/>
                <a:cs typeface="Calibri"/>
                <a:sym typeface="Calibri"/>
              </a:rPr>
              <a:t>Outcome indicator</a:t>
            </a:r>
            <a:endParaRPr sz="53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1"/>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SzPts val="1800"/>
              <a:buNone/>
            </a:pPr>
            <a:endParaRPr/>
          </a:p>
        </p:txBody>
      </p:sp>
      <p:sp>
        <p:nvSpPr>
          <p:cNvPr id="313" name="Google Shape;313;p11"/>
          <p:cNvSpPr txBox="1">
            <a:spLocks noGrp="1"/>
          </p:cNvSpPr>
          <p:nvPr>
            <p:ph type="body" idx="1"/>
          </p:nvPr>
        </p:nvSpPr>
        <p:spPr>
          <a:xfrm>
            <a:off x="960000" y="1266825"/>
            <a:ext cx="10905000" cy="4968000"/>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SzPts val="1800"/>
              <a:buNone/>
            </a:pPr>
            <a:r>
              <a:rPr lang="en-US" sz="1600" b="1">
                <a:highlight>
                  <a:srgbClr val="FFFFFF"/>
                </a:highlight>
                <a:latin typeface="Calibri"/>
                <a:ea typeface="Calibri"/>
                <a:cs typeface="Calibri"/>
                <a:sym typeface="Calibri"/>
              </a:rPr>
              <a:t>Outcome 1 - Annual blood examination rate (ABER)</a:t>
            </a:r>
            <a:endParaRPr sz="1600" b="1">
              <a:latin typeface="Calibri"/>
              <a:ea typeface="Calibri"/>
              <a:cs typeface="Calibri"/>
              <a:sym typeface="Calibri"/>
            </a:endParaRPr>
          </a:p>
        </p:txBody>
      </p:sp>
      <p:sp>
        <p:nvSpPr>
          <p:cNvPr id="314" name="Google Shape;314;p11"/>
          <p:cNvSpPr txBox="1">
            <a:spLocks noGrp="1"/>
          </p:cNvSpPr>
          <p:nvPr>
            <p:ph type="title"/>
          </p:nvPr>
        </p:nvSpPr>
        <p:spPr>
          <a:xfrm>
            <a:off x="774943" y="42925"/>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228600" lvl="0" indent="-228600" algn="l" rtl="0">
              <a:lnSpc>
                <a:spcPct val="120000"/>
              </a:lnSpc>
              <a:spcBef>
                <a:spcPts val="0"/>
              </a:spcBef>
              <a:spcAft>
                <a:spcPts val="0"/>
              </a:spcAft>
              <a:buSzPts val="2200"/>
              <a:buFont typeface="Calibri"/>
              <a:buAutoNum type="arabicPeriod"/>
            </a:pPr>
            <a:r>
              <a:rPr lang="en-US" sz="2200">
                <a:latin typeface="Calibri"/>
                <a:ea typeface="Calibri"/>
                <a:cs typeface="Calibri"/>
                <a:sym typeface="Calibri"/>
              </a:rPr>
              <a:t>1. Program overall indicators and results</a:t>
            </a:r>
            <a:endParaRPr sz="2200">
              <a:latin typeface="Calibri"/>
              <a:ea typeface="Calibri"/>
              <a:cs typeface="Calibri"/>
              <a:sym typeface="Calibri"/>
            </a:endParaRPr>
          </a:p>
        </p:txBody>
      </p:sp>
      <p:graphicFrame>
        <p:nvGraphicFramePr>
          <p:cNvPr id="315" name="Google Shape;315;p11"/>
          <p:cNvGraphicFramePr/>
          <p:nvPr/>
        </p:nvGraphicFramePr>
        <p:xfrm>
          <a:off x="952500" y="1854925"/>
          <a:ext cx="10287000" cy="762000"/>
        </p:xfrm>
        <a:graphic>
          <a:graphicData uri="http://schemas.openxmlformats.org/drawingml/2006/table">
            <a:tbl>
              <a:tblPr>
                <a:noFill/>
                <a:tableStyleId>{782D931F-9E35-4C19-A62C-9FDA5482E3E8}</a:tableStyleId>
              </a:tblPr>
              <a:tblGrid>
                <a:gridCol w="2571750">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gridCol w="2571750">
                  <a:extLst>
                    <a:ext uri="{9D8B030D-6E8A-4147-A177-3AD203B41FA5}">
                      <a16:colId xmlns:a16="http://schemas.microsoft.com/office/drawing/2014/main" val="20002"/>
                    </a:ext>
                  </a:extLst>
                </a:gridCol>
                <a:gridCol w="2571750">
                  <a:extLst>
                    <a:ext uri="{9D8B030D-6E8A-4147-A177-3AD203B41FA5}">
                      <a16:colId xmlns:a16="http://schemas.microsoft.com/office/drawing/2014/main" val="20003"/>
                    </a:ext>
                  </a:extLst>
                </a:gridCol>
              </a:tblGrid>
              <a:tr h="381000">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Target (Jan-Dec 2021)</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9525" cap="flat" cmpd="sng">
                      <a:solidFill>
                        <a:schemeClr val="lt1"/>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Result (Jan-Dec 2021)</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9525" cap="flat" cmpd="sng">
                      <a:solidFill>
                        <a:schemeClr val="lt1"/>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Achievement</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9525" cap="flat" cmpd="sng">
                      <a:solidFill>
                        <a:schemeClr val="lt1"/>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Grant rating</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9525" cap="flat" cmpd="sng">
                      <a:solidFill>
                        <a:schemeClr val="lt1"/>
                      </a:solidFill>
                      <a:prstDash val="solid"/>
                      <a:round/>
                      <a:headEnd type="none" w="sm" len="sm"/>
                      <a:tailEnd type="none" w="sm" len="sm"/>
                    </a:lnB>
                    <a:solidFill>
                      <a:srgbClr val="FFC72C"/>
                    </a:solidFill>
                  </a:tcPr>
                </a:tc>
                <a:extLst>
                  <a:ext uri="{0D108BD9-81ED-4DB2-BD59-A6C34878D82A}">
                    <a16:rowId xmlns:a16="http://schemas.microsoft.com/office/drawing/2014/main" val="10000"/>
                  </a:ext>
                </a:extLst>
              </a:tr>
              <a:tr h="381000">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27.26</a:t>
                      </a:r>
                      <a:endParaRPr sz="1600" u="none" strike="noStrike" cap="none">
                        <a:latin typeface="Calibri"/>
                        <a:ea typeface="Calibri"/>
                        <a:cs typeface="Calibri"/>
                        <a:sym typeface="Calibri"/>
                      </a:endParaRPr>
                    </a:p>
                  </a:txBody>
                  <a:tcPr marL="28575" marR="28575" marT="19050" marB="1905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21.48</a:t>
                      </a:r>
                      <a:endParaRPr sz="1600" u="none" strike="noStrike" cap="none">
                        <a:latin typeface="Calibri"/>
                        <a:ea typeface="Calibri"/>
                        <a:cs typeface="Calibri"/>
                        <a:sym typeface="Calibri"/>
                      </a:endParaRPr>
                    </a:p>
                  </a:txBody>
                  <a:tcPr marL="28575" marR="28575" marT="19050" marB="1905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Target not achieved</a:t>
                      </a:r>
                      <a:endParaRPr sz="1600" u="none" strike="noStrike" cap="none">
                        <a:latin typeface="Calibri"/>
                        <a:ea typeface="Calibri"/>
                        <a:cs typeface="Calibri"/>
                        <a:sym typeface="Calibri"/>
                      </a:endParaRPr>
                    </a:p>
                  </a:txBody>
                  <a:tcPr marL="28575" marR="28575" marT="19050" marB="1905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Not relevant</a:t>
                      </a:r>
                      <a:endParaRPr sz="1600" u="none" strike="noStrike" cap="none">
                        <a:latin typeface="Calibri"/>
                        <a:ea typeface="Calibri"/>
                        <a:cs typeface="Calibri"/>
                        <a:sym typeface="Calibri"/>
                      </a:endParaRPr>
                    </a:p>
                  </a:txBody>
                  <a:tcPr marL="28575" marR="28575" marT="19050" marB="1905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BCD"/>
                    </a:solidFill>
                  </a:tcPr>
                </a:tc>
                <a:extLst>
                  <a:ext uri="{0D108BD9-81ED-4DB2-BD59-A6C34878D82A}">
                    <a16:rowId xmlns:a16="http://schemas.microsoft.com/office/drawing/2014/main" val="10001"/>
                  </a:ext>
                </a:extLst>
              </a:tr>
            </a:tbl>
          </a:graphicData>
        </a:graphic>
      </p:graphicFrame>
      <p:graphicFrame>
        <p:nvGraphicFramePr>
          <p:cNvPr id="316" name="Google Shape;316;p11"/>
          <p:cNvGraphicFramePr/>
          <p:nvPr/>
        </p:nvGraphicFramePr>
        <p:xfrm>
          <a:off x="1414900" y="3106225"/>
          <a:ext cx="4383800" cy="1952028"/>
        </p:xfrm>
        <a:graphic>
          <a:graphicData uri="http://schemas.openxmlformats.org/drawingml/2006/table">
            <a:tbl>
              <a:tblPr>
                <a:noFill/>
                <a:tableStyleId>{782D931F-9E35-4C19-A62C-9FDA5482E3E8}</a:tableStyleId>
              </a:tblPr>
              <a:tblGrid>
                <a:gridCol w="1095950">
                  <a:extLst>
                    <a:ext uri="{9D8B030D-6E8A-4147-A177-3AD203B41FA5}">
                      <a16:colId xmlns:a16="http://schemas.microsoft.com/office/drawing/2014/main" val="20000"/>
                    </a:ext>
                  </a:extLst>
                </a:gridCol>
                <a:gridCol w="1095950">
                  <a:extLst>
                    <a:ext uri="{9D8B030D-6E8A-4147-A177-3AD203B41FA5}">
                      <a16:colId xmlns:a16="http://schemas.microsoft.com/office/drawing/2014/main" val="20001"/>
                    </a:ext>
                  </a:extLst>
                </a:gridCol>
                <a:gridCol w="1095950">
                  <a:extLst>
                    <a:ext uri="{9D8B030D-6E8A-4147-A177-3AD203B41FA5}">
                      <a16:colId xmlns:a16="http://schemas.microsoft.com/office/drawing/2014/main" val="20002"/>
                    </a:ext>
                  </a:extLst>
                </a:gridCol>
                <a:gridCol w="1095950">
                  <a:extLst>
                    <a:ext uri="{9D8B030D-6E8A-4147-A177-3AD203B41FA5}">
                      <a16:colId xmlns:a16="http://schemas.microsoft.com/office/drawing/2014/main" val="20003"/>
                    </a:ext>
                  </a:extLst>
                </a:gridCol>
              </a:tblGrid>
              <a:tr h="356400">
                <a:tc gridSpan="4">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Highest ABER by province</a:t>
                      </a:r>
                      <a:endParaRPr sz="1300" b="1" u="none" strike="noStrike" cap="none">
                        <a:latin typeface="Calibri"/>
                        <a:ea typeface="Calibri"/>
                        <a:cs typeface="Calibri"/>
                        <a:sym typeface="Calibri"/>
                      </a:endParaRPr>
                    </a:p>
                  </a:txBody>
                  <a:tcPr marL="28575" marR="28575" marT="19050" marB="1905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CE5CD"/>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5125">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Province</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ABER 2021</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ABER 2020</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 changes</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2351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Houaphanh</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184.99</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151.05</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22%</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2351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Sekong</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80.87</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78.4</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3%</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2351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Attapeu</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73.25</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62.46</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17%</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2351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Luang Namtha</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66.27</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82.1</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solidFill>
                            <a:srgbClr val="FF0000"/>
                          </a:solidFill>
                          <a:latin typeface="Calibri"/>
                          <a:ea typeface="Calibri"/>
                          <a:cs typeface="Calibri"/>
                          <a:sym typeface="Calibri"/>
                        </a:rPr>
                        <a:t>-19%</a:t>
                      </a:r>
                      <a:endParaRPr sz="13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2351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Bokeo</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64.02</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60.15</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6%</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graphicFrame>
        <p:nvGraphicFramePr>
          <p:cNvPr id="317" name="Google Shape;317;p11"/>
          <p:cNvGraphicFramePr/>
          <p:nvPr/>
        </p:nvGraphicFramePr>
        <p:xfrm>
          <a:off x="6348200" y="3106225"/>
          <a:ext cx="4383800" cy="1952028"/>
        </p:xfrm>
        <a:graphic>
          <a:graphicData uri="http://schemas.openxmlformats.org/drawingml/2006/table">
            <a:tbl>
              <a:tblPr>
                <a:noFill/>
                <a:tableStyleId>{782D931F-9E35-4C19-A62C-9FDA5482E3E8}</a:tableStyleId>
              </a:tblPr>
              <a:tblGrid>
                <a:gridCol w="1095950">
                  <a:extLst>
                    <a:ext uri="{9D8B030D-6E8A-4147-A177-3AD203B41FA5}">
                      <a16:colId xmlns:a16="http://schemas.microsoft.com/office/drawing/2014/main" val="20000"/>
                    </a:ext>
                  </a:extLst>
                </a:gridCol>
                <a:gridCol w="1095950">
                  <a:extLst>
                    <a:ext uri="{9D8B030D-6E8A-4147-A177-3AD203B41FA5}">
                      <a16:colId xmlns:a16="http://schemas.microsoft.com/office/drawing/2014/main" val="20001"/>
                    </a:ext>
                  </a:extLst>
                </a:gridCol>
                <a:gridCol w="1095950">
                  <a:extLst>
                    <a:ext uri="{9D8B030D-6E8A-4147-A177-3AD203B41FA5}">
                      <a16:colId xmlns:a16="http://schemas.microsoft.com/office/drawing/2014/main" val="20002"/>
                    </a:ext>
                  </a:extLst>
                </a:gridCol>
                <a:gridCol w="1095950">
                  <a:extLst>
                    <a:ext uri="{9D8B030D-6E8A-4147-A177-3AD203B41FA5}">
                      <a16:colId xmlns:a16="http://schemas.microsoft.com/office/drawing/2014/main" val="20003"/>
                    </a:ext>
                  </a:extLst>
                </a:gridCol>
              </a:tblGrid>
              <a:tr h="356400">
                <a:tc gridSpan="4">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Lowest ABER by province</a:t>
                      </a:r>
                      <a:endParaRPr sz="1300" b="1" u="none" strike="noStrike" cap="none">
                        <a:latin typeface="Calibri"/>
                        <a:ea typeface="Calibri"/>
                        <a:cs typeface="Calibri"/>
                        <a:sym typeface="Calibri"/>
                      </a:endParaRPr>
                    </a:p>
                  </a:txBody>
                  <a:tcPr marL="28575" marR="28575" marT="19050" marB="1905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CE5CD"/>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5125">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Province</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ABER 2021</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ABER 2020</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 changes</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2351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Vientiane. C</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0.67</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1.02</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solidFill>
                            <a:srgbClr val="FF0000"/>
                          </a:solidFill>
                          <a:latin typeface="Calibri"/>
                          <a:ea typeface="Calibri"/>
                          <a:cs typeface="Calibri"/>
                          <a:sym typeface="Calibri"/>
                        </a:rPr>
                        <a:t>-35%</a:t>
                      </a:r>
                      <a:endParaRPr sz="13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2351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Phongsaly</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7.03</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11.67</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solidFill>
                            <a:srgbClr val="FF0000"/>
                          </a:solidFill>
                          <a:latin typeface="Calibri"/>
                          <a:ea typeface="Calibri"/>
                          <a:cs typeface="Calibri"/>
                          <a:sym typeface="Calibri"/>
                        </a:rPr>
                        <a:t>-40%</a:t>
                      </a:r>
                      <a:endParaRPr sz="13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2351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Bolikhamxay</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7.51</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4.92</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53%</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2351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Xaysomboun</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7.99</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3.98</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101%</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2351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Vientiane. P</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9.13</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9.97</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solidFill>
                            <a:srgbClr val="FF0000"/>
                          </a:solidFill>
                          <a:latin typeface="Calibri"/>
                          <a:ea typeface="Calibri"/>
                          <a:cs typeface="Calibri"/>
                          <a:sym typeface="Calibri"/>
                        </a:rPr>
                        <a:t>-8%</a:t>
                      </a:r>
                      <a:endParaRPr sz="13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graphicFrame>
        <p:nvGraphicFramePr>
          <p:cNvPr id="318" name="Google Shape;318;p11"/>
          <p:cNvGraphicFramePr/>
          <p:nvPr/>
        </p:nvGraphicFramePr>
        <p:xfrm>
          <a:off x="4557450" y="6234825"/>
          <a:ext cx="2845325" cy="381000"/>
        </p:xfrm>
        <a:graphic>
          <a:graphicData uri="http://schemas.openxmlformats.org/drawingml/2006/table">
            <a:tbl>
              <a:tblPr>
                <a:noFill/>
                <a:tableStyleId>{782D931F-9E35-4C19-A62C-9FDA5482E3E8}</a:tableStyleId>
              </a:tblPr>
              <a:tblGrid>
                <a:gridCol w="2845325">
                  <a:extLst>
                    <a:ext uri="{9D8B030D-6E8A-4147-A177-3AD203B41FA5}">
                      <a16:colId xmlns:a16="http://schemas.microsoft.com/office/drawing/2014/main" val="20000"/>
                    </a:ext>
                  </a:extLst>
                </a:gridCol>
              </a:tblGrid>
              <a:tr h="3810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chemeClr val="dk1"/>
                          </a:solidFill>
                          <a:highlight>
                            <a:srgbClr val="FFFFFF"/>
                          </a:highlight>
                          <a:latin typeface="Calibri"/>
                          <a:ea typeface="Calibri"/>
                          <a:cs typeface="Calibri"/>
                          <a:sym typeface="Calibri"/>
                        </a:rPr>
                        <a:t>ABER = Total testing*100 / Pop at risk</a:t>
                      </a:r>
                      <a:endParaRPr sz="12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2"/>
          <p:cNvSpPr txBox="1">
            <a:spLocks noGrp="1"/>
          </p:cNvSpPr>
          <p:nvPr>
            <p:ph type="body" idx="1"/>
          </p:nvPr>
        </p:nvSpPr>
        <p:spPr>
          <a:xfrm>
            <a:off x="942825" y="2828550"/>
            <a:ext cx="10905000" cy="12009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dk1"/>
              </a:buClr>
              <a:buSzPts val="1100"/>
              <a:buFont typeface="Arial"/>
              <a:buNone/>
            </a:pPr>
            <a:r>
              <a:rPr lang="en-US" sz="5300" b="1">
                <a:latin typeface="Calibri"/>
                <a:ea typeface="Calibri"/>
                <a:cs typeface="Calibri"/>
                <a:sym typeface="Calibri"/>
              </a:rPr>
              <a:t>Coverage indicators</a:t>
            </a:r>
            <a:endParaRPr sz="53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13"/>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SzPts val="1800"/>
              <a:buNone/>
            </a:pPr>
            <a:endParaRPr/>
          </a:p>
        </p:txBody>
      </p:sp>
      <p:sp>
        <p:nvSpPr>
          <p:cNvPr id="331" name="Google Shape;331;p13"/>
          <p:cNvSpPr txBox="1">
            <a:spLocks noGrp="1"/>
          </p:cNvSpPr>
          <p:nvPr>
            <p:ph type="body" idx="1"/>
          </p:nvPr>
        </p:nvSpPr>
        <p:spPr>
          <a:xfrm>
            <a:off x="960000" y="1266825"/>
            <a:ext cx="10905000" cy="4968000"/>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SzPts val="1800"/>
              <a:buNone/>
            </a:pPr>
            <a:r>
              <a:rPr lang="en-US" sz="1600" b="1">
                <a:latin typeface="Calibri"/>
                <a:ea typeface="Calibri"/>
                <a:cs typeface="Calibri"/>
                <a:sym typeface="Calibri"/>
              </a:rPr>
              <a:t>Coverage indicator 1 - LLINs continuous distribution</a:t>
            </a:r>
            <a:endParaRPr sz="2300"/>
          </a:p>
        </p:txBody>
      </p:sp>
      <p:sp>
        <p:nvSpPr>
          <p:cNvPr id="332" name="Google Shape;332;p13"/>
          <p:cNvSpPr txBox="1">
            <a:spLocks noGrp="1"/>
          </p:cNvSpPr>
          <p:nvPr>
            <p:ph type="title"/>
          </p:nvPr>
        </p:nvSpPr>
        <p:spPr>
          <a:xfrm>
            <a:off x="774943" y="42925"/>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228600" lvl="0" indent="-228600" algn="l" rtl="0">
              <a:lnSpc>
                <a:spcPct val="120000"/>
              </a:lnSpc>
              <a:spcBef>
                <a:spcPts val="0"/>
              </a:spcBef>
              <a:spcAft>
                <a:spcPts val="0"/>
              </a:spcAft>
              <a:buSzPts val="2200"/>
              <a:buFont typeface="Calibri"/>
              <a:buAutoNum type="arabicPeriod"/>
            </a:pPr>
            <a:r>
              <a:rPr lang="en-US" sz="2200">
                <a:latin typeface="Calibri"/>
                <a:ea typeface="Calibri"/>
                <a:cs typeface="Calibri"/>
                <a:sym typeface="Calibri"/>
              </a:rPr>
              <a:t>1. Program overall indicators and results</a:t>
            </a:r>
            <a:endParaRPr sz="2200">
              <a:latin typeface="Calibri"/>
              <a:ea typeface="Calibri"/>
              <a:cs typeface="Calibri"/>
              <a:sym typeface="Calibri"/>
            </a:endParaRPr>
          </a:p>
        </p:txBody>
      </p:sp>
      <p:graphicFrame>
        <p:nvGraphicFramePr>
          <p:cNvPr id="333" name="Google Shape;333;p13"/>
          <p:cNvGraphicFramePr/>
          <p:nvPr/>
        </p:nvGraphicFramePr>
        <p:xfrm>
          <a:off x="1003975" y="1854950"/>
          <a:ext cx="10287000" cy="762000"/>
        </p:xfrm>
        <a:graphic>
          <a:graphicData uri="http://schemas.openxmlformats.org/drawingml/2006/table">
            <a:tbl>
              <a:tblPr>
                <a:noFill/>
                <a:tableStyleId>{782D931F-9E35-4C19-A62C-9FDA5482E3E8}</a:tableStyleId>
              </a:tblPr>
              <a:tblGrid>
                <a:gridCol w="2571750">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gridCol w="2571750">
                  <a:extLst>
                    <a:ext uri="{9D8B030D-6E8A-4147-A177-3AD203B41FA5}">
                      <a16:colId xmlns:a16="http://schemas.microsoft.com/office/drawing/2014/main" val="20002"/>
                    </a:ext>
                  </a:extLst>
                </a:gridCol>
                <a:gridCol w="2571750">
                  <a:extLst>
                    <a:ext uri="{9D8B030D-6E8A-4147-A177-3AD203B41FA5}">
                      <a16:colId xmlns:a16="http://schemas.microsoft.com/office/drawing/2014/main" val="20003"/>
                    </a:ext>
                  </a:extLst>
                </a:gridCol>
              </a:tblGrid>
              <a:tr h="381000">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Target (Jan-Dec 2021)</a:t>
                      </a:r>
                      <a:endParaRPr sz="1600" b="1" u="none" strike="noStrike" cap="none">
                        <a:latin typeface="Calibri"/>
                        <a:ea typeface="Calibri"/>
                        <a:cs typeface="Calibri"/>
                        <a:sym typeface="Calibri"/>
                      </a:endParaRPr>
                    </a:p>
                  </a:txBody>
                  <a:tcPr marL="28575" marR="28575" marT="19050" marB="19050" anchor="ctr">
                    <a:lnL w="10575" cap="flat" cmpd="sng">
                      <a:solidFill>
                        <a:schemeClr val="lt1"/>
                      </a:solidFill>
                      <a:prstDash val="solid"/>
                      <a:round/>
                      <a:headEnd type="none" w="sm" len="sm"/>
                      <a:tailEnd type="none" w="sm" len="sm"/>
                    </a:lnL>
                    <a:lnR w="10575" cap="flat" cmpd="sng">
                      <a:solidFill>
                        <a:schemeClr val="lt1"/>
                      </a:solidFill>
                      <a:prstDash val="solid"/>
                      <a:round/>
                      <a:headEnd type="none" w="sm" len="sm"/>
                      <a:tailEnd type="none" w="sm" len="sm"/>
                    </a:lnR>
                    <a:lnT w="1057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Result (Jan-Dec 2021)</a:t>
                      </a:r>
                      <a:endParaRPr sz="1600" b="1" u="none" strike="noStrike" cap="none">
                        <a:latin typeface="Calibri"/>
                        <a:ea typeface="Calibri"/>
                        <a:cs typeface="Calibri"/>
                        <a:sym typeface="Calibri"/>
                      </a:endParaRPr>
                    </a:p>
                  </a:txBody>
                  <a:tcPr marL="28575" marR="28575" marT="19050" marB="19050" anchor="ctr">
                    <a:lnL w="10575" cap="flat" cmpd="sng">
                      <a:solidFill>
                        <a:schemeClr val="lt1"/>
                      </a:solidFill>
                      <a:prstDash val="solid"/>
                      <a:round/>
                      <a:headEnd type="none" w="sm" len="sm"/>
                      <a:tailEnd type="none" w="sm" len="sm"/>
                    </a:lnL>
                    <a:lnR w="10575" cap="flat" cmpd="sng">
                      <a:solidFill>
                        <a:schemeClr val="lt1"/>
                      </a:solidFill>
                      <a:prstDash val="solid"/>
                      <a:round/>
                      <a:headEnd type="none" w="sm" len="sm"/>
                      <a:tailEnd type="none" w="sm" len="sm"/>
                    </a:lnR>
                    <a:lnT w="1057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Achievement</a:t>
                      </a:r>
                      <a:endParaRPr sz="1600" b="1" u="none" strike="noStrike" cap="none">
                        <a:latin typeface="Calibri"/>
                        <a:ea typeface="Calibri"/>
                        <a:cs typeface="Calibri"/>
                        <a:sym typeface="Calibri"/>
                      </a:endParaRPr>
                    </a:p>
                  </a:txBody>
                  <a:tcPr marL="28575" marR="28575" marT="19050" marB="19050" anchor="ctr">
                    <a:lnL w="10575" cap="flat" cmpd="sng">
                      <a:solidFill>
                        <a:schemeClr val="lt1"/>
                      </a:solidFill>
                      <a:prstDash val="solid"/>
                      <a:round/>
                      <a:headEnd type="none" w="sm" len="sm"/>
                      <a:tailEnd type="none" w="sm" len="sm"/>
                    </a:lnL>
                    <a:lnR w="10575" cap="flat" cmpd="sng">
                      <a:solidFill>
                        <a:schemeClr val="lt1"/>
                      </a:solidFill>
                      <a:prstDash val="solid"/>
                      <a:round/>
                      <a:headEnd type="none" w="sm" len="sm"/>
                      <a:tailEnd type="none" w="sm" len="sm"/>
                    </a:lnR>
                    <a:lnT w="1057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Grant rating</a:t>
                      </a:r>
                      <a:endParaRPr sz="1600" b="1" u="none" strike="noStrike" cap="none">
                        <a:latin typeface="Calibri"/>
                        <a:ea typeface="Calibri"/>
                        <a:cs typeface="Calibri"/>
                        <a:sym typeface="Calibri"/>
                      </a:endParaRPr>
                    </a:p>
                  </a:txBody>
                  <a:tcPr marL="28575" marR="28575" marT="19050" marB="19050" anchor="ctr">
                    <a:lnL w="10575" cap="flat" cmpd="sng">
                      <a:solidFill>
                        <a:schemeClr val="lt1"/>
                      </a:solidFill>
                      <a:prstDash val="solid"/>
                      <a:round/>
                      <a:headEnd type="none" w="sm" len="sm"/>
                      <a:tailEnd type="none" w="sm" len="sm"/>
                    </a:lnL>
                    <a:lnR w="10575" cap="flat" cmpd="sng">
                      <a:solidFill>
                        <a:schemeClr val="lt1"/>
                      </a:solidFill>
                      <a:prstDash val="solid"/>
                      <a:round/>
                      <a:headEnd type="none" w="sm" len="sm"/>
                      <a:tailEnd type="none" w="sm" len="sm"/>
                    </a:lnR>
                    <a:lnT w="1057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C72C"/>
                    </a:solidFill>
                  </a:tcPr>
                </a:tc>
                <a:extLst>
                  <a:ext uri="{0D108BD9-81ED-4DB2-BD59-A6C34878D82A}">
                    <a16:rowId xmlns:a16="http://schemas.microsoft.com/office/drawing/2014/main" val="10000"/>
                  </a:ext>
                </a:extLst>
              </a:tr>
              <a:tr h="381000">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99,605</a:t>
                      </a:r>
                      <a:endParaRPr sz="1600" u="none" strike="noStrike" cap="none">
                        <a:latin typeface="Calibri"/>
                        <a:ea typeface="Calibri"/>
                        <a:cs typeface="Calibri"/>
                        <a:sym typeface="Calibri"/>
                      </a:endParaRPr>
                    </a:p>
                  </a:txBody>
                  <a:tcPr marL="28575" marR="28575" marT="19050" marB="1905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38,137</a:t>
                      </a:r>
                      <a:endParaRPr sz="1600" u="none" strike="noStrike" cap="none">
                        <a:latin typeface="Calibri"/>
                        <a:ea typeface="Calibri"/>
                        <a:cs typeface="Calibri"/>
                        <a:sym typeface="Calibri"/>
                      </a:endParaRPr>
                    </a:p>
                  </a:txBody>
                  <a:tcPr marL="28575" marR="28575" marT="19050" marB="1905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38.29%</a:t>
                      </a:r>
                      <a:endParaRPr sz="1600" u="none" strike="noStrike" cap="none">
                        <a:latin typeface="Calibri"/>
                        <a:ea typeface="Calibri"/>
                        <a:cs typeface="Calibri"/>
                        <a:sym typeface="Calibri"/>
                      </a:endParaRPr>
                    </a:p>
                  </a:txBody>
                  <a:tcPr marL="28575" marR="28575" marT="19050" marB="1905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B2</a:t>
                      </a:r>
                      <a:endParaRPr sz="1600" u="none" strike="noStrike" cap="none">
                        <a:latin typeface="Calibri"/>
                        <a:ea typeface="Calibri"/>
                        <a:cs typeface="Calibri"/>
                        <a:sym typeface="Calibri"/>
                      </a:endParaRPr>
                    </a:p>
                  </a:txBody>
                  <a:tcPr marL="28575" marR="28575" marT="19050" marB="1905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9900"/>
                    </a:solidFill>
                  </a:tcPr>
                </a:tc>
                <a:extLst>
                  <a:ext uri="{0D108BD9-81ED-4DB2-BD59-A6C34878D82A}">
                    <a16:rowId xmlns:a16="http://schemas.microsoft.com/office/drawing/2014/main" val="10001"/>
                  </a:ext>
                </a:extLst>
              </a:tr>
            </a:tbl>
          </a:graphicData>
        </a:graphic>
      </p:graphicFrame>
      <p:graphicFrame>
        <p:nvGraphicFramePr>
          <p:cNvPr id="334" name="Google Shape;334;p13"/>
          <p:cNvGraphicFramePr/>
          <p:nvPr/>
        </p:nvGraphicFramePr>
        <p:xfrm>
          <a:off x="1338700" y="3207750"/>
          <a:ext cx="7380525" cy="1791564"/>
        </p:xfrm>
        <a:graphic>
          <a:graphicData uri="http://schemas.openxmlformats.org/drawingml/2006/table">
            <a:tbl>
              <a:tblPr>
                <a:noFill/>
                <a:tableStyleId>{782D931F-9E35-4C19-A62C-9FDA5482E3E8}</a:tableStyleId>
              </a:tblPr>
              <a:tblGrid>
                <a:gridCol w="1985025">
                  <a:extLst>
                    <a:ext uri="{9D8B030D-6E8A-4147-A177-3AD203B41FA5}">
                      <a16:colId xmlns:a16="http://schemas.microsoft.com/office/drawing/2014/main" val="20000"/>
                    </a:ext>
                  </a:extLst>
                </a:gridCol>
                <a:gridCol w="1793825">
                  <a:extLst>
                    <a:ext uri="{9D8B030D-6E8A-4147-A177-3AD203B41FA5}">
                      <a16:colId xmlns:a16="http://schemas.microsoft.com/office/drawing/2014/main" val="20001"/>
                    </a:ext>
                  </a:extLst>
                </a:gridCol>
                <a:gridCol w="3601675">
                  <a:extLst>
                    <a:ext uri="{9D8B030D-6E8A-4147-A177-3AD203B41FA5}">
                      <a16:colId xmlns:a16="http://schemas.microsoft.com/office/drawing/2014/main" val="20002"/>
                    </a:ext>
                  </a:extLst>
                </a:gridCol>
              </a:tblGrid>
              <a:tr h="356650">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Type</a:t>
                      </a:r>
                      <a:endParaRPr sz="1300" b="1" u="none" strike="noStrike" cap="none">
                        <a:latin typeface="Calibri"/>
                        <a:ea typeface="Calibri"/>
                        <a:cs typeface="Calibri"/>
                        <a:sym typeface="Calibri"/>
                      </a:endParaRPr>
                    </a:p>
                  </a:txBody>
                  <a:tcPr marL="28575" marR="28575" marT="19050" marB="19050" anchor="ctr">
                    <a:lnL w="952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Amount</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Remark</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extLst>
                  <a:ext uri="{0D108BD9-81ED-4DB2-BD59-A6C34878D82A}">
                    <a16:rowId xmlns:a16="http://schemas.microsoft.com/office/drawing/2014/main" val="10000"/>
                  </a:ext>
                </a:extLst>
              </a:tr>
              <a:tr h="691900">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Pregnant woman</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23,543</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300"/>
                        <a:buFont typeface="Arial"/>
                        <a:buNone/>
                      </a:pPr>
                      <a:r>
                        <a:rPr lang="en-US" sz="1300">
                          <a:latin typeface="Calibri"/>
                          <a:ea typeface="Calibri"/>
                          <a:cs typeface="Calibri"/>
                          <a:sym typeface="Calibri"/>
                        </a:rPr>
                        <a:t>25,000 was the target for pregnant women </a:t>
                      </a:r>
                      <a:endParaRPr sz="1300">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300"/>
                        <a:buFont typeface="Arial"/>
                        <a:buNone/>
                      </a:pPr>
                      <a:r>
                        <a:rPr lang="en-US" sz="1300" i="1">
                          <a:latin typeface="Calibri"/>
                          <a:ea typeface="Calibri"/>
                          <a:cs typeface="Calibri"/>
                          <a:sym typeface="Calibri"/>
                        </a:rPr>
                        <a:t>(To be discussed why target is not achieved in the discussion slide)</a:t>
                      </a:r>
                      <a:endParaRPr sz="1300" i="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56650">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Covid19</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14,594</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Supported by C19RM</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56650">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Total</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38,137</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335" name="Google Shape;335;p13"/>
          <p:cNvSpPr txBox="1"/>
          <p:nvPr/>
        </p:nvSpPr>
        <p:spPr>
          <a:xfrm>
            <a:off x="1338700" y="5096450"/>
            <a:ext cx="6910500" cy="585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300" b="1" i="0" u="none" strike="noStrike" cap="none">
                <a:solidFill>
                  <a:schemeClr val="dk1"/>
                </a:solidFill>
                <a:latin typeface="Calibri"/>
                <a:ea typeface="Calibri"/>
                <a:cs typeface="Calibri"/>
                <a:sym typeface="Calibri"/>
              </a:rPr>
              <a:t>Remark:</a:t>
            </a:r>
            <a:r>
              <a:rPr lang="en-US" sz="1300" i="0" u="none" strike="noStrike" cap="none">
                <a:solidFill>
                  <a:schemeClr val="dk1"/>
                </a:solidFill>
                <a:latin typeface="Calibri"/>
                <a:ea typeface="Calibri"/>
                <a:cs typeface="Calibri"/>
                <a:sym typeface="Calibri"/>
              </a:rPr>
              <a:t> </a:t>
            </a:r>
            <a:r>
              <a:rPr lang="en-US" sz="1300">
                <a:solidFill>
                  <a:srgbClr val="222222"/>
                </a:solidFill>
                <a:highlight>
                  <a:srgbClr val="FFFFFF"/>
                </a:highlight>
                <a:latin typeface="Calibri"/>
                <a:ea typeface="Calibri"/>
                <a:cs typeface="Calibri"/>
                <a:sym typeface="Calibri"/>
              </a:rPr>
              <a:t>No MMP/Military distribution as planned because RAI3E net not received as per delayed procurement.</a:t>
            </a:r>
            <a:endParaRPr sz="1300" i="0" u="none" strike="noStrike" cap="non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4"/>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SzPts val="1800"/>
              <a:buNone/>
            </a:pPr>
            <a:endParaRPr/>
          </a:p>
        </p:txBody>
      </p:sp>
      <p:sp>
        <p:nvSpPr>
          <p:cNvPr id="342" name="Google Shape;342;p14"/>
          <p:cNvSpPr txBox="1">
            <a:spLocks noGrp="1"/>
          </p:cNvSpPr>
          <p:nvPr>
            <p:ph type="body" idx="1"/>
          </p:nvPr>
        </p:nvSpPr>
        <p:spPr>
          <a:xfrm>
            <a:off x="908500" y="1112325"/>
            <a:ext cx="10905000" cy="4968000"/>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SzPts val="1800"/>
              <a:buNone/>
            </a:pPr>
            <a:r>
              <a:rPr lang="en-US" sz="1600" b="1">
                <a:latin typeface="Calibri"/>
                <a:ea typeface="Calibri"/>
                <a:cs typeface="Calibri"/>
                <a:sym typeface="Calibri"/>
              </a:rPr>
              <a:t>Coverage indicator 2 - Testing in all sectors</a:t>
            </a:r>
            <a:endParaRPr sz="2300" b="1"/>
          </a:p>
        </p:txBody>
      </p:sp>
      <p:sp>
        <p:nvSpPr>
          <p:cNvPr id="343" name="Google Shape;343;p14"/>
          <p:cNvSpPr txBox="1">
            <a:spLocks noGrp="1"/>
          </p:cNvSpPr>
          <p:nvPr>
            <p:ph type="title"/>
          </p:nvPr>
        </p:nvSpPr>
        <p:spPr>
          <a:xfrm>
            <a:off x="774943" y="42925"/>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228600" lvl="0" indent="-228600" algn="l" rtl="0">
              <a:lnSpc>
                <a:spcPct val="120000"/>
              </a:lnSpc>
              <a:spcBef>
                <a:spcPts val="0"/>
              </a:spcBef>
              <a:spcAft>
                <a:spcPts val="0"/>
              </a:spcAft>
              <a:buSzPts val="2200"/>
              <a:buFont typeface="Calibri"/>
              <a:buAutoNum type="arabicPeriod"/>
            </a:pPr>
            <a:r>
              <a:rPr lang="en-US" sz="2200">
                <a:latin typeface="Calibri"/>
                <a:ea typeface="Calibri"/>
                <a:cs typeface="Calibri"/>
                <a:sym typeface="Calibri"/>
              </a:rPr>
              <a:t>1. Program overall indicators and results</a:t>
            </a:r>
            <a:endParaRPr sz="2200">
              <a:latin typeface="Calibri"/>
              <a:ea typeface="Calibri"/>
              <a:cs typeface="Calibri"/>
              <a:sym typeface="Calibri"/>
            </a:endParaRPr>
          </a:p>
        </p:txBody>
      </p:sp>
      <p:graphicFrame>
        <p:nvGraphicFramePr>
          <p:cNvPr id="344" name="Google Shape;344;p14"/>
          <p:cNvGraphicFramePr/>
          <p:nvPr/>
        </p:nvGraphicFramePr>
        <p:xfrm>
          <a:off x="952500" y="1812000"/>
          <a:ext cx="10287000" cy="762000"/>
        </p:xfrm>
        <a:graphic>
          <a:graphicData uri="http://schemas.openxmlformats.org/drawingml/2006/table">
            <a:tbl>
              <a:tblPr>
                <a:noFill/>
                <a:tableStyleId>{782D931F-9E35-4C19-A62C-9FDA5482E3E8}</a:tableStyleId>
              </a:tblPr>
              <a:tblGrid>
                <a:gridCol w="2571750">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gridCol w="2571750">
                  <a:extLst>
                    <a:ext uri="{9D8B030D-6E8A-4147-A177-3AD203B41FA5}">
                      <a16:colId xmlns:a16="http://schemas.microsoft.com/office/drawing/2014/main" val="20002"/>
                    </a:ext>
                  </a:extLst>
                </a:gridCol>
                <a:gridCol w="2571750">
                  <a:extLst>
                    <a:ext uri="{9D8B030D-6E8A-4147-A177-3AD203B41FA5}">
                      <a16:colId xmlns:a16="http://schemas.microsoft.com/office/drawing/2014/main" val="20003"/>
                    </a:ext>
                  </a:extLst>
                </a:gridCol>
              </a:tblGrid>
              <a:tr h="381000">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Target (Jul-Dec 2021)</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9525" cap="flat" cmpd="sng">
                      <a:solidFill>
                        <a:schemeClr val="lt1"/>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Result (Jul-Dec 2021)</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9525" cap="flat" cmpd="sng">
                      <a:solidFill>
                        <a:schemeClr val="lt1"/>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Achievement</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9525" cap="flat" cmpd="sng">
                      <a:solidFill>
                        <a:schemeClr val="lt1"/>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Grant rating</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9525" cap="flat" cmpd="sng">
                      <a:solidFill>
                        <a:schemeClr val="lt1"/>
                      </a:solidFill>
                      <a:prstDash val="solid"/>
                      <a:round/>
                      <a:headEnd type="none" w="sm" len="sm"/>
                      <a:tailEnd type="none" w="sm" len="sm"/>
                    </a:lnB>
                    <a:solidFill>
                      <a:srgbClr val="FFC72C"/>
                    </a:solidFill>
                  </a:tcPr>
                </a:tc>
                <a:extLst>
                  <a:ext uri="{0D108BD9-81ED-4DB2-BD59-A6C34878D82A}">
                    <a16:rowId xmlns:a16="http://schemas.microsoft.com/office/drawing/2014/main" val="10000"/>
                  </a:ext>
                </a:extLst>
              </a:tr>
              <a:tr h="381000">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353,842</a:t>
                      </a:r>
                      <a:endParaRPr sz="1600" u="none" strike="noStrike" cap="none">
                        <a:latin typeface="Calibri"/>
                        <a:ea typeface="Calibri"/>
                        <a:cs typeface="Calibri"/>
                        <a:sym typeface="Calibri"/>
                      </a:endParaRPr>
                    </a:p>
                  </a:txBody>
                  <a:tcPr marL="28575" marR="28575" marT="19050" marB="1905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CE5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369,472</a:t>
                      </a:r>
                      <a:endParaRPr sz="1600" u="none" strike="noStrike" cap="none">
                        <a:latin typeface="Calibri"/>
                        <a:ea typeface="Calibri"/>
                        <a:cs typeface="Calibri"/>
                        <a:sym typeface="Calibri"/>
                      </a:endParaRPr>
                    </a:p>
                  </a:txBody>
                  <a:tcPr marL="28575" marR="28575" marT="19050" marB="1905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CE5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104.42%</a:t>
                      </a:r>
                      <a:endParaRPr sz="1600" u="none" strike="noStrike" cap="none">
                        <a:latin typeface="Calibri"/>
                        <a:ea typeface="Calibri"/>
                        <a:cs typeface="Calibri"/>
                        <a:sym typeface="Calibri"/>
                      </a:endParaRPr>
                    </a:p>
                  </a:txBody>
                  <a:tcPr marL="28575" marR="28575" marT="19050" marB="1905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CE5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A1</a:t>
                      </a:r>
                      <a:endParaRPr sz="1600" u="none" strike="noStrike" cap="none">
                        <a:latin typeface="Calibri"/>
                        <a:ea typeface="Calibri"/>
                        <a:cs typeface="Calibri"/>
                        <a:sym typeface="Calibri"/>
                      </a:endParaRPr>
                    </a:p>
                  </a:txBody>
                  <a:tcPr marL="28575" marR="28575" marT="19050" marB="1905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00FF00"/>
                    </a:solidFill>
                  </a:tcPr>
                </a:tc>
                <a:extLst>
                  <a:ext uri="{0D108BD9-81ED-4DB2-BD59-A6C34878D82A}">
                    <a16:rowId xmlns:a16="http://schemas.microsoft.com/office/drawing/2014/main" val="10001"/>
                  </a:ext>
                </a:extLst>
              </a:tr>
            </a:tbl>
          </a:graphicData>
        </a:graphic>
      </p:graphicFrame>
      <p:graphicFrame>
        <p:nvGraphicFramePr>
          <p:cNvPr id="345" name="Google Shape;345;p14"/>
          <p:cNvGraphicFramePr/>
          <p:nvPr/>
        </p:nvGraphicFramePr>
        <p:xfrm>
          <a:off x="952500" y="3079000"/>
          <a:ext cx="2993875" cy="1810550"/>
        </p:xfrm>
        <a:graphic>
          <a:graphicData uri="http://schemas.openxmlformats.org/drawingml/2006/table">
            <a:tbl>
              <a:tblPr>
                <a:noFill/>
                <a:tableStyleId>{782D931F-9E35-4C19-A62C-9FDA5482E3E8}</a:tableStyleId>
              </a:tblPr>
              <a:tblGrid>
                <a:gridCol w="1042425">
                  <a:extLst>
                    <a:ext uri="{9D8B030D-6E8A-4147-A177-3AD203B41FA5}">
                      <a16:colId xmlns:a16="http://schemas.microsoft.com/office/drawing/2014/main" val="20000"/>
                    </a:ext>
                  </a:extLst>
                </a:gridCol>
                <a:gridCol w="1042425">
                  <a:extLst>
                    <a:ext uri="{9D8B030D-6E8A-4147-A177-3AD203B41FA5}">
                      <a16:colId xmlns:a16="http://schemas.microsoft.com/office/drawing/2014/main" val="20001"/>
                    </a:ext>
                  </a:extLst>
                </a:gridCol>
                <a:gridCol w="909025">
                  <a:extLst>
                    <a:ext uri="{9D8B030D-6E8A-4147-A177-3AD203B41FA5}">
                      <a16:colId xmlns:a16="http://schemas.microsoft.com/office/drawing/2014/main" val="20002"/>
                    </a:ext>
                  </a:extLst>
                </a:gridCol>
              </a:tblGrid>
              <a:tr h="473050">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Area</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 Testing (Jul-Dec 21)</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 against total</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extLst>
                  <a:ext uri="{0D108BD9-81ED-4DB2-BD59-A6C34878D82A}">
                    <a16:rowId xmlns:a16="http://schemas.microsoft.com/office/drawing/2014/main" val="10000"/>
                  </a:ext>
                </a:extLst>
              </a:tr>
              <a:tr h="432225">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South</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308,138</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83%</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47305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Central and north</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61,334</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17%</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432225">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Total</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369,472</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aphicFrame>
        <p:nvGraphicFramePr>
          <p:cNvPr id="346" name="Google Shape;346;p14"/>
          <p:cNvGraphicFramePr/>
          <p:nvPr/>
        </p:nvGraphicFramePr>
        <p:xfrm>
          <a:off x="4268125" y="3079000"/>
          <a:ext cx="3415400" cy="917448"/>
        </p:xfrm>
        <a:graphic>
          <a:graphicData uri="http://schemas.openxmlformats.org/drawingml/2006/table">
            <a:tbl>
              <a:tblPr>
                <a:noFill/>
                <a:tableStyleId>{782D931F-9E35-4C19-A62C-9FDA5482E3E8}</a:tableStyleId>
              </a:tblPr>
              <a:tblGrid>
                <a:gridCol w="853850">
                  <a:extLst>
                    <a:ext uri="{9D8B030D-6E8A-4147-A177-3AD203B41FA5}">
                      <a16:colId xmlns:a16="http://schemas.microsoft.com/office/drawing/2014/main" val="20000"/>
                    </a:ext>
                  </a:extLst>
                </a:gridCol>
                <a:gridCol w="853850">
                  <a:extLst>
                    <a:ext uri="{9D8B030D-6E8A-4147-A177-3AD203B41FA5}">
                      <a16:colId xmlns:a16="http://schemas.microsoft.com/office/drawing/2014/main" val="20001"/>
                    </a:ext>
                  </a:extLst>
                </a:gridCol>
                <a:gridCol w="931100">
                  <a:extLst>
                    <a:ext uri="{9D8B030D-6E8A-4147-A177-3AD203B41FA5}">
                      <a16:colId xmlns:a16="http://schemas.microsoft.com/office/drawing/2014/main" val="20002"/>
                    </a:ext>
                  </a:extLst>
                </a:gridCol>
                <a:gridCol w="776600">
                  <a:extLst>
                    <a:ext uri="{9D8B030D-6E8A-4147-A177-3AD203B41FA5}">
                      <a16:colId xmlns:a16="http://schemas.microsoft.com/office/drawing/2014/main" val="20003"/>
                    </a:ext>
                  </a:extLst>
                </a:gridCol>
              </a:tblGrid>
              <a:tr h="43130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Sector</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 Testing (Jul-Dec 21)</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 Testing (Jul - Dec 20)</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 changed</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extLst>
                  <a:ext uri="{0D108BD9-81ED-4DB2-BD59-A6C34878D82A}">
                    <a16:rowId xmlns:a16="http://schemas.microsoft.com/office/drawing/2014/main" val="10000"/>
                  </a:ext>
                </a:extLst>
              </a:tr>
              <a:tr h="4313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All sectors testing</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369,472</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314,405</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18%</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347" name="Google Shape;347;p14"/>
          <p:cNvGraphicFramePr/>
          <p:nvPr/>
        </p:nvGraphicFramePr>
        <p:xfrm>
          <a:off x="7897150" y="3079000"/>
          <a:ext cx="3916400" cy="2421648"/>
        </p:xfrm>
        <a:graphic>
          <a:graphicData uri="http://schemas.openxmlformats.org/drawingml/2006/table">
            <a:tbl>
              <a:tblPr>
                <a:noFill/>
                <a:tableStyleId>{782D931F-9E35-4C19-A62C-9FDA5482E3E8}</a:tableStyleId>
              </a:tblPr>
              <a:tblGrid>
                <a:gridCol w="979100">
                  <a:extLst>
                    <a:ext uri="{9D8B030D-6E8A-4147-A177-3AD203B41FA5}">
                      <a16:colId xmlns:a16="http://schemas.microsoft.com/office/drawing/2014/main" val="20000"/>
                    </a:ext>
                  </a:extLst>
                </a:gridCol>
                <a:gridCol w="979100">
                  <a:extLst>
                    <a:ext uri="{9D8B030D-6E8A-4147-A177-3AD203B41FA5}">
                      <a16:colId xmlns:a16="http://schemas.microsoft.com/office/drawing/2014/main" val="20001"/>
                    </a:ext>
                  </a:extLst>
                </a:gridCol>
                <a:gridCol w="979100">
                  <a:extLst>
                    <a:ext uri="{9D8B030D-6E8A-4147-A177-3AD203B41FA5}">
                      <a16:colId xmlns:a16="http://schemas.microsoft.com/office/drawing/2014/main" val="20002"/>
                    </a:ext>
                  </a:extLst>
                </a:gridCol>
                <a:gridCol w="979100">
                  <a:extLst>
                    <a:ext uri="{9D8B030D-6E8A-4147-A177-3AD203B41FA5}">
                      <a16:colId xmlns:a16="http://schemas.microsoft.com/office/drawing/2014/main" val="20003"/>
                    </a:ext>
                  </a:extLst>
                </a:gridCol>
              </a:tblGrid>
              <a:tr h="641600">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Sector name</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Target</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Result</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 achievement</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extLst>
                  <a:ext uri="{0D108BD9-81ED-4DB2-BD59-A6C34878D82A}">
                    <a16:rowId xmlns:a16="http://schemas.microsoft.com/office/drawing/2014/main" val="10000"/>
                  </a:ext>
                </a:extLst>
              </a:tr>
              <a:tr h="4313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Public sector</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240,614</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224,047</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93%</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4313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Community sector</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76,540</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109,312</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143%</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4313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Private sector</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38,926</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36,113</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93%</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431300">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Total – all sectors</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356,080</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369,472</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104%</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348" name="Google Shape;348;p14"/>
          <p:cNvSpPr txBox="1"/>
          <p:nvPr/>
        </p:nvSpPr>
        <p:spPr>
          <a:xfrm>
            <a:off x="7897100" y="5669325"/>
            <a:ext cx="39165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Calibri"/>
                <a:ea typeface="Calibri"/>
                <a:cs typeface="Calibri"/>
                <a:sym typeface="Calibri"/>
              </a:rPr>
              <a:t>Remark: </a:t>
            </a:r>
            <a:r>
              <a:rPr lang="en-US" sz="1100" b="0" i="0" u="none" strike="noStrike" cap="none">
                <a:solidFill>
                  <a:schemeClr val="dk1"/>
                </a:solidFill>
                <a:latin typeface="Calibri"/>
                <a:ea typeface="Calibri"/>
                <a:cs typeface="Calibri"/>
                <a:sym typeface="Calibri"/>
              </a:rPr>
              <a:t>356,080 is total target from new testing target calculation to be achievement by each partner/province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5"/>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SzPts val="1800"/>
              <a:buNone/>
            </a:pPr>
            <a:endParaRPr/>
          </a:p>
        </p:txBody>
      </p:sp>
      <p:sp>
        <p:nvSpPr>
          <p:cNvPr id="355" name="Google Shape;355;p15"/>
          <p:cNvSpPr txBox="1">
            <a:spLocks noGrp="1"/>
          </p:cNvSpPr>
          <p:nvPr>
            <p:ph type="body" idx="1"/>
          </p:nvPr>
        </p:nvSpPr>
        <p:spPr>
          <a:xfrm>
            <a:off x="994350" y="1159575"/>
            <a:ext cx="10905000" cy="4968000"/>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Clr>
                <a:schemeClr val="dk1"/>
              </a:buClr>
              <a:buSzPts val="1100"/>
              <a:buFont typeface="Arial"/>
              <a:buNone/>
            </a:pPr>
            <a:r>
              <a:rPr lang="en-US" sz="1600" b="1">
                <a:latin typeface="Calibri"/>
                <a:ea typeface="Calibri"/>
                <a:cs typeface="Calibri"/>
                <a:sym typeface="Calibri"/>
              </a:rPr>
              <a:t>Coverage indicator 2 - Testing in all sectors (</a:t>
            </a:r>
            <a:r>
              <a:rPr lang="en-US" sz="1600" b="1">
                <a:solidFill>
                  <a:srgbClr val="FF0000"/>
                </a:solidFill>
                <a:latin typeface="Calibri"/>
                <a:ea typeface="Calibri"/>
                <a:cs typeface="Calibri"/>
                <a:sym typeface="Calibri"/>
              </a:rPr>
              <a:t>All sectors</a:t>
            </a:r>
            <a:r>
              <a:rPr lang="en-US" sz="1600" b="1">
                <a:latin typeface="Calibri"/>
                <a:ea typeface="Calibri"/>
                <a:cs typeface="Calibri"/>
                <a:sym typeface="Calibri"/>
              </a:rPr>
              <a:t>)</a:t>
            </a:r>
            <a:endParaRPr/>
          </a:p>
        </p:txBody>
      </p:sp>
      <p:sp>
        <p:nvSpPr>
          <p:cNvPr id="356" name="Google Shape;356;p15"/>
          <p:cNvSpPr txBox="1">
            <a:spLocks noGrp="1"/>
          </p:cNvSpPr>
          <p:nvPr>
            <p:ph type="title"/>
          </p:nvPr>
        </p:nvSpPr>
        <p:spPr>
          <a:xfrm>
            <a:off x="774943" y="42925"/>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228600" lvl="0" indent="-228600" algn="l" rtl="0">
              <a:lnSpc>
                <a:spcPct val="120000"/>
              </a:lnSpc>
              <a:spcBef>
                <a:spcPts val="0"/>
              </a:spcBef>
              <a:spcAft>
                <a:spcPts val="0"/>
              </a:spcAft>
              <a:buSzPts val="2200"/>
              <a:buFont typeface="Calibri"/>
              <a:buAutoNum type="arabicPeriod"/>
            </a:pPr>
            <a:r>
              <a:rPr lang="en-US" sz="2200">
                <a:latin typeface="Calibri"/>
                <a:ea typeface="Calibri"/>
                <a:cs typeface="Calibri"/>
                <a:sym typeface="Calibri"/>
              </a:rPr>
              <a:t>1. Program overall indicators and results</a:t>
            </a:r>
            <a:endParaRPr sz="2200">
              <a:latin typeface="Calibri"/>
              <a:ea typeface="Calibri"/>
              <a:cs typeface="Calibri"/>
              <a:sym typeface="Calibri"/>
            </a:endParaRPr>
          </a:p>
        </p:txBody>
      </p:sp>
      <p:graphicFrame>
        <p:nvGraphicFramePr>
          <p:cNvPr id="357" name="Google Shape;357;p15"/>
          <p:cNvGraphicFramePr/>
          <p:nvPr/>
        </p:nvGraphicFramePr>
        <p:xfrm>
          <a:off x="1148825" y="1680000"/>
          <a:ext cx="4912400" cy="4572000"/>
        </p:xfrm>
        <a:graphic>
          <a:graphicData uri="http://schemas.openxmlformats.org/drawingml/2006/table">
            <a:tbl>
              <a:tblPr>
                <a:noFill/>
                <a:tableStyleId>{782D931F-9E35-4C19-A62C-9FDA5482E3E8}</a:tableStyleId>
              </a:tblPr>
              <a:tblGrid>
                <a:gridCol w="1640100">
                  <a:extLst>
                    <a:ext uri="{9D8B030D-6E8A-4147-A177-3AD203B41FA5}">
                      <a16:colId xmlns:a16="http://schemas.microsoft.com/office/drawing/2014/main" val="20000"/>
                    </a:ext>
                  </a:extLst>
                </a:gridCol>
                <a:gridCol w="1099375">
                  <a:extLst>
                    <a:ext uri="{9D8B030D-6E8A-4147-A177-3AD203B41FA5}">
                      <a16:colId xmlns:a16="http://schemas.microsoft.com/office/drawing/2014/main" val="20001"/>
                    </a:ext>
                  </a:extLst>
                </a:gridCol>
                <a:gridCol w="944825">
                  <a:extLst>
                    <a:ext uri="{9D8B030D-6E8A-4147-A177-3AD203B41FA5}">
                      <a16:colId xmlns:a16="http://schemas.microsoft.com/office/drawing/2014/main" val="20002"/>
                    </a:ext>
                  </a:extLst>
                </a:gridCol>
                <a:gridCol w="1228100">
                  <a:extLst>
                    <a:ext uri="{9D8B030D-6E8A-4147-A177-3AD203B41FA5}">
                      <a16:colId xmlns:a16="http://schemas.microsoft.com/office/drawing/2014/main" val="20003"/>
                    </a:ext>
                  </a:extLst>
                </a:gridCol>
              </a:tblGrid>
              <a:tr h="381000">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Testing by province</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Target</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Result</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 achievement</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extLst>
                  <a:ext uri="{0D108BD9-81ED-4DB2-BD59-A6C34878D82A}">
                    <a16:rowId xmlns:a16="http://schemas.microsoft.com/office/drawing/2014/main" val="10000"/>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01 PHO Vientiane. C</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2,573</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1,374</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53%</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02 PHO Phongsaly</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6,557</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4,667</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71%</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03 PHO Luangnamtha</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3,975</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3,715</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93%</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04 PHO Oudomxay</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5,951</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5,696</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96%</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05 PHO Bokeo</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2,441</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2,183</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89%</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06 PHO Luangprabang</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9,466</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6,441</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68%</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07 PHO Huaphanh</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4,134</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3,660</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89%</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08 PHO Xayabury</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4,279</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4,159</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97%</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09 PHO Xiengkhuang</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4,742</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4,823</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102%</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9"/>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10 PHO Vientiane. P</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9,627</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6,107</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63%</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10"/>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11 PHO Borikhamxay</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3,991</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4,850</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122%</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graphicFrame>
        <p:nvGraphicFramePr>
          <p:cNvPr id="358" name="Google Shape;358;p15"/>
          <p:cNvGraphicFramePr/>
          <p:nvPr/>
        </p:nvGraphicFramePr>
        <p:xfrm>
          <a:off x="6243350" y="1680000"/>
          <a:ext cx="5133500" cy="3429000"/>
        </p:xfrm>
        <a:graphic>
          <a:graphicData uri="http://schemas.openxmlformats.org/drawingml/2006/table">
            <a:tbl>
              <a:tblPr>
                <a:noFill/>
                <a:tableStyleId>{782D931F-9E35-4C19-A62C-9FDA5482E3E8}</a:tableStyleId>
              </a:tblPr>
              <a:tblGrid>
                <a:gridCol w="1549450">
                  <a:extLst>
                    <a:ext uri="{9D8B030D-6E8A-4147-A177-3AD203B41FA5}">
                      <a16:colId xmlns:a16="http://schemas.microsoft.com/office/drawing/2014/main" val="20000"/>
                    </a:ext>
                  </a:extLst>
                </a:gridCol>
                <a:gridCol w="1017300">
                  <a:extLst>
                    <a:ext uri="{9D8B030D-6E8A-4147-A177-3AD203B41FA5}">
                      <a16:colId xmlns:a16="http://schemas.microsoft.com/office/drawing/2014/main" val="20001"/>
                    </a:ext>
                  </a:extLst>
                </a:gridCol>
                <a:gridCol w="1283375">
                  <a:extLst>
                    <a:ext uri="{9D8B030D-6E8A-4147-A177-3AD203B41FA5}">
                      <a16:colId xmlns:a16="http://schemas.microsoft.com/office/drawing/2014/main" val="20002"/>
                    </a:ext>
                  </a:extLst>
                </a:gridCol>
                <a:gridCol w="1283375">
                  <a:extLst>
                    <a:ext uri="{9D8B030D-6E8A-4147-A177-3AD203B41FA5}">
                      <a16:colId xmlns:a16="http://schemas.microsoft.com/office/drawing/2014/main" val="20003"/>
                    </a:ext>
                  </a:extLst>
                </a:gridCol>
              </a:tblGrid>
              <a:tr h="381000">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Testing by province</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Target</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Result</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 achievement</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extLst>
                  <a:ext uri="{0D108BD9-81ED-4DB2-BD59-A6C34878D82A}">
                    <a16:rowId xmlns:a16="http://schemas.microsoft.com/office/drawing/2014/main" val="10000"/>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12 PHO Khammuane</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13,241</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12,391</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94%</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13 PHO Savannakhet</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63,964</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73,901</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116%</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14 PHO Saravane</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55,654</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61,785</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111%</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15 PHO Sekong</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27,833</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40,561</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146%</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16 PHO Champasack</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92,201</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77,690</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84%</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17 PHO Attapeu</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44,619</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54,201</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121%</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18 PHO Xaysomboun</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832</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1,268</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152%</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Total</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356,080</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369,472</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104%</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16"/>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SzPts val="1800"/>
              <a:buNone/>
            </a:pPr>
            <a:endParaRPr/>
          </a:p>
        </p:txBody>
      </p:sp>
      <p:sp>
        <p:nvSpPr>
          <p:cNvPr id="365" name="Google Shape;365;p16"/>
          <p:cNvSpPr txBox="1">
            <a:spLocks noGrp="1"/>
          </p:cNvSpPr>
          <p:nvPr>
            <p:ph type="body" idx="1"/>
          </p:nvPr>
        </p:nvSpPr>
        <p:spPr>
          <a:xfrm>
            <a:off x="960000" y="1120900"/>
            <a:ext cx="10905000" cy="4968000"/>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Clr>
                <a:schemeClr val="dk1"/>
              </a:buClr>
              <a:buSzPts val="1100"/>
              <a:buFont typeface="Arial"/>
              <a:buNone/>
            </a:pPr>
            <a:r>
              <a:rPr lang="en-US" sz="1600" b="1">
                <a:latin typeface="Calibri"/>
                <a:ea typeface="Calibri"/>
                <a:cs typeface="Calibri"/>
                <a:sym typeface="Calibri"/>
              </a:rPr>
              <a:t>Coverage indicator 2 - Testing in all sectors (</a:t>
            </a:r>
            <a:r>
              <a:rPr lang="en-US" sz="1600" b="1">
                <a:solidFill>
                  <a:srgbClr val="FF0000"/>
                </a:solidFill>
                <a:latin typeface="Calibri"/>
                <a:ea typeface="Calibri"/>
                <a:cs typeface="Calibri"/>
                <a:sym typeface="Calibri"/>
              </a:rPr>
              <a:t>Public sectors</a:t>
            </a:r>
            <a:r>
              <a:rPr lang="en-US" sz="1600" b="1">
                <a:latin typeface="Calibri"/>
                <a:ea typeface="Calibri"/>
                <a:cs typeface="Calibri"/>
                <a:sym typeface="Calibri"/>
              </a:rPr>
              <a:t>)</a:t>
            </a:r>
            <a:endParaRPr/>
          </a:p>
        </p:txBody>
      </p:sp>
      <p:sp>
        <p:nvSpPr>
          <p:cNvPr id="366" name="Google Shape;366;p16"/>
          <p:cNvSpPr txBox="1">
            <a:spLocks noGrp="1"/>
          </p:cNvSpPr>
          <p:nvPr>
            <p:ph type="title"/>
          </p:nvPr>
        </p:nvSpPr>
        <p:spPr>
          <a:xfrm>
            <a:off x="774943" y="42925"/>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228600" lvl="0" indent="-228600" algn="l" rtl="0">
              <a:lnSpc>
                <a:spcPct val="120000"/>
              </a:lnSpc>
              <a:spcBef>
                <a:spcPts val="0"/>
              </a:spcBef>
              <a:spcAft>
                <a:spcPts val="0"/>
              </a:spcAft>
              <a:buSzPts val="2200"/>
              <a:buFont typeface="Calibri"/>
              <a:buAutoNum type="arabicPeriod"/>
            </a:pPr>
            <a:r>
              <a:rPr lang="en-US" sz="2200">
                <a:latin typeface="Calibri"/>
                <a:ea typeface="Calibri"/>
                <a:cs typeface="Calibri"/>
                <a:sym typeface="Calibri"/>
              </a:rPr>
              <a:t>1. Program overall indicators and results</a:t>
            </a:r>
            <a:endParaRPr sz="2200">
              <a:latin typeface="Calibri"/>
              <a:ea typeface="Calibri"/>
              <a:cs typeface="Calibri"/>
              <a:sym typeface="Calibri"/>
            </a:endParaRPr>
          </a:p>
        </p:txBody>
      </p:sp>
      <p:graphicFrame>
        <p:nvGraphicFramePr>
          <p:cNvPr id="367" name="Google Shape;367;p16"/>
          <p:cNvGraphicFramePr/>
          <p:nvPr/>
        </p:nvGraphicFramePr>
        <p:xfrm>
          <a:off x="1148825" y="1680000"/>
          <a:ext cx="4912400" cy="4572000"/>
        </p:xfrm>
        <a:graphic>
          <a:graphicData uri="http://schemas.openxmlformats.org/drawingml/2006/table">
            <a:tbl>
              <a:tblPr>
                <a:noFill/>
                <a:tableStyleId>{782D931F-9E35-4C19-A62C-9FDA5482E3E8}</a:tableStyleId>
              </a:tblPr>
              <a:tblGrid>
                <a:gridCol w="1640100">
                  <a:extLst>
                    <a:ext uri="{9D8B030D-6E8A-4147-A177-3AD203B41FA5}">
                      <a16:colId xmlns:a16="http://schemas.microsoft.com/office/drawing/2014/main" val="20000"/>
                    </a:ext>
                  </a:extLst>
                </a:gridCol>
                <a:gridCol w="1099375">
                  <a:extLst>
                    <a:ext uri="{9D8B030D-6E8A-4147-A177-3AD203B41FA5}">
                      <a16:colId xmlns:a16="http://schemas.microsoft.com/office/drawing/2014/main" val="20001"/>
                    </a:ext>
                  </a:extLst>
                </a:gridCol>
                <a:gridCol w="944825">
                  <a:extLst>
                    <a:ext uri="{9D8B030D-6E8A-4147-A177-3AD203B41FA5}">
                      <a16:colId xmlns:a16="http://schemas.microsoft.com/office/drawing/2014/main" val="20002"/>
                    </a:ext>
                  </a:extLst>
                </a:gridCol>
                <a:gridCol w="1228100">
                  <a:extLst>
                    <a:ext uri="{9D8B030D-6E8A-4147-A177-3AD203B41FA5}">
                      <a16:colId xmlns:a16="http://schemas.microsoft.com/office/drawing/2014/main" val="20003"/>
                    </a:ext>
                  </a:extLst>
                </a:gridCol>
              </a:tblGrid>
              <a:tr h="381000">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Testing by province</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Target</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Result</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 achievement</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extLst>
                  <a:ext uri="{0D108BD9-81ED-4DB2-BD59-A6C34878D82A}">
                    <a16:rowId xmlns:a16="http://schemas.microsoft.com/office/drawing/2014/main" val="10000"/>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01 PHO Vientiane. C</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2,573</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1,374</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53%</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02 PHO Phongsaly</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4,434</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3,242</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73%</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03 PHO Luangnamtha</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2,860</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2,323</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81%</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04 PHO Oudomxay</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5,876</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5,601</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95%</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05 PHO Bokeo</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2,441</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2,183</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89%</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06 PHO Luangprabang</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8,398</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6,071</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72%</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07 PHO Huaphanh</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4,134</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3,660</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89%</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08 PHO Xayabury</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3,221</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3,521</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109%</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09 PHO Xiengkhuang</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4,742</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4,823</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102%</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9"/>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10 PHO Vientiane. P</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9,627</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6,107</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63%</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10"/>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11 PHO Borikhamxay</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3,991</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4,850</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122%</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graphicFrame>
        <p:nvGraphicFramePr>
          <p:cNvPr id="368" name="Google Shape;368;p16"/>
          <p:cNvGraphicFramePr/>
          <p:nvPr/>
        </p:nvGraphicFramePr>
        <p:xfrm>
          <a:off x="6243350" y="1680000"/>
          <a:ext cx="5133500" cy="3429000"/>
        </p:xfrm>
        <a:graphic>
          <a:graphicData uri="http://schemas.openxmlformats.org/drawingml/2006/table">
            <a:tbl>
              <a:tblPr>
                <a:noFill/>
                <a:tableStyleId>{782D931F-9E35-4C19-A62C-9FDA5482E3E8}</a:tableStyleId>
              </a:tblPr>
              <a:tblGrid>
                <a:gridCol w="1549450">
                  <a:extLst>
                    <a:ext uri="{9D8B030D-6E8A-4147-A177-3AD203B41FA5}">
                      <a16:colId xmlns:a16="http://schemas.microsoft.com/office/drawing/2014/main" val="20000"/>
                    </a:ext>
                  </a:extLst>
                </a:gridCol>
                <a:gridCol w="1017300">
                  <a:extLst>
                    <a:ext uri="{9D8B030D-6E8A-4147-A177-3AD203B41FA5}">
                      <a16:colId xmlns:a16="http://schemas.microsoft.com/office/drawing/2014/main" val="20001"/>
                    </a:ext>
                  </a:extLst>
                </a:gridCol>
                <a:gridCol w="1283375">
                  <a:extLst>
                    <a:ext uri="{9D8B030D-6E8A-4147-A177-3AD203B41FA5}">
                      <a16:colId xmlns:a16="http://schemas.microsoft.com/office/drawing/2014/main" val="20002"/>
                    </a:ext>
                  </a:extLst>
                </a:gridCol>
                <a:gridCol w="1283375">
                  <a:extLst>
                    <a:ext uri="{9D8B030D-6E8A-4147-A177-3AD203B41FA5}">
                      <a16:colId xmlns:a16="http://schemas.microsoft.com/office/drawing/2014/main" val="20003"/>
                    </a:ext>
                  </a:extLst>
                </a:gridCol>
              </a:tblGrid>
              <a:tr h="381000">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Testing by province</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Target</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Result</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 achievement</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extLst>
                  <a:ext uri="{0D108BD9-81ED-4DB2-BD59-A6C34878D82A}">
                    <a16:rowId xmlns:a16="http://schemas.microsoft.com/office/drawing/2014/main" val="10000"/>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12 PHO Khammuane</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11,566</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10,603</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92%</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13 PHO Savannakhet</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34,259</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42,314</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124%</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14 PHO Saravane</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28,321</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27,616</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98%</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15 PHO Sekong</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20,639</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16,620</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81%</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16 PHO Champasack</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57,290</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39,805</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69%</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17 PHO Attapeu</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35,485</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42,104</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119%</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18 PHO Xaysomboun</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757</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1,230</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162%</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Total</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240,614</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224,047</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solidFill>
                            <a:srgbClr val="FF0000"/>
                          </a:solidFill>
                          <a:latin typeface="Calibri"/>
                          <a:ea typeface="Calibri"/>
                          <a:cs typeface="Calibri"/>
                          <a:sym typeface="Calibri"/>
                        </a:rPr>
                        <a:t>93%</a:t>
                      </a:r>
                      <a:endParaRPr sz="1200" b="1"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17"/>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SzPts val="1800"/>
              <a:buNone/>
            </a:pPr>
            <a:endParaRPr/>
          </a:p>
        </p:txBody>
      </p:sp>
      <p:sp>
        <p:nvSpPr>
          <p:cNvPr id="375" name="Google Shape;375;p17"/>
          <p:cNvSpPr txBox="1">
            <a:spLocks noGrp="1"/>
          </p:cNvSpPr>
          <p:nvPr>
            <p:ph type="body" idx="1"/>
          </p:nvPr>
        </p:nvSpPr>
        <p:spPr>
          <a:xfrm>
            <a:off x="1011500" y="1335500"/>
            <a:ext cx="10905000" cy="4968000"/>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Clr>
                <a:schemeClr val="dk1"/>
              </a:buClr>
              <a:buSzPts val="1100"/>
              <a:buFont typeface="Arial"/>
              <a:buNone/>
            </a:pPr>
            <a:r>
              <a:rPr lang="en-US" sz="1600" b="1">
                <a:latin typeface="Calibri"/>
                <a:ea typeface="Calibri"/>
                <a:cs typeface="Calibri"/>
                <a:sym typeface="Calibri"/>
              </a:rPr>
              <a:t>Coverage indicator 2 - Testing in all sectors (</a:t>
            </a:r>
            <a:r>
              <a:rPr lang="en-US" sz="1600" b="1">
                <a:solidFill>
                  <a:srgbClr val="FF0000"/>
                </a:solidFill>
                <a:latin typeface="Calibri"/>
                <a:ea typeface="Calibri"/>
                <a:cs typeface="Calibri"/>
                <a:sym typeface="Calibri"/>
              </a:rPr>
              <a:t>Community sectors</a:t>
            </a:r>
            <a:r>
              <a:rPr lang="en-US" sz="1600" b="1">
                <a:latin typeface="Calibri"/>
                <a:ea typeface="Calibri"/>
                <a:cs typeface="Calibri"/>
                <a:sym typeface="Calibri"/>
              </a:rPr>
              <a:t>)</a:t>
            </a:r>
            <a:endParaRPr/>
          </a:p>
        </p:txBody>
      </p:sp>
      <p:sp>
        <p:nvSpPr>
          <p:cNvPr id="376" name="Google Shape;376;p17"/>
          <p:cNvSpPr txBox="1">
            <a:spLocks noGrp="1"/>
          </p:cNvSpPr>
          <p:nvPr>
            <p:ph type="title"/>
          </p:nvPr>
        </p:nvSpPr>
        <p:spPr>
          <a:xfrm>
            <a:off x="774943" y="42925"/>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228600" lvl="0" indent="-228600" algn="l" rtl="0">
              <a:lnSpc>
                <a:spcPct val="120000"/>
              </a:lnSpc>
              <a:spcBef>
                <a:spcPts val="0"/>
              </a:spcBef>
              <a:spcAft>
                <a:spcPts val="0"/>
              </a:spcAft>
              <a:buSzPts val="2200"/>
              <a:buFont typeface="Calibri"/>
              <a:buAutoNum type="arabicPeriod"/>
            </a:pPr>
            <a:r>
              <a:rPr lang="en-US" sz="2200">
                <a:latin typeface="Calibri"/>
                <a:ea typeface="Calibri"/>
                <a:cs typeface="Calibri"/>
                <a:sym typeface="Calibri"/>
              </a:rPr>
              <a:t>1. Program overall indicators and results</a:t>
            </a:r>
            <a:endParaRPr sz="2200">
              <a:latin typeface="Calibri"/>
              <a:ea typeface="Calibri"/>
              <a:cs typeface="Calibri"/>
              <a:sym typeface="Calibri"/>
            </a:endParaRPr>
          </a:p>
        </p:txBody>
      </p:sp>
      <p:graphicFrame>
        <p:nvGraphicFramePr>
          <p:cNvPr id="377" name="Google Shape;377;p17"/>
          <p:cNvGraphicFramePr/>
          <p:nvPr/>
        </p:nvGraphicFramePr>
        <p:xfrm>
          <a:off x="1441750" y="2286000"/>
          <a:ext cx="5933850" cy="2824725"/>
        </p:xfrm>
        <a:graphic>
          <a:graphicData uri="http://schemas.openxmlformats.org/drawingml/2006/table">
            <a:tbl>
              <a:tblPr>
                <a:noFill/>
                <a:tableStyleId>{782D931F-9E35-4C19-A62C-9FDA5482E3E8}</a:tableStyleId>
              </a:tblPr>
              <a:tblGrid>
                <a:gridCol w="858350">
                  <a:extLst>
                    <a:ext uri="{9D8B030D-6E8A-4147-A177-3AD203B41FA5}">
                      <a16:colId xmlns:a16="http://schemas.microsoft.com/office/drawing/2014/main" val="20000"/>
                    </a:ext>
                  </a:extLst>
                </a:gridCol>
                <a:gridCol w="948150">
                  <a:extLst>
                    <a:ext uri="{9D8B030D-6E8A-4147-A177-3AD203B41FA5}">
                      <a16:colId xmlns:a16="http://schemas.microsoft.com/office/drawing/2014/main" val="20001"/>
                    </a:ext>
                  </a:extLst>
                </a:gridCol>
                <a:gridCol w="988975">
                  <a:extLst>
                    <a:ext uri="{9D8B030D-6E8A-4147-A177-3AD203B41FA5}">
                      <a16:colId xmlns:a16="http://schemas.microsoft.com/office/drawing/2014/main" val="20002"/>
                    </a:ext>
                  </a:extLst>
                </a:gridCol>
                <a:gridCol w="891000">
                  <a:extLst>
                    <a:ext uri="{9D8B030D-6E8A-4147-A177-3AD203B41FA5}">
                      <a16:colId xmlns:a16="http://schemas.microsoft.com/office/drawing/2014/main" val="20003"/>
                    </a:ext>
                  </a:extLst>
                </a:gridCol>
                <a:gridCol w="980825">
                  <a:extLst>
                    <a:ext uri="{9D8B030D-6E8A-4147-A177-3AD203B41FA5}">
                      <a16:colId xmlns:a16="http://schemas.microsoft.com/office/drawing/2014/main" val="20004"/>
                    </a:ext>
                  </a:extLst>
                </a:gridCol>
                <a:gridCol w="1266550">
                  <a:extLst>
                    <a:ext uri="{9D8B030D-6E8A-4147-A177-3AD203B41FA5}">
                      <a16:colId xmlns:a16="http://schemas.microsoft.com/office/drawing/2014/main" val="20005"/>
                    </a:ext>
                  </a:extLst>
                </a:gridCol>
              </a:tblGrid>
              <a:tr h="919725">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Partner name</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 tested</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 contribution</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 of VMWs</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tests/ VMW/ month</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None/>
                      </a:pPr>
                      <a:r>
                        <a:rPr lang="en-US" sz="1300" b="1">
                          <a:latin typeface="Calibri"/>
                          <a:ea typeface="Calibri"/>
                          <a:cs typeface="Calibri"/>
                          <a:sym typeface="Calibri"/>
                        </a:rPr>
                        <a:t>% achievement against the target</a:t>
                      </a:r>
                      <a:endParaRPr sz="1300" b="1">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extLst>
                  <a:ext uri="{0D108BD9-81ED-4DB2-BD59-A6C34878D82A}">
                    <a16:rowId xmlns:a16="http://schemas.microsoft.com/office/drawing/2014/main" val="10000"/>
                  </a:ext>
                </a:extLst>
              </a:tr>
              <a:tr h="381000">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HPA-CC</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22,748</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20.8%</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400</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9</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300">
                          <a:latin typeface="Calibri"/>
                          <a:ea typeface="Calibri"/>
                          <a:cs typeface="Calibri"/>
                          <a:sym typeface="Calibri"/>
                        </a:rPr>
                        <a:t>155%</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PEDA</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27,758</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25.4%</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400</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12</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300">
                          <a:latin typeface="Calibri"/>
                          <a:ea typeface="Calibri"/>
                          <a:cs typeface="Calibri"/>
                          <a:sym typeface="Calibri"/>
                        </a:rPr>
                        <a:t>190%</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CHIAs</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22,626</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20.7%</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400</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9</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300">
                          <a:latin typeface="Calibri"/>
                          <a:ea typeface="Calibri"/>
                          <a:cs typeface="Calibri"/>
                          <a:sym typeface="Calibri"/>
                        </a:rPr>
                        <a:t>155%</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CMPE</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36,180</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33.1%</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999</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6</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300">
                          <a:latin typeface="Calibri"/>
                          <a:ea typeface="Calibri"/>
                          <a:cs typeface="Calibri"/>
                          <a:sym typeface="Calibri"/>
                        </a:rPr>
                        <a:t>122%</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Total</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109,312</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100%</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2,199</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8</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300" b="1">
                          <a:latin typeface="Calibri"/>
                          <a:ea typeface="Calibri"/>
                          <a:cs typeface="Calibri"/>
                          <a:sym typeface="Calibri"/>
                        </a:rPr>
                        <a:t>143%</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378" name="Google Shape;378;p17" title="Chart"/>
          <p:cNvPicPr preferRelativeResize="0"/>
          <p:nvPr/>
        </p:nvPicPr>
        <p:blipFill>
          <a:blip r:embed="rId3">
            <a:alphaModFix/>
          </a:blip>
          <a:stretch>
            <a:fillRect/>
          </a:stretch>
        </p:blipFill>
        <p:spPr>
          <a:xfrm>
            <a:off x="7890301" y="2606344"/>
            <a:ext cx="3528400" cy="21840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18"/>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SzPts val="1800"/>
              <a:buNone/>
            </a:pPr>
            <a:endParaRPr/>
          </a:p>
        </p:txBody>
      </p:sp>
      <p:sp>
        <p:nvSpPr>
          <p:cNvPr id="385" name="Google Shape;385;p18"/>
          <p:cNvSpPr txBox="1">
            <a:spLocks noGrp="1"/>
          </p:cNvSpPr>
          <p:nvPr>
            <p:ph type="body" idx="1"/>
          </p:nvPr>
        </p:nvSpPr>
        <p:spPr>
          <a:xfrm>
            <a:off x="960000" y="1266825"/>
            <a:ext cx="10905000" cy="4968000"/>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Clr>
                <a:schemeClr val="dk1"/>
              </a:buClr>
              <a:buSzPts val="1100"/>
              <a:buFont typeface="Arial"/>
              <a:buNone/>
            </a:pPr>
            <a:r>
              <a:rPr lang="en-US" sz="1600" b="1">
                <a:latin typeface="Calibri"/>
                <a:ea typeface="Calibri"/>
                <a:cs typeface="Calibri"/>
                <a:sym typeface="Calibri"/>
              </a:rPr>
              <a:t>Coverage indicator 2 - Testing in all sectors (</a:t>
            </a:r>
            <a:r>
              <a:rPr lang="en-US" sz="1600" b="1">
                <a:solidFill>
                  <a:srgbClr val="FF0000"/>
                </a:solidFill>
                <a:latin typeface="Calibri"/>
                <a:ea typeface="Calibri"/>
                <a:cs typeface="Calibri"/>
                <a:sym typeface="Calibri"/>
              </a:rPr>
              <a:t>Private sectors</a:t>
            </a:r>
            <a:r>
              <a:rPr lang="en-US" sz="1600" b="1">
                <a:latin typeface="Calibri"/>
                <a:ea typeface="Calibri"/>
                <a:cs typeface="Calibri"/>
                <a:sym typeface="Calibri"/>
              </a:rPr>
              <a:t>)</a:t>
            </a:r>
            <a:endParaRPr/>
          </a:p>
        </p:txBody>
      </p:sp>
      <p:sp>
        <p:nvSpPr>
          <p:cNvPr id="386" name="Google Shape;386;p18"/>
          <p:cNvSpPr txBox="1">
            <a:spLocks noGrp="1"/>
          </p:cNvSpPr>
          <p:nvPr>
            <p:ph type="title"/>
          </p:nvPr>
        </p:nvSpPr>
        <p:spPr>
          <a:xfrm>
            <a:off x="774943" y="42925"/>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228600" lvl="0" indent="-228600" algn="l" rtl="0">
              <a:lnSpc>
                <a:spcPct val="120000"/>
              </a:lnSpc>
              <a:spcBef>
                <a:spcPts val="0"/>
              </a:spcBef>
              <a:spcAft>
                <a:spcPts val="0"/>
              </a:spcAft>
              <a:buSzPts val="2200"/>
              <a:buFont typeface="Calibri"/>
              <a:buAutoNum type="arabicPeriod"/>
            </a:pPr>
            <a:r>
              <a:rPr lang="en-US" sz="2200">
                <a:latin typeface="Calibri"/>
                <a:ea typeface="Calibri"/>
                <a:cs typeface="Calibri"/>
                <a:sym typeface="Calibri"/>
              </a:rPr>
              <a:t>1. Program overall indicators and results</a:t>
            </a:r>
            <a:endParaRPr sz="2200">
              <a:latin typeface="Calibri"/>
              <a:ea typeface="Calibri"/>
              <a:cs typeface="Calibri"/>
              <a:sym typeface="Calibri"/>
            </a:endParaRPr>
          </a:p>
        </p:txBody>
      </p:sp>
      <p:graphicFrame>
        <p:nvGraphicFramePr>
          <p:cNvPr id="387" name="Google Shape;387;p18"/>
          <p:cNvGraphicFramePr/>
          <p:nvPr/>
        </p:nvGraphicFramePr>
        <p:xfrm>
          <a:off x="1397750" y="1814125"/>
          <a:ext cx="5743125" cy="4191000"/>
        </p:xfrm>
        <a:graphic>
          <a:graphicData uri="http://schemas.openxmlformats.org/drawingml/2006/table">
            <a:tbl>
              <a:tblPr>
                <a:noFill/>
                <a:tableStyleId>{782D931F-9E35-4C19-A62C-9FDA5482E3E8}</a:tableStyleId>
              </a:tblPr>
              <a:tblGrid>
                <a:gridCol w="1610400">
                  <a:extLst>
                    <a:ext uri="{9D8B030D-6E8A-4147-A177-3AD203B41FA5}">
                      <a16:colId xmlns:a16="http://schemas.microsoft.com/office/drawing/2014/main" val="20000"/>
                    </a:ext>
                  </a:extLst>
                </a:gridCol>
                <a:gridCol w="1377575">
                  <a:extLst>
                    <a:ext uri="{9D8B030D-6E8A-4147-A177-3AD203B41FA5}">
                      <a16:colId xmlns:a16="http://schemas.microsoft.com/office/drawing/2014/main" val="20001"/>
                    </a:ext>
                  </a:extLst>
                </a:gridCol>
                <a:gridCol w="1377575">
                  <a:extLst>
                    <a:ext uri="{9D8B030D-6E8A-4147-A177-3AD203B41FA5}">
                      <a16:colId xmlns:a16="http://schemas.microsoft.com/office/drawing/2014/main" val="20002"/>
                    </a:ext>
                  </a:extLst>
                </a:gridCol>
                <a:gridCol w="1377575">
                  <a:extLst>
                    <a:ext uri="{9D8B030D-6E8A-4147-A177-3AD203B41FA5}">
                      <a16:colId xmlns:a16="http://schemas.microsoft.com/office/drawing/2014/main" val="20003"/>
                    </a:ext>
                  </a:extLst>
                </a:gridCol>
              </a:tblGrid>
              <a:tr h="381000">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Testing by province</a:t>
                      </a:r>
                      <a:endParaRPr sz="1200" b="1"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Target</a:t>
                      </a:r>
                      <a:endParaRPr sz="1200" b="1"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Result</a:t>
                      </a:r>
                      <a:endParaRPr sz="1200" b="1"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 achievement</a:t>
                      </a:r>
                      <a:endParaRPr sz="1200" b="1"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solidFill>
                      <a:srgbClr val="FFEBCD"/>
                    </a:solidFill>
                  </a:tcPr>
                </a:tc>
                <a:extLst>
                  <a:ext uri="{0D108BD9-81ED-4DB2-BD59-A6C34878D82A}">
                    <a16:rowId xmlns:a16="http://schemas.microsoft.com/office/drawing/2014/main" val="10000"/>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02 PHO Phongsaly</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348</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163</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47%</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03 PHO Luangnamtha</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1,115</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1,392</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125%</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06 PHO Luangprabang</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418</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58</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14%</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08 PHO Xayabury</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1,058</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638</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60%</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13 PHO Savannakhet</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11,643</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8,811</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76%</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14 PHO Saravane</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6,439</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6,230</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97%</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15 PHO Sekong</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1,852</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5,364</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290%</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16 PHO Champasack</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12,525</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10,847</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87%</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extLst>
                  <a:ext uri="{0D108BD9-81ED-4DB2-BD59-A6C34878D82A}">
                    <a16:rowId xmlns:a16="http://schemas.microsoft.com/office/drawing/2014/main" val="10008"/>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17 PHO Attapeu</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3,528</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2,610</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74%</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extLst>
                  <a:ext uri="{0D108BD9-81ED-4DB2-BD59-A6C34878D82A}">
                    <a16:rowId xmlns:a16="http://schemas.microsoft.com/office/drawing/2014/main" val="10009"/>
                  </a:ext>
                </a:extLst>
              </a:tr>
              <a:tr h="381000">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Total</a:t>
                      </a:r>
                      <a:endParaRPr sz="1200" b="1"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38,926</a:t>
                      </a:r>
                      <a:endParaRPr sz="1200" b="1"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36,113</a:t>
                      </a:r>
                      <a:endParaRPr sz="1200" b="1"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rgbClr val="FF0000"/>
                          </a:solidFill>
                          <a:latin typeface="Calibri"/>
                          <a:ea typeface="Calibri"/>
                          <a:cs typeface="Calibri"/>
                          <a:sym typeface="Calibri"/>
                        </a:rPr>
                        <a:t>93%</a:t>
                      </a:r>
                      <a:endParaRPr sz="12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
        <p:nvSpPr>
          <p:cNvPr id="388" name="Google Shape;388;p18"/>
          <p:cNvSpPr txBox="1"/>
          <p:nvPr/>
        </p:nvSpPr>
        <p:spPr>
          <a:xfrm>
            <a:off x="7553450" y="3719125"/>
            <a:ext cx="2702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Total reported PPM: 447</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9"/>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SzPts val="1800"/>
              <a:buNone/>
            </a:pPr>
            <a:endParaRPr/>
          </a:p>
        </p:txBody>
      </p:sp>
      <p:sp>
        <p:nvSpPr>
          <p:cNvPr id="395" name="Google Shape;395;p19"/>
          <p:cNvSpPr txBox="1">
            <a:spLocks noGrp="1"/>
          </p:cNvSpPr>
          <p:nvPr>
            <p:ph type="body" idx="1"/>
          </p:nvPr>
        </p:nvSpPr>
        <p:spPr>
          <a:xfrm>
            <a:off x="960000" y="1266825"/>
            <a:ext cx="10905000" cy="4968000"/>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SzPts val="1800"/>
              <a:buNone/>
            </a:pPr>
            <a:r>
              <a:rPr lang="en-US" sz="1600" b="1">
                <a:latin typeface="Calibri"/>
                <a:ea typeface="Calibri"/>
                <a:cs typeface="Calibri"/>
                <a:sym typeface="Calibri"/>
              </a:rPr>
              <a:t>Coverage indicator 3 - Treatment in all sectors</a:t>
            </a:r>
            <a:endParaRPr sz="1600" b="1">
              <a:latin typeface="Calibri"/>
              <a:ea typeface="Calibri"/>
              <a:cs typeface="Calibri"/>
              <a:sym typeface="Calibri"/>
            </a:endParaRPr>
          </a:p>
          <a:p>
            <a:pPr marL="0" lvl="0" indent="0" algn="l" rtl="0">
              <a:lnSpc>
                <a:spcPct val="130000"/>
              </a:lnSpc>
              <a:spcBef>
                <a:spcPts val="0"/>
              </a:spcBef>
              <a:spcAft>
                <a:spcPts val="0"/>
              </a:spcAft>
              <a:buSzPts val="1800"/>
              <a:buNone/>
            </a:pPr>
            <a:endParaRPr sz="1600" b="1">
              <a:latin typeface="Calibri"/>
              <a:ea typeface="Calibri"/>
              <a:cs typeface="Calibri"/>
              <a:sym typeface="Calibri"/>
            </a:endParaRPr>
          </a:p>
        </p:txBody>
      </p:sp>
      <p:sp>
        <p:nvSpPr>
          <p:cNvPr id="396" name="Google Shape;396;p19"/>
          <p:cNvSpPr txBox="1">
            <a:spLocks noGrp="1"/>
          </p:cNvSpPr>
          <p:nvPr>
            <p:ph type="title"/>
          </p:nvPr>
        </p:nvSpPr>
        <p:spPr>
          <a:xfrm>
            <a:off x="774943" y="42925"/>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228600" lvl="0" indent="-228600" algn="l" rtl="0">
              <a:lnSpc>
                <a:spcPct val="120000"/>
              </a:lnSpc>
              <a:spcBef>
                <a:spcPts val="0"/>
              </a:spcBef>
              <a:spcAft>
                <a:spcPts val="0"/>
              </a:spcAft>
              <a:buSzPts val="2200"/>
              <a:buFont typeface="Calibri"/>
              <a:buAutoNum type="arabicPeriod"/>
            </a:pPr>
            <a:r>
              <a:rPr lang="en-US" sz="2200">
                <a:latin typeface="Calibri"/>
                <a:ea typeface="Calibri"/>
                <a:cs typeface="Calibri"/>
                <a:sym typeface="Calibri"/>
              </a:rPr>
              <a:t>1. Program overall indicators and results</a:t>
            </a:r>
            <a:endParaRPr sz="2200">
              <a:latin typeface="Calibri"/>
              <a:ea typeface="Calibri"/>
              <a:cs typeface="Calibri"/>
              <a:sym typeface="Calibri"/>
            </a:endParaRPr>
          </a:p>
        </p:txBody>
      </p:sp>
      <p:graphicFrame>
        <p:nvGraphicFramePr>
          <p:cNvPr id="397" name="Google Shape;397;p19"/>
          <p:cNvGraphicFramePr/>
          <p:nvPr/>
        </p:nvGraphicFramePr>
        <p:xfrm>
          <a:off x="952500" y="1760500"/>
          <a:ext cx="10287000" cy="762000"/>
        </p:xfrm>
        <a:graphic>
          <a:graphicData uri="http://schemas.openxmlformats.org/drawingml/2006/table">
            <a:tbl>
              <a:tblPr>
                <a:noFill/>
                <a:tableStyleId>{782D931F-9E35-4C19-A62C-9FDA5482E3E8}</a:tableStyleId>
              </a:tblPr>
              <a:tblGrid>
                <a:gridCol w="2571750">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gridCol w="2571750">
                  <a:extLst>
                    <a:ext uri="{9D8B030D-6E8A-4147-A177-3AD203B41FA5}">
                      <a16:colId xmlns:a16="http://schemas.microsoft.com/office/drawing/2014/main" val="20002"/>
                    </a:ext>
                  </a:extLst>
                </a:gridCol>
                <a:gridCol w="2571750">
                  <a:extLst>
                    <a:ext uri="{9D8B030D-6E8A-4147-A177-3AD203B41FA5}">
                      <a16:colId xmlns:a16="http://schemas.microsoft.com/office/drawing/2014/main" val="20003"/>
                    </a:ext>
                  </a:extLst>
                </a:gridCol>
              </a:tblGrid>
              <a:tr h="381000">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Target (Jul-Dec 2021)</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chemeClr val="lt1"/>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Result (Jul-Dec 2021)</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chemeClr val="lt1"/>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Achievement</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chemeClr val="lt1"/>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Grant rating</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chemeClr val="lt1"/>
                      </a:solidFill>
                      <a:prstDash val="solid"/>
                      <a:round/>
                      <a:headEnd type="none" w="sm" len="sm"/>
                      <a:tailEnd type="none" w="sm" len="sm"/>
                    </a:lnB>
                    <a:solidFill>
                      <a:srgbClr val="FFC72C"/>
                    </a:solidFill>
                  </a:tcPr>
                </a:tc>
                <a:extLst>
                  <a:ext uri="{0D108BD9-81ED-4DB2-BD59-A6C34878D82A}">
                    <a16:rowId xmlns:a16="http://schemas.microsoft.com/office/drawing/2014/main" val="10000"/>
                  </a:ext>
                </a:extLst>
              </a:tr>
              <a:tr h="381000">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28575" marR="28575" marT="19050" marB="19050" anchor="ctr">
                    <a:lnL w="10575" cap="flat" cmpd="sng">
                      <a:solidFill>
                        <a:schemeClr val="lt1"/>
                      </a:solidFill>
                      <a:prstDash val="solid"/>
                      <a:round/>
                      <a:headEnd type="none" w="sm" len="sm"/>
                      <a:tailEnd type="none" w="sm" len="sm"/>
                    </a:lnL>
                    <a:lnR w="10575" cap="flat" cmpd="sng">
                      <a:solidFill>
                        <a:schemeClr val="lt1"/>
                      </a:solidFill>
                      <a:prstDash val="solid"/>
                      <a:round/>
                      <a:headEnd type="none" w="sm" len="sm"/>
                      <a:tailEnd type="none" w="sm" len="sm"/>
                    </a:lnR>
                    <a:lnT w="10575" cap="flat" cmpd="sng">
                      <a:solidFill>
                        <a:schemeClr val="lt1"/>
                      </a:solidFill>
                      <a:prstDash val="solid"/>
                      <a:round/>
                      <a:headEnd type="none" w="sm" len="sm"/>
                      <a:tailEnd type="none" w="sm" len="sm"/>
                    </a:lnT>
                    <a:lnB w="10575" cap="flat" cmpd="sng">
                      <a:solidFill>
                        <a:schemeClr val="lt1"/>
                      </a:solidFill>
                      <a:prstDash val="solid"/>
                      <a:round/>
                      <a:headEnd type="none" w="sm" len="sm"/>
                      <a:tailEnd type="none" w="sm" len="sm"/>
                    </a:lnB>
                    <a:solidFill>
                      <a:srgbClr val="FCE5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28575" marR="28575" marT="19050" marB="19050" anchor="ctr">
                    <a:lnL w="10575" cap="flat" cmpd="sng">
                      <a:solidFill>
                        <a:schemeClr val="lt1"/>
                      </a:solidFill>
                      <a:prstDash val="solid"/>
                      <a:round/>
                      <a:headEnd type="none" w="sm" len="sm"/>
                      <a:tailEnd type="none" w="sm" len="sm"/>
                    </a:lnL>
                    <a:lnR w="10575" cap="flat" cmpd="sng">
                      <a:solidFill>
                        <a:schemeClr val="lt1"/>
                      </a:solidFill>
                      <a:prstDash val="solid"/>
                      <a:round/>
                      <a:headEnd type="none" w="sm" len="sm"/>
                      <a:tailEnd type="none" w="sm" len="sm"/>
                    </a:lnR>
                    <a:lnT w="10575" cap="flat" cmpd="sng">
                      <a:solidFill>
                        <a:schemeClr val="lt1"/>
                      </a:solidFill>
                      <a:prstDash val="solid"/>
                      <a:round/>
                      <a:headEnd type="none" w="sm" len="sm"/>
                      <a:tailEnd type="none" w="sm" len="sm"/>
                    </a:lnT>
                    <a:lnB w="10575" cap="flat" cmpd="sng">
                      <a:solidFill>
                        <a:schemeClr val="lt1"/>
                      </a:solidFill>
                      <a:prstDash val="solid"/>
                      <a:round/>
                      <a:headEnd type="none" w="sm" len="sm"/>
                      <a:tailEnd type="none" w="sm" len="sm"/>
                    </a:lnB>
                    <a:solidFill>
                      <a:srgbClr val="FCE5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28575" marR="28575" marT="19050" marB="19050" anchor="ctr">
                    <a:lnL w="10575" cap="flat" cmpd="sng">
                      <a:solidFill>
                        <a:schemeClr val="lt1"/>
                      </a:solidFill>
                      <a:prstDash val="solid"/>
                      <a:round/>
                      <a:headEnd type="none" w="sm" len="sm"/>
                      <a:tailEnd type="none" w="sm" len="sm"/>
                    </a:lnL>
                    <a:lnR w="10575" cap="flat" cmpd="sng">
                      <a:solidFill>
                        <a:schemeClr val="lt1"/>
                      </a:solidFill>
                      <a:prstDash val="solid"/>
                      <a:round/>
                      <a:headEnd type="none" w="sm" len="sm"/>
                      <a:tailEnd type="none" w="sm" len="sm"/>
                    </a:lnR>
                    <a:lnT w="10575" cap="flat" cmpd="sng">
                      <a:solidFill>
                        <a:schemeClr val="lt1"/>
                      </a:solidFill>
                      <a:prstDash val="solid"/>
                      <a:round/>
                      <a:headEnd type="none" w="sm" len="sm"/>
                      <a:tailEnd type="none" w="sm" len="sm"/>
                    </a:lnT>
                    <a:lnB w="10575" cap="flat" cmpd="sng">
                      <a:solidFill>
                        <a:schemeClr val="lt1"/>
                      </a:solidFill>
                      <a:prstDash val="solid"/>
                      <a:round/>
                      <a:headEnd type="none" w="sm" len="sm"/>
                      <a:tailEnd type="none" w="sm" len="sm"/>
                    </a:lnB>
                    <a:solidFill>
                      <a:srgbClr val="FCE5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A2</a:t>
                      </a:r>
                      <a:endParaRPr sz="1600" u="none" strike="noStrike" cap="none">
                        <a:latin typeface="Calibri"/>
                        <a:ea typeface="Calibri"/>
                        <a:cs typeface="Calibri"/>
                        <a:sym typeface="Calibri"/>
                      </a:endParaRPr>
                    </a:p>
                  </a:txBody>
                  <a:tcPr marL="28575" marR="28575" marT="19050" marB="19050" anchor="ctr">
                    <a:lnL w="10575" cap="flat" cmpd="sng">
                      <a:solidFill>
                        <a:schemeClr val="lt1"/>
                      </a:solidFill>
                      <a:prstDash val="solid"/>
                      <a:round/>
                      <a:headEnd type="none" w="sm" len="sm"/>
                      <a:tailEnd type="none" w="sm" len="sm"/>
                    </a:lnL>
                    <a:lnR w="10575" cap="flat" cmpd="sng">
                      <a:solidFill>
                        <a:schemeClr val="lt1"/>
                      </a:solidFill>
                      <a:prstDash val="solid"/>
                      <a:round/>
                      <a:headEnd type="none" w="sm" len="sm"/>
                      <a:tailEnd type="none" w="sm" len="sm"/>
                    </a:lnR>
                    <a:lnT w="10575" cap="flat" cmpd="sng">
                      <a:solidFill>
                        <a:schemeClr val="lt1"/>
                      </a:solidFill>
                      <a:prstDash val="solid"/>
                      <a:round/>
                      <a:headEnd type="none" w="sm" len="sm"/>
                      <a:tailEnd type="none" w="sm" len="sm"/>
                    </a:lnT>
                    <a:lnB w="10575" cap="flat" cmpd="sng">
                      <a:solidFill>
                        <a:schemeClr val="lt1"/>
                      </a:solidFill>
                      <a:prstDash val="solid"/>
                      <a:round/>
                      <a:headEnd type="none" w="sm" len="sm"/>
                      <a:tailEnd type="none" w="sm" len="sm"/>
                    </a:lnB>
                    <a:solidFill>
                      <a:srgbClr val="3C78D8"/>
                    </a:solidFill>
                  </a:tcPr>
                </a:tc>
                <a:extLst>
                  <a:ext uri="{0D108BD9-81ED-4DB2-BD59-A6C34878D82A}">
                    <a16:rowId xmlns:a16="http://schemas.microsoft.com/office/drawing/2014/main" val="10001"/>
                  </a:ext>
                </a:extLst>
              </a:tr>
            </a:tbl>
          </a:graphicData>
        </a:graphic>
      </p:graphicFrame>
      <p:graphicFrame>
        <p:nvGraphicFramePr>
          <p:cNvPr id="398" name="Google Shape;398;p19"/>
          <p:cNvGraphicFramePr/>
          <p:nvPr/>
        </p:nvGraphicFramePr>
        <p:xfrm>
          <a:off x="1914675" y="3012750"/>
          <a:ext cx="4181325" cy="1679448"/>
        </p:xfrm>
        <a:graphic>
          <a:graphicData uri="http://schemas.openxmlformats.org/drawingml/2006/table">
            <a:tbl>
              <a:tblPr>
                <a:noFill/>
                <a:tableStyleId>{782D931F-9E35-4C19-A62C-9FDA5482E3E8}</a:tableStyleId>
              </a:tblPr>
              <a:tblGrid>
                <a:gridCol w="1393775">
                  <a:extLst>
                    <a:ext uri="{9D8B030D-6E8A-4147-A177-3AD203B41FA5}">
                      <a16:colId xmlns:a16="http://schemas.microsoft.com/office/drawing/2014/main" val="20000"/>
                    </a:ext>
                  </a:extLst>
                </a:gridCol>
                <a:gridCol w="1393775">
                  <a:extLst>
                    <a:ext uri="{9D8B030D-6E8A-4147-A177-3AD203B41FA5}">
                      <a16:colId xmlns:a16="http://schemas.microsoft.com/office/drawing/2014/main" val="20001"/>
                    </a:ext>
                  </a:extLst>
                </a:gridCol>
                <a:gridCol w="1393775">
                  <a:extLst>
                    <a:ext uri="{9D8B030D-6E8A-4147-A177-3AD203B41FA5}">
                      <a16:colId xmlns:a16="http://schemas.microsoft.com/office/drawing/2014/main" val="20002"/>
                    </a:ext>
                  </a:extLst>
                </a:gridCol>
              </a:tblGrid>
              <a:tr h="431300">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Area</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 of positive cases</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 of total positive cases</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extLst>
                  <a:ext uri="{0D108BD9-81ED-4DB2-BD59-A6C34878D82A}">
                    <a16:rowId xmlns:a16="http://schemas.microsoft.com/office/drawing/2014/main" val="10000"/>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Southern provinces</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2,432</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97%</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4313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Central and Northern provinces</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73</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3%</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Total</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2,505</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399" name="Google Shape;399;p19"/>
          <p:cNvSpPr txBox="1"/>
          <p:nvPr/>
        </p:nvSpPr>
        <p:spPr>
          <a:xfrm>
            <a:off x="1914625" y="4733750"/>
            <a:ext cx="41814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Arial"/>
                <a:ea typeface="Arial"/>
                <a:cs typeface="Arial"/>
                <a:sym typeface="Arial"/>
              </a:rPr>
              <a:t>3% increase in positive cases compare to Jul-Dec 2020 (#2,432)</a:t>
            </a:r>
            <a:endParaRPr sz="1400" b="0" i="0" u="none" strike="noStrike" cap="none">
              <a:solidFill>
                <a:srgbClr val="000000"/>
              </a:solidFill>
              <a:latin typeface="Arial"/>
              <a:ea typeface="Arial"/>
              <a:cs typeface="Arial"/>
              <a:sym typeface="Arial"/>
            </a:endParaRPr>
          </a:p>
        </p:txBody>
      </p:sp>
      <p:graphicFrame>
        <p:nvGraphicFramePr>
          <p:cNvPr id="400" name="Google Shape;400;p19"/>
          <p:cNvGraphicFramePr/>
          <p:nvPr/>
        </p:nvGraphicFramePr>
        <p:xfrm>
          <a:off x="6540800" y="3037900"/>
          <a:ext cx="4235200" cy="1601724"/>
        </p:xfrm>
        <a:graphic>
          <a:graphicData uri="http://schemas.openxmlformats.org/drawingml/2006/table">
            <a:tbl>
              <a:tblPr>
                <a:noFill/>
                <a:tableStyleId>{782D931F-9E35-4C19-A62C-9FDA5482E3E8}</a:tableStyleId>
              </a:tblPr>
              <a:tblGrid>
                <a:gridCol w="1058800">
                  <a:extLst>
                    <a:ext uri="{9D8B030D-6E8A-4147-A177-3AD203B41FA5}">
                      <a16:colId xmlns:a16="http://schemas.microsoft.com/office/drawing/2014/main" val="20000"/>
                    </a:ext>
                  </a:extLst>
                </a:gridCol>
                <a:gridCol w="1058800">
                  <a:extLst>
                    <a:ext uri="{9D8B030D-6E8A-4147-A177-3AD203B41FA5}">
                      <a16:colId xmlns:a16="http://schemas.microsoft.com/office/drawing/2014/main" val="20001"/>
                    </a:ext>
                  </a:extLst>
                </a:gridCol>
                <a:gridCol w="1058800">
                  <a:extLst>
                    <a:ext uri="{9D8B030D-6E8A-4147-A177-3AD203B41FA5}">
                      <a16:colId xmlns:a16="http://schemas.microsoft.com/office/drawing/2014/main" val="20002"/>
                    </a:ext>
                  </a:extLst>
                </a:gridCol>
                <a:gridCol w="1058800">
                  <a:extLst>
                    <a:ext uri="{9D8B030D-6E8A-4147-A177-3AD203B41FA5}">
                      <a16:colId xmlns:a16="http://schemas.microsoft.com/office/drawing/2014/main" val="20003"/>
                    </a:ext>
                  </a:extLst>
                </a:gridCol>
              </a:tblGrid>
              <a:tr h="431300">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Result 2020 </a:t>
                      </a:r>
                      <a:endParaRPr sz="1200" b="1" u="none" strike="noStrike" cap="none">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(Jul-Dec)</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Result 2021 </a:t>
                      </a:r>
                      <a:endParaRPr sz="1200" b="1" u="none" strike="noStrike" cap="none">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(Jul-Dec)</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 change</a:t>
                      </a:r>
                      <a:endParaRPr sz="12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extLst>
                  <a:ext uri="{0D108BD9-81ED-4DB2-BD59-A6C34878D82A}">
                    <a16:rowId xmlns:a16="http://schemas.microsoft.com/office/drawing/2014/main" val="10000"/>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positivity rate</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0.8%</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0.7%</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-11.7%</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Pf &amp; mixed %</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50.6%</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27.0%</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-46.6%</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Pv %</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49.4%</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73.0%</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47.8%</a:t>
                      </a:r>
                      <a:endParaRPr sz="12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SzPts val="1800"/>
              <a:buNone/>
            </a:pPr>
            <a:r>
              <a:rPr lang="en-US">
                <a:latin typeface="Calibri"/>
                <a:ea typeface="Calibri"/>
                <a:cs typeface="Calibri"/>
                <a:sym typeface="Calibri"/>
              </a:rPr>
              <a:t>Presentation outline</a:t>
            </a:r>
            <a:endParaRPr>
              <a:latin typeface="Calibri"/>
              <a:ea typeface="Calibri"/>
              <a:cs typeface="Calibri"/>
              <a:sym typeface="Calibri"/>
            </a:endParaRPr>
          </a:p>
        </p:txBody>
      </p:sp>
      <p:sp>
        <p:nvSpPr>
          <p:cNvPr id="229" name="Google Shape;229;p2"/>
          <p:cNvSpPr txBox="1">
            <a:spLocks noGrp="1"/>
          </p:cNvSpPr>
          <p:nvPr>
            <p:ph type="body" idx="1"/>
          </p:nvPr>
        </p:nvSpPr>
        <p:spPr>
          <a:xfrm>
            <a:off x="960000" y="1266825"/>
            <a:ext cx="10905000" cy="4968000"/>
          </a:xfrm>
          <a:prstGeom prst="rect">
            <a:avLst/>
          </a:prstGeom>
          <a:noFill/>
          <a:ln>
            <a:noFill/>
          </a:ln>
        </p:spPr>
        <p:txBody>
          <a:bodyPr spcFirstLastPara="1" wrap="square" lIns="0" tIns="0" rIns="0" bIns="0" anchor="t" anchorCtr="0">
            <a:noAutofit/>
          </a:bodyPr>
          <a:lstStyle/>
          <a:p>
            <a:pPr marL="457200" lvl="0" indent="-361950" algn="l" rtl="0">
              <a:lnSpc>
                <a:spcPct val="200000"/>
              </a:lnSpc>
              <a:spcBef>
                <a:spcPts val="0"/>
              </a:spcBef>
              <a:spcAft>
                <a:spcPts val="0"/>
              </a:spcAft>
              <a:buSzPts val="2100"/>
              <a:buFont typeface="Calibri"/>
              <a:buAutoNum type="arabicPeriod"/>
            </a:pPr>
            <a:r>
              <a:rPr lang="en-US" sz="2100">
                <a:latin typeface="Calibri"/>
                <a:ea typeface="Calibri"/>
                <a:cs typeface="Calibri"/>
                <a:sym typeface="Calibri"/>
              </a:rPr>
              <a:t>Program overall indicators and results</a:t>
            </a:r>
            <a:endParaRPr sz="2100">
              <a:latin typeface="Calibri"/>
              <a:ea typeface="Calibri"/>
              <a:cs typeface="Calibri"/>
              <a:sym typeface="Calibri"/>
            </a:endParaRPr>
          </a:p>
          <a:p>
            <a:pPr marL="457200" lvl="0" indent="-361950" algn="l" rtl="0">
              <a:lnSpc>
                <a:spcPct val="200000"/>
              </a:lnSpc>
              <a:spcBef>
                <a:spcPts val="0"/>
              </a:spcBef>
              <a:spcAft>
                <a:spcPts val="0"/>
              </a:spcAft>
              <a:buSzPts val="2100"/>
              <a:buFont typeface="Calibri"/>
              <a:buAutoNum type="arabicPeriod"/>
            </a:pPr>
            <a:r>
              <a:rPr lang="en-US" sz="2100">
                <a:latin typeface="Calibri"/>
                <a:ea typeface="Calibri"/>
                <a:cs typeface="Calibri"/>
                <a:sym typeface="Calibri"/>
              </a:rPr>
              <a:t>CSOs indicators and results</a:t>
            </a:r>
            <a:endParaRPr sz="2100">
              <a:latin typeface="Calibri"/>
              <a:ea typeface="Calibri"/>
              <a:cs typeface="Calibri"/>
              <a:sym typeface="Calibri"/>
            </a:endParaRPr>
          </a:p>
          <a:p>
            <a:pPr marL="457200" lvl="0" indent="-361950" algn="l" rtl="0">
              <a:lnSpc>
                <a:spcPct val="200000"/>
              </a:lnSpc>
              <a:spcBef>
                <a:spcPts val="0"/>
              </a:spcBef>
              <a:spcAft>
                <a:spcPts val="0"/>
              </a:spcAft>
              <a:buSzPts val="2100"/>
              <a:buFont typeface="Calibri"/>
              <a:buAutoNum type="arabicPeriod"/>
            </a:pPr>
            <a:r>
              <a:rPr lang="en-US" sz="2100">
                <a:latin typeface="Calibri"/>
                <a:ea typeface="Calibri"/>
                <a:cs typeface="Calibri"/>
                <a:sym typeface="Calibri"/>
              </a:rPr>
              <a:t>DPC-HIS, MPSC and WHO indicators and results</a:t>
            </a:r>
            <a:endParaRPr sz="2100">
              <a:latin typeface="Calibri"/>
              <a:ea typeface="Calibri"/>
              <a:cs typeface="Calibri"/>
              <a:sym typeface="Calibri"/>
            </a:endParaRPr>
          </a:p>
          <a:p>
            <a:pPr marL="457200" lvl="0" indent="-361950" algn="l" rtl="0">
              <a:lnSpc>
                <a:spcPct val="200000"/>
              </a:lnSpc>
              <a:spcBef>
                <a:spcPts val="0"/>
              </a:spcBef>
              <a:spcAft>
                <a:spcPts val="0"/>
              </a:spcAft>
              <a:buSzPts val="2100"/>
              <a:buFont typeface="Calibri"/>
              <a:buAutoNum type="arabicPeriod"/>
            </a:pPr>
            <a:r>
              <a:rPr lang="en-US" sz="2100">
                <a:latin typeface="Calibri"/>
                <a:ea typeface="Calibri"/>
                <a:cs typeface="Calibri"/>
                <a:sym typeface="Calibri"/>
              </a:rPr>
              <a:t>Budget vs. expenditure by each SR</a:t>
            </a:r>
            <a:endParaRPr sz="2100">
              <a:latin typeface="Calibri"/>
              <a:ea typeface="Calibri"/>
              <a:cs typeface="Calibri"/>
              <a:sym typeface="Calibri"/>
            </a:endParaRPr>
          </a:p>
          <a:p>
            <a:pPr marL="0" lvl="0" indent="0" algn="l" rtl="0">
              <a:lnSpc>
                <a:spcPct val="130000"/>
              </a:lnSpc>
              <a:spcBef>
                <a:spcPts val="0"/>
              </a:spcBef>
              <a:spcAft>
                <a:spcPts val="0"/>
              </a:spcAft>
              <a:buSzPts val="1800"/>
              <a:buNone/>
            </a:pPr>
            <a:endParaRPr sz="210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20"/>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SzPts val="1800"/>
              <a:buNone/>
            </a:pPr>
            <a:endParaRPr/>
          </a:p>
        </p:txBody>
      </p:sp>
      <p:sp>
        <p:nvSpPr>
          <p:cNvPr id="407" name="Google Shape;407;p20"/>
          <p:cNvSpPr txBox="1">
            <a:spLocks noGrp="1"/>
          </p:cNvSpPr>
          <p:nvPr>
            <p:ph type="body" idx="1"/>
          </p:nvPr>
        </p:nvSpPr>
        <p:spPr>
          <a:xfrm>
            <a:off x="960000" y="1266825"/>
            <a:ext cx="10905000" cy="4968000"/>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SzPts val="1800"/>
              <a:buNone/>
            </a:pPr>
            <a:r>
              <a:rPr lang="en-US" sz="1600" b="1">
                <a:latin typeface="Calibri"/>
                <a:ea typeface="Calibri"/>
                <a:cs typeface="Calibri"/>
                <a:sym typeface="Calibri"/>
              </a:rPr>
              <a:t>Coverage indicator 4 - % case investigation within 3 days</a:t>
            </a:r>
            <a:endParaRPr sz="2300" b="1"/>
          </a:p>
        </p:txBody>
      </p:sp>
      <p:sp>
        <p:nvSpPr>
          <p:cNvPr id="408" name="Google Shape;408;p20"/>
          <p:cNvSpPr txBox="1">
            <a:spLocks noGrp="1"/>
          </p:cNvSpPr>
          <p:nvPr>
            <p:ph type="title"/>
          </p:nvPr>
        </p:nvSpPr>
        <p:spPr>
          <a:xfrm>
            <a:off x="774943" y="42925"/>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228600" lvl="0" indent="-228600" algn="l" rtl="0">
              <a:lnSpc>
                <a:spcPct val="120000"/>
              </a:lnSpc>
              <a:spcBef>
                <a:spcPts val="0"/>
              </a:spcBef>
              <a:spcAft>
                <a:spcPts val="0"/>
              </a:spcAft>
              <a:buSzPts val="2200"/>
              <a:buFont typeface="Calibri"/>
              <a:buAutoNum type="arabicPeriod"/>
            </a:pPr>
            <a:r>
              <a:rPr lang="en-US" sz="2200">
                <a:latin typeface="Calibri"/>
                <a:ea typeface="Calibri"/>
                <a:cs typeface="Calibri"/>
                <a:sym typeface="Calibri"/>
              </a:rPr>
              <a:t>1. Program overall indicators and results</a:t>
            </a:r>
            <a:endParaRPr sz="2200">
              <a:latin typeface="Calibri"/>
              <a:ea typeface="Calibri"/>
              <a:cs typeface="Calibri"/>
              <a:sym typeface="Calibri"/>
            </a:endParaRPr>
          </a:p>
        </p:txBody>
      </p:sp>
      <p:graphicFrame>
        <p:nvGraphicFramePr>
          <p:cNvPr id="409" name="Google Shape;409;p20"/>
          <p:cNvGraphicFramePr/>
          <p:nvPr/>
        </p:nvGraphicFramePr>
        <p:xfrm>
          <a:off x="952500" y="1769100"/>
          <a:ext cx="10287000" cy="762000"/>
        </p:xfrm>
        <a:graphic>
          <a:graphicData uri="http://schemas.openxmlformats.org/drawingml/2006/table">
            <a:tbl>
              <a:tblPr>
                <a:noFill/>
                <a:tableStyleId>{782D931F-9E35-4C19-A62C-9FDA5482E3E8}</a:tableStyleId>
              </a:tblPr>
              <a:tblGrid>
                <a:gridCol w="2571750">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gridCol w="2571750">
                  <a:extLst>
                    <a:ext uri="{9D8B030D-6E8A-4147-A177-3AD203B41FA5}">
                      <a16:colId xmlns:a16="http://schemas.microsoft.com/office/drawing/2014/main" val="20002"/>
                    </a:ext>
                  </a:extLst>
                </a:gridCol>
                <a:gridCol w="2571750">
                  <a:extLst>
                    <a:ext uri="{9D8B030D-6E8A-4147-A177-3AD203B41FA5}">
                      <a16:colId xmlns:a16="http://schemas.microsoft.com/office/drawing/2014/main" val="20003"/>
                    </a:ext>
                  </a:extLst>
                </a:gridCol>
              </a:tblGrid>
              <a:tr h="381000">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Target (Jul-Dec 2021)</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chemeClr val="lt1"/>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Result (Jul-Dec 2021)</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chemeClr val="lt1"/>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Achievement</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chemeClr val="lt1"/>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Grant rating</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chemeClr val="lt1"/>
                      </a:solidFill>
                      <a:prstDash val="solid"/>
                      <a:round/>
                      <a:headEnd type="none" w="sm" len="sm"/>
                      <a:tailEnd type="none" w="sm" len="sm"/>
                    </a:lnB>
                    <a:solidFill>
                      <a:srgbClr val="FFC72C"/>
                    </a:solidFill>
                  </a:tcPr>
                </a:tc>
                <a:extLst>
                  <a:ext uri="{0D108BD9-81ED-4DB2-BD59-A6C34878D82A}">
                    <a16:rowId xmlns:a16="http://schemas.microsoft.com/office/drawing/2014/main" val="10000"/>
                  </a:ext>
                </a:extLst>
              </a:tr>
              <a:tr h="381000">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75%</a:t>
                      </a:r>
                      <a:endParaRPr sz="1600" u="none" strike="noStrike" cap="none">
                        <a:latin typeface="Calibri"/>
                        <a:ea typeface="Calibri"/>
                        <a:cs typeface="Calibri"/>
                        <a:sym typeface="Calibri"/>
                      </a:endParaRPr>
                    </a:p>
                  </a:txBody>
                  <a:tcPr marL="28575" marR="28575" marT="19050" marB="19050" anchor="ctr">
                    <a:lnL w="10575" cap="flat" cmpd="sng">
                      <a:solidFill>
                        <a:schemeClr val="lt1"/>
                      </a:solidFill>
                      <a:prstDash val="solid"/>
                      <a:round/>
                      <a:headEnd type="none" w="sm" len="sm"/>
                      <a:tailEnd type="none" w="sm" len="sm"/>
                    </a:lnL>
                    <a:lnR w="10575" cap="flat" cmpd="sng">
                      <a:solidFill>
                        <a:schemeClr val="lt1"/>
                      </a:solidFill>
                      <a:prstDash val="solid"/>
                      <a:round/>
                      <a:headEnd type="none" w="sm" len="sm"/>
                      <a:tailEnd type="none" w="sm" len="sm"/>
                    </a:lnR>
                    <a:lnT w="10575" cap="flat" cmpd="sng">
                      <a:solidFill>
                        <a:schemeClr val="lt1"/>
                      </a:solidFill>
                      <a:prstDash val="solid"/>
                      <a:round/>
                      <a:headEnd type="none" w="sm" len="sm"/>
                      <a:tailEnd type="none" w="sm" len="sm"/>
                    </a:lnT>
                    <a:lnB w="10575" cap="flat" cmpd="sng">
                      <a:solidFill>
                        <a:schemeClr val="lt1"/>
                      </a:solidFill>
                      <a:prstDash val="solid"/>
                      <a:round/>
                      <a:headEnd type="none" w="sm" len="sm"/>
                      <a:tailEnd type="none" w="sm" len="sm"/>
                    </a:lnB>
                    <a:solidFill>
                      <a:srgbClr val="FCE5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85.71%</a:t>
                      </a:r>
                      <a:endParaRPr sz="1600" u="none" strike="noStrike" cap="none">
                        <a:latin typeface="Calibri"/>
                        <a:ea typeface="Calibri"/>
                        <a:cs typeface="Calibri"/>
                        <a:sym typeface="Calibri"/>
                      </a:endParaRPr>
                    </a:p>
                  </a:txBody>
                  <a:tcPr marL="28575" marR="28575" marT="19050" marB="19050" anchor="ctr">
                    <a:lnL w="10575" cap="flat" cmpd="sng">
                      <a:solidFill>
                        <a:schemeClr val="lt1"/>
                      </a:solidFill>
                      <a:prstDash val="solid"/>
                      <a:round/>
                      <a:headEnd type="none" w="sm" len="sm"/>
                      <a:tailEnd type="none" w="sm" len="sm"/>
                    </a:lnL>
                    <a:lnR w="10575" cap="flat" cmpd="sng">
                      <a:solidFill>
                        <a:schemeClr val="lt1"/>
                      </a:solidFill>
                      <a:prstDash val="solid"/>
                      <a:round/>
                      <a:headEnd type="none" w="sm" len="sm"/>
                      <a:tailEnd type="none" w="sm" len="sm"/>
                    </a:lnR>
                    <a:lnT w="10575" cap="flat" cmpd="sng">
                      <a:solidFill>
                        <a:schemeClr val="lt1"/>
                      </a:solidFill>
                      <a:prstDash val="solid"/>
                      <a:round/>
                      <a:headEnd type="none" w="sm" len="sm"/>
                      <a:tailEnd type="none" w="sm" len="sm"/>
                    </a:lnT>
                    <a:lnB w="10575" cap="flat" cmpd="sng">
                      <a:solidFill>
                        <a:schemeClr val="lt1"/>
                      </a:solidFill>
                      <a:prstDash val="solid"/>
                      <a:round/>
                      <a:headEnd type="none" w="sm" len="sm"/>
                      <a:tailEnd type="none" w="sm" len="sm"/>
                    </a:lnB>
                    <a:solidFill>
                      <a:srgbClr val="FCE5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114%</a:t>
                      </a:r>
                      <a:endParaRPr sz="1600" u="none" strike="noStrike" cap="none">
                        <a:latin typeface="Calibri"/>
                        <a:ea typeface="Calibri"/>
                        <a:cs typeface="Calibri"/>
                        <a:sym typeface="Calibri"/>
                      </a:endParaRPr>
                    </a:p>
                  </a:txBody>
                  <a:tcPr marL="28575" marR="28575" marT="19050" marB="19050" anchor="ctr">
                    <a:lnL w="10575" cap="flat" cmpd="sng">
                      <a:solidFill>
                        <a:schemeClr val="lt1"/>
                      </a:solidFill>
                      <a:prstDash val="solid"/>
                      <a:round/>
                      <a:headEnd type="none" w="sm" len="sm"/>
                      <a:tailEnd type="none" w="sm" len="sm"/>
                    </a:lnL>
                    <a:lnR w="10575" cap="flat" cmpd="sng">
                      <a:solidFill>
                        <a:schemeClr val="lt1"/>
                      </a:solidFill>
                      <a:prstDash val="solid"/>
                      <a:round/>
                      <a:headEnd type="none" w="sm" len="sm"/>
                      <a:tailEnd type="none" w="sm" len="sm"/>
                    </a:lnR>
                    <a:lnT w="10575" cap="flat" cmpd="sng">
                      <a:solidFill>
                        <a:schemeClr val="lt1"/>
                      </a:solidFill>
                      <a:prstDash val="solid"/>
                      <a:round/>
                      <a:headEnd type="none" w="sm" len="sm"/>
                      <a:tailEnd type="none" w="sm" len="sm"/>
                    </a:lnT>
                    <a:lnB w="10575" cap="flat" cmpd="sng">
                      <a:solidFill>
                        <a:schemeClr val="lt1"/>
                      </a:solidFill>
                      <a:prstDash val="solid"/>
                      <a:round/>
                      <a:headEnd type="none" w="sm" len="sm"/>
                      <a:tailEnd type="none" w="sm" len="sm"/>
                    </a:lnB>
                    <a:solidFill>
                      <a:srgbClr val="FCE5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A1</a:t>
                      </a:r>
                      <a:endParaRPr sz="1600" u="none" strike="noStrike" cap="none">
                        <a:latin typeface="Calibri"/>
                        <a:ea typeface="Calibri"/>
                        <a:cs typeface="Calibri"/>
                        <a:sym typeface="Calibri"/>
                      </a:endParaRPr>
                    </a:p>
                  </a:txBody>
                  <a:tcPr marL="28575" marR="28575" marT="19050" marB="19050" anchor="ctr">
                    <a:lnL w="10575" cap="flat" cmpd="sng">
                      <a:solidFill>
                        <a:schemeClr val="lt1"/>
                      </a:solidFill>
                      <a:prstDash val="solid"/>
                      <a:round/>
                      <a:headEnd type="none" w="sm" len="sm"/>
                      <a:tailEnd type="none" w="sm" len="sm"/>
                    </a:lnL>
                    <a:lnR w="10575" cap="flat" cmpd="sng">
                      <a:solidFill>
                        <a:schemeClr val="lt1"/>
                      </a:solidFill>
                      <a:prstDash val="solid"/>
                      <a:round/>
                      <a:headEnd type="none" w="sm" len="sm"/>
                      <a:tailEnd type="none" w="sm" len="sm"/>
                    </a:lnR>
                    <a:lnT w="10575" cap="flat" cmpd="sng">
                      <a:solidFill>
                        <a:schemeClr val="lt1"/>
                      </a:solidFill>
                      <a:prstDash val="solid"/>
                      <a:round/>
                      <a:headEnd type="none" w="sm" len="sm"/>
                      <a:tailEnd type="none" w="sm" len="sm"/>
                    </a:lnT>
                    <a:lnB w="10575" cap="flat" cmpd="sng">
                      <a:solidFill>
                        <a:schemeClr val="lt1"/>
                      </a:solidFill>
                      <a:prstDash val="solid"/>
                      <a:round/>
                      <a:headEnd type="none" w="sm" len="sm"/>
                      <a:tailEnd type="none" w="sm" len="sm"/>
                    </a:lnB>
                    <a:solidFill>
                      <a:srgbClr val="00FF00"/>
                    </a:solidFill>
                  </a:tcPr>
                </a:tc>
                <a:extLst>
                  <a:ext uri="{0D108BD9-81ED-4DB2-BD59-A6C34878D82A}">
                    <a16:rowId xmlns:a16="http://schemas.microsoft.com/office/drawing/2014/main" val="10001"/>
                  </a:ext>
                </a:extLst>
              </a:tr>
            </a:tbl>
          </a:graphicData>
        </a:graphic>
      </p:graphicFrame>
      <p:graphicFrame>
        <p:nvGraphicFramePr>
          <p:cNvPr id="410" name="Google Shape;410;p20"/>
          <p:cNvGraphicFramePr/>
          <p:nvPr/>
        </p:nvGraphicFramePr>
        <p:xfrm>
          <a:off x="2512100" y="2940425"/>
          <a:ext cx="7167800" cy="2895201"/>
        </p:xfrm>
        <a:graphic>
          <a:graphicData uri="http://schemas.openxmlformats.org/drawingml/2006/table">
            <a:tbl>
              <a:tblPr>
                <a:noFill/>
                <a:tableStyleId>{782D931F-9E35-4C19-A62C-9FDA5482E3E8}</a:tableStyleId>
              </a:tblPr>
              <a:tblGrid>
                <a:gridCol w="1791950">
                  <a:extLst>
                    <a:ext uri="{9D8B030D-6E8A-4147-A177-3AD203B41FA5}">
                      <a16:colId xmlns:a16="http://schemas.microsoft.com/office/drawing/2014/main" val="20000"/>
                    </a:ext>
                  </a:extLst>
                </a:gridCol>
                <a:gridCol w="1791950">
                  <a:extLst>
                    <a:ext uri="{9D8B030D-6E8A-4147-A177-3AD203B41FA5}">
                      <a16:colId xmlns:a16="http://schemas.microsoft.com/office/drawing/2014/main" val="20001"/>
                    </a:ext>
                  </a:extLst>
                </a:gridCol>
                <a:gridCol w="1791950">
                  <a:extLst>
                    <a:ext uri="{9D8B030D-6E8A-4147-A177-3AD203B41FA5}">
                      <a16:colId xmlns:a16="http://schemas.microsoft.com/office/drawing/2014/main" val="20002"/>
                    </a:ext>
                  </a:extLst>
                </a:gridCol>
                <a:gridCol w="1791950">
                  <a:extLst>
                    <a:ext uri="{9D8B030D-6E8A-4147-A177-3AD203B41FA5}">
                      <a16:colId xmlns:a16="http://schemas.microsoft.com/office/drawing/2014/main" val="20003"/>
                    </a:ext>
                  </a:extLst>
                </a:gridCol>
              </a:tblGrid>
              <a:tr h="464050">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Province</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Total Positive</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 Case Investigation done </a:t>
                      </a:r>
                      <a:r>
                        <a:rPr lang="en-US" sz="1300" b="1" u="none" strike="noStrike" cap="none">
                          <a:solidFill>
                            <a:srgbClr val="FF0000"/>
                          </a:solidFill>
                          <a:latin typeface="Calibri"/>
                          <a:ea typeface="Calibri"/>
                          <a:cs typeface="Calibri"/>
                          <a:sym typeface="Calibri"/>
                        </a:rPr>
                        <a:t>within 3 days</a:t>
                      </a:r>
                      <a:endParaRPr sz="1300" b="1"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 Case Investigation done </a:t>
                      </a:r>
                      <a:r>
                        <a:rPr lang="en-US" sz="1300" b="1" u="none" strike="noStrike" cap="none">
                          <a:solidFill>
                            <a:srgbClr val="FF0000"/>
                          </a:solidFill>
                          <a:latin typeface="Calibri"/>
                          <a:ea typeface="Calibri"/>
                          <a:cs typeface="Calibri"/>
                          <a:sym typeface="Calibri"/>
                        </a:rPr>
                        <a:t>within 3 days</a:t>
                      </a:r>
                      <a:endParaRPr sz="1300" b="1"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extLst>
                  <a:ext uri="{0D108BD9-81ED-4DB2-BD59-A6C34878D82A}">
                    <a16:rowId xmlns:a16="http://schemas.microsoft.com/office/drawing/2014/main" val="10000"/>
                  </a:ext>
                </a:extLst>
              </a:tr>
              <a:tr h="2668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06 Louangphabang</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0</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solidFill>
                            <a:srgbClr val="FF0000"/>
                          </a:solidFill>
                          <a:latin typeface="Calibri"/>
                          <a:ea typeface="Calibri"/>
                          <a:cs typeface="Calibri"/>
                          <a:sym typeface="Calibri"/>
                        </a:rPr>
                        <a:t>0.00%</a:t>
                      </a:r>
                      <a:endParaRPr sz="13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2668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09 Xiangkhouang</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0</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solidFill>
                            <a:srgbClr val="FF0000"/>
                          </a:solidFill>
                          <a:latin typeface="Calibri"/>
                          <a:ea typeface="Calibri"/>
                          <a:cs typeface="Calibri"/>
                          <a:sym typeface="Calibri"/>
                        </a:rPr>
                        <a:t>0.00%</a:t>
                      </a:r>
                      <a:endParaRPr sz="13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2668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12 Khammouan</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70</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68</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97.00%</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2668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13 Savannakhet</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11</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8</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solidFill>
                            <a:srgbClr val="FF0000"/>
                          </a:solidFill>
                          <a:latin typeface="Calibri"/>
                          <a:ea typeface="Calibri"/>
                          <a:cs typeface="Calibri"/>
                          <a:sym typeface="Calibri"/>
                        </a:rPr>
                        <a:t>73.00%</a:t>
                      </a:r>
                      <a:endParaRPr sz="13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2668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14 Salavan</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100.00%</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2668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15 Xekong</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100.00%</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2668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16 Champasak</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19</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10</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solidFill>
                            <a:srgbClr val="FF0000"/>
                          </a:solidFill>
                          <a:latin typeface="Calibri"/>
                          <a:ea typeface="Calibri"/>
                          <a:cs typeface="Calibri"/>
                          <a:sym typeface="Calibri"/>
                        </a:rPr>
                        <a:t>53.00%</a:t>
                      </a:r>
                      <a:endParaRPr sz="13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2668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18 Xaisomboun</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100.00%</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r h="266825">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Total</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105</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90</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85.71%</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21"/>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SzPts val="1800"/>
              <a:buNone/>
            </a:pPr>
            <a:endParaRPr/>
          </a:p>
        </p:txBody>
      </p:sp>
      <p:sp>
        <p:nvSpPr>
          <p:cNvPr id="417" name="Google Shape;417;p21"/>
          <p:cNvSpPr txBox="1">
            <a:spLocks noGrp="1"/>
          </p:cNvSpPr>
          <p:nvPr>
            <p:ph type="body" idx="1"/>
          </p:nvPr>
        </p:nvSpPr>
        <p:spPr>
          <a:xfrm>
            <a:off x="1071575" y="1352650"/>
            <a:ext cx="10905000" cy="4968000"/>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SzPts val="1800"/>
              <a:buNone/>
            </a:pPr>
            <a:r>
              <a:rPr lang="en-US" sz="1600" b="1">
                <a:latin typeface="Calibri"/>
                <a:ea typeface="Calibri"/>
                <a:cs typeface="Calibri"/>
                <a:sym typeface="Calibri"/>
              </a:rPr>
              <a:t>Coverage indicator 5 - % foci investigation within 7 days</a:t>
            </a:r>
            <a:endParaRPr sz="2300" b="1"/>
          </a:p>
        </p:txBody>
      </p:sp>
      <p:sp>
        <p:nvSpPr>
          <p:cNvPr id="418" name="Google Shape;418;p21"/>
          <p:cNvSpPr txBox="1">
            <a:spLocks noGrp="1"/>
          </p:cNvSpPr>
          <p:nvPr>
            <p:ph type="title"/>
          </p:nvPr>
        </p:nvSpPr>
        <p:spPr>
          <a:xfrm>
            <a:off x="774943" y="42925"/>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228600" lvl="0" indent="-228600" algn="l" rtl="0">
              <a:lnSpc>
                <a:spcPct val="120000"/>
              </a:lnSpc>
              <a:spcBef>
                <a:spcPts val="0"/>
              </a:spcBef>
              <a:spcAft>
                <a:spcPts val="0"/>
              </a:spcAft>
              <a:buSzPts val="2200"/>
              <a:buFont typeface="Calibri"/>
              <a:buAutoNum type="arabicPeriod"/>
            </a:pPr>
            <a:r>
              <a:rPr lang="en-US" sz="2200">
                <a:latin typeface="Calibri"/>
                <a:ea typeface="Calibri"/>
                <a:cs typeface="Calibri"/>
                <a:sym typeface="Calibri"/>
              </a:rPr>
              <a:t>1. Program overall indicators and results</a:t>
            </a:r>
            <a:endParaRPr sz="2200">
              <a:latin typeface="Calibri"/>
              <a:ea typeface="Calibri"/>
              <a:cs typeface="Calibri"/>
              <a:sym typeface="Calibri"/>
            </a:endParaRPr>
          </a:p>
        </p:txBody>
      </p:sp>
      <p:graphicFrame>
        <p:nvGraphicFramePr>
          <p:cNvPr id="419" name="Google Shape;419;p21"/>
          <p:cNvGraphicFramePr/>
          <p:nvPr/>
        </p:nvGraphicFramePr>
        <p:xfrm>
          <a:off x="952500" y="1820625"/>
          <a:ext cx="10287000" cy="762000"/>
        </p:xfrm>
        <a:graphic>
          <a:graphicData uri="http://schemas.openxmlformats.org/drawingml/2006/table">
            <a:tbl>
              <a:tblPr>
                <a:noFill/>
                <a:tableStyleId>{782D931F-9E35-4C19-A62C-9FDA5482E3E8}</a:tableStyleId>
              </a:tblPr>
              <a:tblGrid>
                <a:gridCol w="2571750">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gridCol w="2571750">
                  <a:extLst>
                    <a:ext uri="{9D8B030D-6E8A-4147-A177-3AD203B41FA5}">
                      <a16:colId xmlns:a16="http://schemas.microsoft.com/office/drawing/2014/main" val="20002"/>
                    </a:ext>
                  </a:extLst>
                </a:gridCol>
                <a:gridCol w="2571750">
                  <a:extLst>
                    <a:ext uri="{9D8B030D-6E8A-4147-A177-3AD203B41FA5}">
                      <a16:colId xmlns:a16="http://schemas.microsoft.com/office/drawing/2014/main" val="20003"/>
                    </a:ext>
                  </a:extLst>
                </a:gridCol>
              </a:tblGrid>
              <a:tr h="381000">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Target (Jul-Dec 2021)</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chemeClr val="lt1"/>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Result (Jul-Dec 2021)</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chemeClr val="lt1"/>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Achievement</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chemeClr val="lt1"/>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Grant rating</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chemeClr val="lt1"/>
                      </a:solidFill>
                      <a:prstDash val="solid"/>
                      <a:round/>
                      <a:headEnd type="none" w="sm" len="sm"/>
                      <a:tailEnd type="none" w="sm" len="sm"/>
                    </a:lnB>
                    <a:solidFill>
                      <a:srgbClr val="FFC72C"/>
                    </a:solidFill>
                  </a:tcPr>
                </a:tc>
                <a:extLst>
                  <a:ext uri="{0D108BD9-81ED-4DB2-BD59-A6C34878D82A}">
                    <a16:rowId xmlns:a16="http://schemas.microsoft.com/office/drawing/2014/main" val="10000"/>
                  </a:ext>
                </a:extLst>
              </a:tr>
              <a:tr h="381000">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78%</a:t>
                      </a:r>
                      <a:endParaRPr sz="1600" u="none" strike="noStrike" cap="none">
                        <a:latin typeface="Calibri"/>
                        <a:ea typeface="Calibri"/>
                        <a:cs typeface="Calibri"/>
                        <a:sym typeface="Calibri"/>
                      </a:endParaRPr>
                    </a:p>
                  </a:txBody>
                  <a:tcPr marL="28575" marR="28575" marT="19050" marB="19050" anchor="ctr">
                    <a:lnL w="10575" cap="flat" cmpd="sng">
                      <a:solidFill>
                        <a:schemeClr val="lt1"/>
                      </a:solidFill>
                      <a:prstDash val="solid"/>
                      <a:round/>
                      <a:headEnd type="none" w="sm" len="sm"/>
                      <a:tailEnd type="none" w="sm" len="sm"/>
                    </a:lnL>
                    <a:lnR w="10575" cap="flat" cmpd="sng">
                      <a:solidFill>
                        <a:schemeClr val="lt1"/>
                      </a:solidFill>
                      <a:prstDash val="solid"/>
                      <a:round/>
                      <a:headEnd type="none" w="sm" len="sm"/>
                      <a:tailEnd type="none" w="sm" len="sm"/>
                    </a:lnR>
                    <a:lnT w="10575" cap="flat" cmpd="sng">
                      <a:solidFill>
                        <a:schemeClr val="lt1"/>
                      </a:solidFill>
                      <a:prstDash val="solid"/>
                      <a:round/>
                      <a:headEnd type="none" w="sm" len="sm"/>
                      <a:tailEnd type="none" w="sm" len="sm"/>
                    </a:lnT>
                    <a:lnB w="10575" cap="flat" cmpd="sng">
                      <a:solidFill>
                        <a:schemeClr val="lt1"/>
                      </a:solidFill>
                      <a:prstDash val="solid"/>
                      <a:round/>
                      <a:headEnd type="none" w="sm" len="sm"/>
                      <a:tailEnd type="none" w="sm" len="sm"/>
                    </a:lnB>
                    <a:solidFill>
                      <a:srgbClr val="FCE5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72%</a:t>
                      </a:r>
                      <a:endParaRPr sz="1600" u="none" strike="noStrike" cap="none">
                        <a:latin typeface="Calibri"/>
                        <a:ea typeface="Calibri"/>
                        <a:cs typeface="Calibri"/>
                        <a:sym typeface="Calibri"/>
                      </a:endParaRPr>
                    </a:p>
                  </a:txBody>
                  <a:tcPr marL="28575" marR="28575" marT="19050" marB="19050" anchor="ctr">
                    <a:lnL w="10575" cap="flat" cmpd="sng">
                      <a:solidFill>
                        <a:schemeClr val="lt1"/>
                      </a:solidFill>
                      <a:prstDash val="solid"/>
                      <a:round/>
                      <a:headEnd type="none" w="sm" len="sm"/>
                      <a:tailEnd type="none" w="sm" len="sm"/>
                    </a:lnL>
                    <a:lnR w="10575" cap="flat" cmpd="sng">
                      <a:solidFill>
                        <a:schemeClr val="lt1"/>
                      </a:solidFill>
                      <a:prstDash val="solid"/>
                      <a:round/>
                      <a:headEnd type="none" w="sm" len="sm"/>
                      <a:tailEnd type="none" w="sm" len="sm"/>
                    </a:lnR>
                    <a:lnT w="10575" cap="flat" cmpd="sng">
                      <a:solidFill>
                        <a:schemeClr val="lt1"/>
                      </a:solidFill>
                      <a:prstDash val="solid"/>
                      <a:round/>
                      <a:headEnd type="none" w="sm" len="sm"/>
                      <a:tailEnd type="none" w="sm" len="sm"/>
                    </a:lnT>
                    <a:lnB w="10575" cap="flat" cmpd="sng">
                      <a:solidFill>
                        <a:schemeClr val="lt1"/>
                      </a:solidFill>
                      <a:prstDash val="solid"/>
                      <a:round/>
                      <a:headEnd type="none" w="sm" len="sm"/>
                      <a:tailEnd type="none" w="sm" len="sm"/>
                    </a:lnB>
                    <a:solidFill>
                      <a:srgbClr val="FCE5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92%</a:t>
                      </a:r>
                      <a:endParaRPr sz="1600" u="none" strike="noStrike" cap="none">
                        <a:latin typeface="Calibri"/>
                        <a:ea typeface="Calibri"/>
                        <a:cs typeface="Calibri"/>
                        <a:sym typeface="Calibri"/>
                      </a:endParaRPr>
                    </a:p>
                  </a:txBody>
                  <a:tcPr marL="28575" marR="28575" marT="19050" marB="19050" anchor="ctr">
                    <a:lnL w="10575" cap="flat" cmpd="sng">
                      <a:solidFill>
                        <a:schemeClr val="lt1"/>
                      </a:solidFill>
                      <a:prstDash val="solid"/>
                      <a:round/>
                      <a:headEnd type="none" w="sm" len="sm"/>
                      <a:tailEnd type="none" w="sm" len="sm"/>
                    </a:lnL>
                    <a:lnR w="10575" cap="flat" cmpd="sng">
                      <a:solidFill>
                        <a:schemeClr val="lt1"/>
                      </a:solidFill>
                      <a:prstDash val="solid"/>
                      <a:round/>
                      <a:headEnd type="none" w="sm" len="sm"/>
                      <a:tailEnd type="none" w="sm" len="sm"/>
                    </a:lnR>
                    <a:lnT w="10575" cap="flat" cmpd="sng">
                      <a:solidFill>
                        <a:schemeClr val="lt1"/>
                      </a:solidFill>
                      <a:prstDash val="solid"/>
                      <a:round/>
                      <a:headEnd type="none" w="sm" len="sm"/>
                      <a:tailEnd type="none" w="sm" len="sm"/>
                    </a:lnT>
                    <a:lnB w="10575" cap="flat" cmpd="sng">
                      <a:solidFill>
                        <a:schemeClr val="lt1"/>
                      </a:solidFill>
                      <a:prstDash val="solid"/>
                      <a:round/>
                      <a:headEnd type="none" w="sm" len="sm"/>
                      <a:tailEnd type="none" w="sm" len="sm"/>
                    </a:lnB>
                    <a:solidFill>
                      <a:srgbClr val="FCE5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A2</a:t>
                      </a:r>
                      <a:endParaRPr sz="1600" u="none" strike="noStrike" cap="none">
                        <a:latin typeface="Calibri"/>
                        <a:ea typeface="Calibri"/>
                        <a:cs typeface="Calibri"/>
                        <a:sym typeface="Calibri"/>
                      </a:endParaRPr>
                    </a:p>
                  </a:txBody>
                  <a:tcPr marL="28575" marR="28575" marT="19050" marB="19050" anchor="ctr">
                    <a:lnL w="10575" cap="flat" cmpd="sng">
                      <a:solidFill>
                        <a:schemeClr val="lt1"/>
                      </a:solidFill>
                      <a:prstDash val="solid"/>
                      <a:round/>
                      <a:headEnd type="none" w="sm" len="sm"/>
                      <a:tailEnd type="none" w="sm" len="sm"/>
                    </a:lnL>
                    <a:lnR w="10575" cap="flat" cmpd="sng">
                      <a:solidFill>
                        <a:schemeClr val="lt1"/>
                      </a:solidFill>
                      <a:prstDash val="solid"/>
                      <a:round/>
                      <a:headEnd type="none" w="sm" len="sm"/>
                      <a:tailEnd type="none" w="sm" len="sm"/>
                    </a:lnR>
                    <a:lnT w="10575" cap="flat" cmpd="sng">
                      <a:solidFill>
                        <a:schemeClr val="lt1"/>
                      </a:solidFill>
                      <a:prstDash val="solid"/>
                      <a:round/>
                      <a:headEnd type="none" w="sm" len="sm"/>
                      <a:tailEnd type="none" w="sm" len="sm"/>
                    </a:lnT>
                    <a:lnB w="10575" cap="flat" cmpd="sng">
                      <a:solidFill>
                        <a:schemeClr val="lt1"/>
                      </a:solidFill>
                      <a:prstDash val="solid"/>
                      <a:round/>
                      <a:headEnd type="none" w="sm" len="sm"/>
                      <a:tailEnd type="none" w="sm" len="sm"/>
                    </a:lnB>
                    <a:solidFill>
                      <a:srgbClr val="3C78D8"/>
                    </a:solidFill>
                  </a:tcPr>
                </a:tc>
                <a:extLst>
                  <a:ext uri="{0D108BD9-81ED-4DB2-BD59-A6C34878D82A}">
                    <a16:rowId xmlns:a16="http://schemas.microsoft.com/office/drawing/2014/main" val="10001"/>
                  </a:ext>
                </a:extLst>
              </a:tr>
            </a:tbl>
          </a:graphicData>
        </a:graphic>
      </p:graphicFrame>
      <p:graphicFrame>
        <p:nvGraphicFramePr>
          <p:cNvPr id="420" name="Google Shape;420;p21"/>
          <p:cNvGraphicFramePr/>
          <p:nvPr/>
        </p:nvGraphicFramePr>
        <p:xfrm>
          <a:off x="2571188" y="3031075"/>
          <a:ext cx="7049625" cy="2955036"/>
        </p:xfrm>
        <a:graphic>
          <a:graphicData uri="http://schemas.openxmlformats.org/drawingml/2006/table">
            <a:tbl>
              <a:tblPr>
                <a:noFill/>
                <a:tableStyleId>{782D931F-9E35-4C19-A62C-9FDA5482E3E8}</a:tableStyleId>
              </a:tblPr>
              <a:tblGrid>
                <a:gridCol w="1409925">
                  <a:extLst>
                    <a:ext uri="{9D8B030D-6E8A-4147-A177-3AD203B41FA5}">
                      <a16:colId xmlns:a16="http://schemas.microsoft.com/office/drawing/2014/main" val="20000"/>
                    </a:ext>
                  </a:extLst>
                </a:gridCol>
                <a:gridCol w="1409925">
                  <a:extLst>
                    <a:ext uri="{9D8B030D-6E8A-4147-A177-3AD203B41FA5}">
                      <a16:colId xmlns:a16="http://schemas.microsoft.com/office/drawing/2014/main" val="20001"/>
                    </a:ext>
                  </a:extLst>
                </a:gridCol>
                <a:gridCol w="1409925">
                  <a:extLst>
                    <a:ext uri="{9D8B030D-6E8A-4147-A177-3AD203B41FA5}">
                      <a16:colId xmlns:a16="http://schemas.microsoft.com/office/drawing/2014/main" val="20002"/>
                    </a:ext>
                  </a:extLst>
                </a:gridCol>
                <a:gridCol w="1409925">
                  <a:extLst>
                    <a:ext uri="{9D8B030D-6E8A-4147-A177-3AD203B41FA5}">
                      <a16:colId xmlns:a16="http://schemas.microsoft.com/office/drawing/2014/main" val="20003"/>
                    </a:ext>
                  </a:extLst>
                </a:gridCol>
                <a:gridCol w="1409925">
                  <a:extLst>
                    <a:ext uri="{9D8B030D-6E8A-4147-A177-3AD203B41FA5}">
                      <a16:colId xmlns:a16="http://schemas.microsoft.com/office/drawing/2014/main" val="20004"/>
                    </a:ext>
                  </a:extLst>
                </a:gridCol>
              </a:tblGrid>
              <a:tr h="64160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Province</a:t>
                      </a:r>
                      <a:endParaRPr sz="1200" b="1"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 Indigenous Case</a:t>
                      </a:r>
                      <a:endParaRPr sz="1200" b="1"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 Foci</a:t>
                      </a:r>
                      <a:endParaRPr sz="1200" b="1"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 Foci investigated and responded </a:t>
                      </a:r>
                      <a:r>
                        <a:rPr lang="en-US" sz="1200" b="1" u="none" strike="noStrike" cap="none">
                          <a:solidFill>
                            <a:srgbClr val="FF0000"/>
                          </a:solidFill>
                          <a:latin typeface="Calibri"/>
                          <a:ea typeface="Calibri"/>
                          <a:cs typeface="Calibri"/>
                          <a:sym typeface="Calibri"/>
                        </a:rPr>
                        <a:t>within 7 days</a:t>
                      </a:r>
                      <a:endParaRPr sz="1200" b="1"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 Foci investigation </a:t>
                      </a:r>
                      <a:r>
                        <a:rPr lang="en-US" sz="1200" b="1" u="none" strike="noStrike" cap="none">
                          <a:solidFill>
                            <a:schemeClr val="dk1"/>
                          </a:solidFill>
                          <a:latin typeface="Calibri"/>
                          <a:ea typeface="Calibri"/>
                          <a:cs typeface="Calibri"/>
                          <a:sym typeface="Calibri"/>
                        </a:rPr>
                        <a:t>and responded </a:t>
                      </a:r>
                      <a:r>
                        <a:rPr lang="en-US" sz="1200" b="1" u="none" strike="noStrike" cap="none">
                          <a:solidFill>
                            <a:srgbClr val="FF0000"/>
                          </a:solidFill>
                          <a:latin typeface="Calibri"/>
                          <a:ea typeface="Calibri"/>
                          <a:cs typeface="Calibri"/>
                          <a:sym typeface="Calibri"/>
                        </a:rPr>
                        <a:t>within 7 days</a:t>
                      </a:r>
                      <a:endParaRPr sz="1200" b="1"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solidFill>
                      <a:srgbClr val="FFEBCD"/>
                    </a:solidFill>
                  </a:tcPr>
                </a:tc>
                <a:extLst>
                  <a:ext uri="{0D108BD9-81ED-4DB2-BD59-A6C34878D82A}">
                    <a16:rowId xmlns:a16="http://schemas.microsoft.com/office/drawing/2014/main" val="10000"/>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12 Khammouan</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64</a:t>
                      </a:r>
                      <a:endParaRPr sz="1200" b="1"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22</a:t>
                      </a:r>
                      <a:endParaRPr sz="1200" b="1"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16</a:t>
                      </a:r>
                      <a:endParaRPr sz="1200" b="1"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200"/>
                        <a:buFont typeface="Arial"/>
                        <a:buNone/>
                      </a:pPr>
                      <a:r>
                        <a:rPr lang="en-US" sz="1200" b="1" u="none" strike="noStrike" cap="none">
                          <a:solidFill>
                            <a:srgbClr val="FF0000"/>
                          </a:solidFill>
                          <a:latin typeface="Calibri"/>
                          <a:ea typeface="Calibri"/>
                          <a:cs typeface="Calibri"/>
                          <a:sym typeface="Calibri"/>
                        </a:rPr>
                        <a:t>73%</a:t>
                      </a:r>
                      <a:endParaRPr sz="1200" b="1"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13 Savannakhet</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3</a:t>
                      </a:r>
                      <a:endParaRPr sz="1200" b="1"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3</a:t>
                      </a:r>
                      <a:endParaRPr sz="1200" b="1"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3</a:t>
                      </a:r>
                      <a:endParaRPr sz="1200" b="1"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100%</a:t>
                      </a:r>
                      <a:endParaRPr sz="1200" b="1"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15 Xekong</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1</a:t>
                      </a:r>
                      <a:endParaRPr sz="1200" b="1"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1</a:t>
                      </a:r>
                      <a:endParaRPr sz="1200" b="1"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a:t>
                      </a:r>
                      <a:endParaRPr sz="1200" b="1"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200"/>
                        <a:buFont typeface="Arial"/>
                        <a:buNone/>
                      </a:pPr>
                      <a:r>
                        <a:rPr lang="en-US" sz="1200" b="1" u="none" strike="noStrike" cap="none">
                          <a:solidFill>
                            <a:srgbClr val="FF0000"/>
                          </a:solidFill>
                          <a:latin typeface="Calibri"/>
                          <a:ea typeface="Calibri"/>
                          <a:cs typeface="Calibri"/>
                          <a:sym typeface="Calibri"/>
                        </a:rPr>
                        <a:t>0%</a:t>
                      </a:r>
                      <a:endParaRPr sz="1200" b="1"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16 Champasak</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1</a:t>
                      </a:r>
                      <a:endParaRPr sz="1200" b="1"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1</a:t>
                      </a:r>
                      <a:endParaRPr sz="1200" b="1"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a:t>
                      </a:r>
                      <a:endParaRPr sz="1200" b="1"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200"/>
                        <a:buFont typeface="Arial"/>
                        <a:buNone/>
                      </a:pPr>
                      <a:r>
                        <a:rPr lang="en-US" sz="1200" b="1" u="none" strike="noStrike" cap="none">
                          <a:solidFill>
                            <a:srgbClr val="FF0000"/>
                          </a:solidFill>
                          <a:latin typeface="Calibri"/>
                          <a:ea typeface="Calibri"/>
                          <a:cs typeface="Calibri"/>
                          <a:sym typeface="Calibri"/>
                        </a:rPr>
                        <a:t>0%</a:t>
                      </a:r>
                      <a:endParaRPr sz="1200" b="1"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18 Xaisomboun</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1</a:t>
                      </a:r>
                      <a:endParaRPr sz="1200" b="1"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1</a:t>
                      </a:r>
                      <a:endParaRPr sz="1200" b="1"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1</a:t>
                      </a:r>
                      <a:endParaRPr sz="1200" b="1"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100%</a:t>
                      </a:r>
                      <a:endParaRPr sz="1200" b="1"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Total</a:t>
                      </a:r>
                      <a:endParaRPr sz="1200"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71</a:t>
                      </a:r>
                      <a:endParaRPr sz="1200" b="1"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29</a:t>
                      </a:r>
                      <a:endParaRPr sz="1200" b="1"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21</a:t>
                      </a:r>
                      <a:endParaRPr sz="1200" b="1"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72%</a:t>
                      </a:r>
                      <a:endParaRPr sz="1200" b="1" u="none" strike="noStrike" cap="none">
                        <a:latin typeface="Calibri"/>
                        <a:ea typeface="Calibri"/>
                        <a:cs typeface="Calibri"/>
                        <a:sym typeface="Calibri"/>
                      </a:endParaRPr>
                    </a:p>
                  </a:txBody>
                  <a:tcPr marL="28575" marR="28575" marT="19050" marB="19050" anchor="ctr">
                    <a:lnL w="10575" cap="flat" cmpd="sng">
                      <a:solidFill>
                        <a:srgbClr val="434343"/>
                      </a:solidFill>
                      <a:prstDash val="solid"/>
                      <a:round/>
                      <a:headEnd type="none" w="sm" len="sm"/>
                      <a:tailEnd type="none" w="sm" len="sm"/>
                    </a:lnL>
                    <a:lnR w="10575" cap="flat" cmpd="sng">
                      <a:solidFill>
                        <a:srgbClr val="434343"/>
                      </a:solidFill>
                      <a:prstDash val="solid"/>
                      <a:round/>
                      <a:headEnd type="none" w="sm" len="sm"/>
                      <a:tailEnd type="none" w="sm" len="sm"/>
                    </a:lnR>
                    <a:lnT w="10575" cap="flat" cmpd="sng">
                      <a:solidFill>
                        <a:srgbClr val="434343"/>
                      </a:solidFill>
                      <a:prstDash val="solid"/>
                      <a:round/>
                      <a:headEnd type="none" w="sm" len="sm"/>
                      <a:tailEnd type="none" w="sm" len="sm"/>
                    </a:lnT>
                    <a:lnB w="10575" cap="flat" cmpd="sng">
                      <a:solidFill>
                        <a:srgbClr val="434343"/>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22"/>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SzPts val="1800"/>
              <a:buNone/>
            </a:pPr>
            <a:endParaRPr/>
          </a:p>
        </p:txBody>
      </p:sp>
      <p:pic>
        <p:nvPicPr>
          <p:cNvPr id="427" name="Google Shape;427;p22" title="Chart"/>
          <p:cNvPicPr preferRelativeResize="0"/>
          <p:nvPr/>
        </p:nvPicPr>
        <p:blipFill rotWithShape="1">
          <a:blip r:embed="rId3">
            <a:alphaModFix/>
          </a:blip>
          <a:srcRect/>
          <a:stretch/>
        </p:blipFill>
        <p:spPr>
          <a:xfrm>
            <a:off x="960000" y="1866975"/>
            <a:ext cx="5122149" cy="3167199"/>
          </a:xfrm>
          <a:prstGeom prst="rect">
            <a:avLst/>
          </a:prstGeom>
          <a:noFill/>
          <a:ln w="9525" cap="flat" cmpd="sng">
            <a:solidFill>
              <a:srgbClr val="4A86E8"/>
            </a:solidFill>
            <a:prstDash val="solid"/>
            <a:round/>
            <a:headEnd type="none" w="sm" len="sm"/>
            <a:tailEnd type="none" w="sm" len="sm"/>
          </a:ln>
        </p:spPr>
      </p:pic>
      <p:pic>
        <p:nvPicPr>
          <p:cNvPr id="428" name="Google Shape;428;p22" title="Chart"/>
          <p:cNvPicPr preferRelativeResize="0"/>
          <p:nvPr/>
        </p:nvPicPr>
        <p:blipFill rotWithShape="1">
          <a:blip r:embed="rId4">
            <a:alphaModFix/>
          </a:blip>
          <a:srcRect/>
          <a:stretch/>
        </p:blipFill>
        <p:spPr>
          <a:xfrm>
            <a:off x="6371281" y="1866975"/>
            <a:ext cx="4897743" cy="3167199"/>
          </a:xfrm>
          <a:prstGeom prst="rect">
            <a:avLst/>
          </a:prstGeom>
          <a:noFill/>
          <a:ln w="9525" cap="flat" cmpd="sng">
            <a:solidFill>
              <a:srgbClr val="4A86E8"/>
            </a:solidFill>
            <a:prstDash val="solid"/>
            <a:round/>
            <a:headEnd type="none" w="sm" len="sm"/>
            <a:tailEnd type="none" w="sm" len="sm"/>
          </a:ln>
        </p:spPr>
      </p:pic>
      <p:sp>
        <p:nvSpPr>
          <p:cNvPr id="429" name="Google Shape;429;p22"/>
          <p:cNvSpPr txBox="1">
            <a:spLocks noGrp="1"/>
          </p:cNvSpPr>
          <p:nvPr>
            <p:ph type="title"/>
          </p:nvPr>
        </p:nvSpPr>
        <p:spPr>
          <a:xfrm>
            <a:off x="774943" y="42925"/>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228600" lvl="0" indent="-228600" algn="l" rtl="0">
              <a:lnSpc>
                <a:spcPct val="120000"/>
              </a:lnSpc>
              <a:spcBef>
                <a:spcPts val="0"/>
              </a:spcBef>
              <a:spcAft>
                <a:spcPts val="0"/>
              </a:spcAft>
              <a:buSzPts val="2200"/>
              <a:buFont typeface="Calibri"/>
              <a:buAutoNum type="arabicPeriod"/>
            </a:pPr>
            <a:r>
              <a:rPr lang="en-US" sz="2200">
                <a:latin typeface="Calibri"/>
                <a:ea typeface="Calibri"/>
                <a:cs typeface="Calibri"/>
                <a:sym typeface="Calibri"/>
              </a:rPr>
              <a:t>1. Program overall indicators and results</a:t>
            </a:r>
            <a:endParaRPr sz="2200">
              <a:latin typeface="Calibri"/>
              <a:ea typeface="Calibri"/>
              <a:cs typeface="Calibri"/>
              <a:sym typeface="Calibri"/>
            </a:endParaRPr>
          </a:p>
        </p:txBody>
      </p:sp>
      <p:sp>
        <p:nvSpPr>
          <p:cNvPr id="430" name="Google Shape;430;p22"/>
          <p:cNvSpPr txBox="1"/>
          <p:nvPr/>
        </p:nvSpPr>
        <p:spPr>
          <a:xfrm>
            <a:off x="960000" y="1094475"/>
            <a:ext cx="49440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alibri"/>
                <a:ea typeface="Calibri"/>
                <a:cs typeface="Calibri"/>
                <a:sym typeface="Calibri"/>
              </a:rPr>
              <a:t>Summary</a:t>
            </a:r>
            <a:endParaRPr sz="1600" b="1" i="0" u="none" strike="noStrike" cap="none">
              <a:solidFill>
                <a:srgbClr val="0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24"/>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SzPts val="1800"/>
              <a:buNone/>
            </a:pPr>
            <a:endParaRPr/>
          </a:p>
        </p:txBody>
      </p:sp>
      <p:sp>
        <p:nvSpPr>
          <p:cNvPr id="445" name="Google Shape;445;p24"/>
          <p:cNvSpPr txBox="1">
            <a:spLocks noGrp="1"/>
          </p:cNvSpPr>
          <p:nvPr>
            <p:ph type="body" idx="1"/>
          </p:nvPr>
        </p:nvSpPr>
        <p:spPr>
          <a:xfrm>
            <a:off x="960000" y="1266825"/>
            <a:ext cx="10905000" cy="4968000"/>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SzPts val="1800"/>
              <a:buNone/>
            </a:pPr>
            <a:r>
              <a:rPr lang="en-US" sz="2400" b="1">
                <a:solidFill>
                  <a:srgbClr val="0092D1"/>
                </a:solidFill>
              </a:rPr>
              <a:t>Grant rating: RAI3E Laos Jul-Dec 2021</a:t>
            </a:r>
            <a:endParaRPr/>
          </a:p>
        </p:txBody>
      </p:sp>
      <p:sp>
        <p:nvSpPr>
          <p:cNvPr id="446" name="Google Shape;446;p24"/>
          <p:cNvSpPr txBox="1">
            <a:spLocks noGrp="1"/>
          </p:cNvSpPr>
          <p:nvPr>
            <p:ph type="title"/>
          </p:nvPr>
        </p:nvSpPr>
        <p:spPr>
          <a:xfrm>
            <a:off x="774943" y="42925"/>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228600" lvl="0" indent="-228600" algn="l" rtl="0">
              <a:lnSpc>
                <a:spcPct val="120000"/>
              </a:lnSpc>
              <a:spcBef>
                <a:spcPts val="0"/>
              </a:spcBef>
              <a:spcAft>
                <a:spcPts val="0"/>
              </a:spcAft>
              <a:buSzPts val="2200"/>
              <a:buFont typeface="Calibri"/>
              <a:buAutoNum type="arabicPeriod"/>
            </a:pPr>
            <a:r>
              <a:rPr lang="en-US" sz="2200">
                <a:latin typeface="Calibri"/>
                <a:ea typeface="Calibri"/>
                <a:cs typeface="Calibri"/>
                <a:sym typeface="Calibri"/>
              </a:rPr>
              <a:t>1. Program overall indicators and results</a:t>
            </a:r>
            <a:endParaRPr sz="2200">
              <a:latin typeface="Calibri"/>
              <a:ea typeface="Calibri"/>
              <a:cs typeface="Calibri"/>
              <a:sym typeface="Calibri"/>
            </a:endParaRPr>
          </a:p>
        </p:txBody>
      </p:sp>
      <p:graphicFrame>
        <p:nvGraphicFramePr>
          <p:cNvPr id="447" name="Google Shape;447;p24"/>
          <p:cNvGraphicFramePr/>
          <p:nvPr/>
        </p:nvGraphicFramePr>
        <p:xfrm>
          <a:off x="1098425" y="2083350"/>
          <a:ext cx="4955350" cy="2377260"/>
        </p:xfrm>
        <a:graphic>
          <a:graphicData uri="http://schemas.openxmlformats.org/drawingml/2006/table">
            <a:tbl>
              <a:tblPr>
                <a:noFill/>
                <a:tableStyleId>{782D931F-9E35-4C19-A62C-9FDA5482E3E8}</a:tableStyleId>
              </a:tblPr>
              <a:tblGrid>
                <a:gridCol w="2924000">
                  <a:extLst>
                    <a:ext uri="{9D8B030D-6E8A-4147-A177-3AD203B41FA5}">
                      <a16:colId xmlns:a16="http://schemas.microsoft.com/office/drawing/2014/main" val="20000"/>
                    </a:ext>
                  </a:extLst>
                </a:gridCol>
                <a:gridCol w="2031350">
                  <a:extLst>
                    <a:ext uri="{9D8B030D-6E8A-4147-A177-3AD203B41FA5}">
                      <a16:colId xmlns:a16="http://schemas.microsoft.com/office/drawing/2014/main" val="20001"/>
                    </a:ext>
                  </a:extLst>
                </a:gridCol>
              </a:tblGrid>
              <a:tr h="39620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alibri"/>
                          <a:ea typeface="Calibri"/>
                          <a:cs typeface="Calibri"/>
                          <a:sym typeface="Calibri"/>
                        </a:rPr>
                        <a:t>Indicator</a:t>
                      </a:r>
                      <a:endParaRPr sz="1400" b="1" u="none" strike="noStrike" cap="none">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alibri"/>
                          <a:ea typeface="Calibri"/>
                          <a:cs typeface="Calibri"/>
                          <a:sym typeface="Calibri"/>
                        </a:rPr>
                        <a:t>Grant Rating</a:t>
                      </a:r>
                      <a:endParaRPr sz="1400" b="1" u="none" strike="noStrike" cap="none">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962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highlight>
                            <a:srgbClr val="FFFFFF"/>
                          </a:highlight>
                          <a:latin typeface="Calibri"/>
                          <a:ea typeface="Calibri"/>
                          <a:cs typeface="Calibri"/>
                          <a:sym typeface="Calibri"/>
                        </a:rPr>
                        <a:t># LLINs continuous distribution</a:t>
                      </a:r>
                      <a:endParaRPr sz="1400" u="none" strike="noStrike" cap="none">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B2</a:t>
                      </a:r>
                      <a:endParaRPr sz="14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9900"/>
                    </a:solidFill>
                  </a:tcPr>
                </a:tc>
                <a:extLst>
                  <a:ext uri="{0D108BD9-81ED-4DB2-BD59-A6C34878D82A}">
                    <a16:rowId xmlns:a16="http://schemas.microsoft.com/office/drawing/2014/main" val="10001"/>
                  </a:ext>
                </a:extLst>
              </a:tr>
              <a:tr h="3962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highlight>
                            <a:srgbClr val="FFFFFF"/>
                          </a:highlight>
                          <a:latin typeface="Calibri"/>
                          <a:ea typeface="Calibri"/>
                          <a:cs typeface="Calibri"/>
                          <a:sym typeface="Calibri"/>
                        </a:rPr>
                        <a:t># Testing in all sectors</a:t>
                      </a:r>
                      <a:endParaRPr sz="1400" u="none" strike="noStrike" cap="none">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A1</a:t>
                      </a:r>
                      <a:endParaRPr sz="14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00FF00"/>
                    </a:solidFill>
                  </a:tcPr>
                </a:tc>
                <a:extLst>
                  <a:ext uri="{0D108BD9-81ED-4DB2-BD59-A6C34878D82A}">
                    <a16:rowId xmlns:a16="http://schemas.microsoft.com/office/drawing/2014/main" val="10002"/>
                  </a:ext>
                </a:extLst>
              </a:tr>
              <a:tr h="3962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highlight>
                            <a:srgbClr val="FFFFFF"/>
                          </a:highlight>
                          <a:latin typeface="Calibri"/>
                          <a:ea typeface="Calibri"/>
                          <a:cs typeface="Calibri"/>
                          <a:sym typeface="Calibri"/>
                        </a:rPr>
                        <a:t>% Treatment in all sectors</a:t>
                      </a:r>
                      <a:endParaRPr sz="1400" u="none" strike="noStrike" cap="none">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A2</a:t>
                      </a:r>
                      <a:endParaRPr sz="14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3C78D8"/>
                    </a:solidFill>
                  </a:tcPr>
                </a:tc>
                <a:extLst>
                  <a:ext uri="{0D108BD9-81ED-4DB2-BD59-A6C34878D82A}">
                    <a16:rowId xmlns:a16="http://schemas.microsoft.com/office/drawing/2014/main" val="10003"/>
                  </a:ext>
                </a:extLst>
              </a:tr>
              <a:tr h="3962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highlight>
                            <a:srgbClr val="FFFFFF"/>
                          </a:highlight>
                          <a:latin typeface="Calibri"/>
                          <a:ea typeface="Calibri"/>
                          <a:cs typeface="Calibri"/>
                          <a:sym typeface="Calibri"/>
                        </a:rPr>
                        <a:t>% case investigation within 3 days</a:t>
                      </a:r>
                      <a:endParaRPr sz="1400" u="none" strike="noStrike" cap="none">
                        <a:solidFill>
                          <a:schemeClr val="dk1"/>
                        </a:solidFill>
                        <a:highlight>
                          <a:srgbClr val="FFFFFF"/>
                        </a:highlight>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A1</a:t>
                      </a:r>
                      <a:endParaRPr sz="14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00FF00"/>
                    </a:solidFill>
                  </a:tcPr>
                </a:tc>
                <a:extLst>
                  <a:ext uri="{0D108BD9-81ED-4DB2-BD59-A6C34878D82A}">
                    <a16:rowId xmlns:a16="http://schemas.microsoft.com/office/drawing/2014/main" val="10004"/>
                  </a:ext>
                </a:extLst>
              </a:tr>
              <a:tr h="3962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highlight>
                            <a:srgbClr val="FFFFFF"/>
                          </a:highlight>
                          <a:latin typeface="Calibri"/>
                          <a:ea typeface="Calibri"/>
                          <a:cs typeface="Calibri"/>
                          <a:sym typeface="Calibri"/>
                        </a:rPr>
                        <a:t>% foci investigation within 7 days</a:t>
                      </a:r>
                      <a:endParaRPr sz="1400" u="none" strike="noStrike" cap="none">
                        <a:solidFill>
                          <a:schemeClr val="dk1"/>
                        </a:solidFill>
                        <a:highlight>
                          <a:srgbClr val="FFFFFF"/>
                        </a:highlight>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A2</a:t>
                      </a:r>
                      <a:endParaRPr sz="14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3C78D8"/>
                    </a:solidFill>
                  </a:tcPr>
                </a:tc>
                <a:extLst>
                  <a:ext uri="{0D108BD9-81ED-4DB2-BD59-A6C34878D82A}">
                    <a16:rowId xmlns:a16="http://schemas.microsoft.com/office/drawing/2014/main" val="10005"/>
                  </a:ext>
                </a:extLst>
              </a:tr>
            </a:tbl>
          </a:graphicData>
        </a:graphic>
      </p:graphicFrame>
      <p:graphicFrame>
        <p:nvGraphicFramePr>
          <p:cNvPr id="448" name="Google Shape;448;p24"/>
          <p:cNvGraphicFramePr/>
          <p:nvPr/>
        </p:nvGraphicFramePr>
        <p:xfrm>
          <a:off x="1098425" y="4620375"/>
          <a:ext cx="4955350" cy="396210"/>
        </p:xfrm>
        <a:graphic>
          <a:graphicData uri="http://schemas.openxmlformats.org/drawingml/2006/table">
            <a:tbl>
              <a:tblPr>
                <a:noFill/>
                <a:tableStyleId>{782D931F-9E35-4C19-A62C-9FDA5482E3E8}</a:tableStyleId>
              </a:tblPr>
              <a:tblGrid>
                <a:gridCol w="2938475">
                  <a:extLst>
                    <a:ext uri="{9D8B030D-6E8A-4147-A177-3AD203B41FA5}">
                      <a16:colId xmlns:a16="http://schemas.microsoft.com/office/drawing/2014/main" val="20000"/>
                    </a:ext>
                  </a:extLst>
                </a:gridCol>
                <a:gridCol w="2016875">
                  <a:extLst>
                    <a:ext uri="{9D8B030D-6E8A-4147-A177-3AD203B41FA5}">
                      <a16:colId xmlns:a16="http://schemas.microsoft.com/office/drawing/2014/main" val="20001"/>
                    </a:ext>
                  </a:extLst>
                </a:gridCol>
              </a:tblGrid>
              <a:tr h="38100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chemeClr val="dk1"/>
                          </a:solidFill>
                          <a:latin typeface="Calibri"/>
                          <a:ea typeface="Calibri"/>
                          <a:cs typeface="Calibri"/>
                          <a:sym typeface="Calibri"/>
                        </a:rPr>
                        <a:t>Overall grant rating Jul-Dec 2021</a:t>
                      </a:r>
                      <a:endParaRPr sz="1400" u="none" strike="noStrike" cap="none">
                        <a:solidFill>
                          <a:schemeClr val="dk1"/>
                        </a:solidFill>
                        <a:highlight>
                          <a:srgbClr val="FFFFFF"/>
                        </a:highlight>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alibri"/>
                          <a:ea typeface="Calibri"/>
                          <a:cs typeface="Calibri"/>
                          <a:sym typeface="Calibri"/>
                        </a:rPr>
                        <a:t>B1</a:t>
                      </a:r>
                      <a:endParaRPr sz="1400" b="1" u="none" strike="noStrike" cap="none">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00"/>
                    </a:solidFill>
                  </a:tcPr>
                </a:tc>
                <a:extLst>
                  <a:ext uri="{0D108BD9-81ED-4DB2-BD59-A6C34878D82A}">
                    <a16:rowId xmlns:a16="http://schemas.microsoft.com/office/drawing/2014/main" val="10000"/>
                  </a:ext>
                </a:extLst>
              </a:tr>
            </a:tbl>
          </a:graphicData>
        </a:graphic>
      </p:graphicFrame>
      <p:graphicFrame>
        <p:nvGraphicFramePr>
          <p:cNvPr id="449" name="Google Shape;449;p24"/>
          <p:cNvGraphicFramePr/>
          <p:nvPr/>
        </p:nvGraphicFramePr>
        <p:xfrm>
          <a:off x="7943563" y="3606750"/>
          <a:ext cx="2210750" cy="1899295"/>
        </p:xfrm>
        <a:graphic>
          <a:graphicData uri="http://schemas.openxmlformats.org/drawingml/2006/table">
            <a:tbl>
              <a:tblPr>
                <a:noFill/>
                <a:tableStyleId>{782D931F-9E35-4C19-A62C-9FDA5482E3E8}</a:tableStyleId>
              </a:tblPr>
              <a:tblGrid>
                <a:gridCol w="1105375">
                  <a:extLst>
                    <a:ext uri="{9D8B030D-6E8A-4147-A177-3AD203B41FA5}">
                      <a16:colId xmlns:a16="http://schemas.microsoft.com/office/drawing/2014/main" val="20000"/>
                    </a:ext>
                  </a:extLst>
                </a:gridCol>
                <a:gridCol w="1105375">
                  <a:extLst>
                    <a:ext uri="{9D8B030D-6E8A-4147-A177-3AD203B41FA5}">
                      <a16:colId xmlns:a16="http://schemas.microsoft.com/office/drawing/2014/main" val="20001"/>
                    </a:ext>
                  </a:extLst>
                </a:gridCol>
              </a:tblGrid>
              <a:tr h="334350">
                <a:tc gridSpan="2">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latin typeface="Calibri"/>
                          <a:ea typeface="Calibri"/>
                          <a:cs typeface="Calibri"/>
                          <a:sym typeface="Calibri"/>
                        </a:rPr>
                        <a:t>Reference</a:t>
                      </a:r>
                      <a:endParaRPr sz="1100" b="1" u="none" strike="noStrike" cap="none">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394375">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latin typeface="Calibri"/>
                          <a:ea typeface="Calibri"/>
                          <a:cs typeface="Calibri"/>
                          <a:sym typeface="Calibri"/>
                        </a:rPr>
                        <a:t>Rating</a:t>
                      </a:r>
                      <a:endParaRPr sz="11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latin typeface="Calibri"/>
                          <a:ea typeface="Calibri"/>
                          <a:cs typeface="Calibri"/>
                          <a:sym typeface="Calibri"/>
                        </a:rPr>
                        <a:t>% achievement</a:t>
                      </a:r>
                      <a:endParaRPr sz="11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225225">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Calibri"/>
                          <a:ea typeface="Calibri"/>
                          <a:cs typeface="Calibri"/>
                          <a:sym typeface="Calibri"/>
                        </a:rPr>
                        <a:t>A1</a:t>
                      </a:r>
                      <a:endParaRPr sz="11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00FF00"/>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Calibri"/>
                          <a:ea typeface="Calibri"/>
                          <a:cs typeface="Calibri"/>
                          <a:sym typeface="Calibri"/>
                        </a:rPr>
                        <a:t>&gt; 100%</a:t>
                      </a:r>
                      <a:endParaRPr sz="11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00FF00"/>
                    </a:solidFill>
                  </a:tcPr>
                </a:tc>
                <a:extLst>
                  <a:ext uri="{0D108BD9-81ED-4DB2-BD59-A6C34878D82A}">
                    <a16:rowId xmlns:a16="http://schemas.microsoft.com/office/drawing/2014/main" val="10002"/>
                  </a:ext>
                </a:extLst>
              </a:tr>
              <a:tr h="225225">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solidFill>
                            <a:srgbClr val="FFFFFF"/>
                          </a:solidFill>
                          <a:latin typeface="Calibri"/>
                          <a:ea typeface="Calibri"/>
                          <a:cs typeface="Calibri"/>
                          <a:sym typeface="Calibri"/>
                        </a:rPr>
                        <a:t>A2</a:t>
                      </a:r>
                      <a:endParaRPr sz="1100" u="none" strike="noStrike" cap="none">
                        <a:solidFill>
                          <a:srgbClr val="FFFFFF"/>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3C78D8"/>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solidFill>
                            <a:srgbClr val="FFFFFF"/>
                          </a:solidFill>
                          <a:latin typeface="Calibri"/>
                          <a:ea typeface="Calibri"/>
                          <a:cs typeface="Calibri"/>
                          <a:sym typeface="Calibri"/>
                        </a:rPr>
                        <a:t>100 - 90%</a:t>
                      </a:r>
                      <a:endParaRPr sz="1100" u="none" strike="noStrike" cap="none">
                        <a:solidFill>
                          <a:srgbClr val="FFFFFF"/>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3C78D8"/>
                    </a:solidFill>
                  </a:tcPr>
                </a:tc>
                <a:extLst>
                  <a:ext uri="{0D108BD9-81ED-4DB2-BD59-A6C34878D82A}">
                    <a16:rowId xmlns:a16="http://schemas.microsoft.com/office/drawing/2014/main" val="10003"/>
                  </a:ext>
                </a:extLst>
              </a:tr>
              <a:tr h="225225">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Calibri"/>
                          <a:ea typeface="Calibri"/>
                          <a:cs typeface="Calibri"/>
                          <a:sym typeface="Calibri"/>
                        </a:rPr>
                        <a:t>B1</a:t>
                      </a:r>
                      <a:endParaRPr sz="11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FF00"/>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Calibri"/>
                          <a:ea typeface="Calibri"/>
                          <a:cs typeface="Calibri"/>
                          <a:sym typeface="Calibri"/>
                        </a:rPr>
                        <a:t>60 - 89%</a:t>
                      </a:r>
                      <a:endParaRPr sz="11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FF00"/>
                    </a:solidFill>
                  </a:tcPr>
                </a:tc>
                <a:extLst>
                  <a:ext uri="{0D108BD9-81ED-4DB2-BD59-A6C34878D82A}">
                    <a16:rowId xmlns:a16="http://schemas.microsoft.com/office/drawing/2014/main" val="10004"/>
                  </a:ext>
                </a:extLst>
              </a:tr>
              <a:tr h="225225">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Calibri"/>
                          <a:ea typeface="Calibri"/>
                          <a:cs typeface="Calibri"/>
                          <a:sym typeface="Calibri"/>
                        </a:rPr>
                        <a:t>B2</a:t>
                      </a:r>
                      <a:endParaRPr sz="11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9900"/>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Calibri"/>
                          <a:ea typeface="Calibri"/>
                          <a:cs typeface="Calibri"/>
                          <a:sym typeface="Calibri"/>
                        </a:rPr>
                        <a:t>30 - 59%</a:t>
                      </a:r>
                      <a:endParaRPr sz="11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9900"/>
                    </a:solidFill>
                  </a:tcPr>
                </a:tc>
                <a:extLst>
                  <a:ext uri="{0D108BD9-81ED-4DB2-BD59-A6C34878D82A}">
                    <a16:rowId xmlns:a16="http://schemas.microsoft.com/office/drawing/2014/main" val="10005"/>
                  </a:ext>
                </a:extLst>
              </a:tr>
              <a:tr h="225225">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Calibri"/>
                          <a:ea typeface="Calibri"/>
                          <a:cs typeface="Calibri"/>
                          <a:sym typeface="Calibri"/>
                        </a:rPr>
                        <a:t>C</a:t>
                      </a:r>
                      <a:endParaRPr sz="11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0000"/>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Calibri"/>
                          <a:ea typeface="Calibri"/>
                          <a:cs typeface="Calibri"/>
                          <a:sym typeface="Calibri"/>
                        </a:rPr>
                        <a:t>&lt; 30%</a:t>
                      </a:r>
                      <a:endParaRPr sz="11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0000"/>
                    </a:solidFill>
                  </a:tcPr>
                </a:tc>
                <a:extLst>
                  <a:ext uri="{0D108BD9-81ED-4DB2-BD59-A6C34878D82A}">
                    <a16:rowId xmlns:a16="http://schemas.microsoft.com/office/drawing/2014/main" val="10006"/>
                  </a:ext>
                </a:extLst>
              </a:tr>
            </a:tbl>
          </a:graphicData>
        </a:graphic>
      </p:graphicFrame>
      <p:graphicFrame>
        <p:nvGraphicFramePr>
          <p:cNvPr id="450" name="Google Shape;450;p24"/>
          <p:cNvGraphicFramePr/>
          <p:nvPr/>
        </p:nvGraphicFramePr>
        <p:xfrm>
          <a:off x="7279400" y="2083350"/>
          <a:ext cx="3676400" cy="480950"/>
        </p:xfrm>
        <a:graphic>
          <a:graphicData uri="http://schemas.openxmlformats.org/drawingml/2006/table">
            <a:tbl>
              <a:tblPr>
                <a:noFill/>
                <a:tableStyleId>{782D931F-9E35-4C19-A62C-9FDA5482E3E8}</a:tableStyleId>
              </a:tblPr>
              <a:tblGrid>
                <a:gridCol w="3676400">
                  <a:extLst>
                    <a:ext uri="{9D8B030D-6E8A-4147-A177-3AD203B41FA5}">
                      <a16:colId xmlns:a16="http://schemas.microsoft.com/office/drawing/2014/main" val="20000"/>
                    </a:ext>
                  </a:extLst>
                </a:gridCol>
              </a:tblGrid>
              <a:tr h="48095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Jul-Dec 2020 : Overall grant rating: B1</a:t>
                      </a:r>
                      <a:endParaRPr sz="1400" b="1" u="none" strike="noStrike" cap="none"/>
                    </a:p>
                  </a:txBody>
                  <a:tcPr marL="91425" marR="91425" marT="91425" marB="91425" anchor="ctr">
                    <a:solidFill>
                      <a:srgbClr val="FFFF00"/>
                    </a:solidFill>
                  </a:tcPr>
                </a:tc>
                <a:extLst>
                  <a:ext uri="{0D108BD9-81ED-4DB2-BD59-A6C34878D82A}">
                    <a16:rowId xmlns:a16="http://schemas.microsoft.com/office/drawing/2014/main" val="10000"/>
                  </a:ext>
                </a:extLst>
              </a:tr>
            </a:tbl>
          </a:graphicData>
        </a:graphic>
      </p:graphicFrame>
      <p:graphicFrame>
        <p:nvGraphicFramePr>
          <p:cNvPr id="451" name="Google Shape;451;p24"/>
          <p:cNvGraphicFramePr/>
          <p:nvPr/>
        </p:nvGraphicFramePr>
        <p:xfrm>
          <a:off x="7279400" y="2768850"/>
          <a:ext cx="3676400" cy="480950"/>
        </p:xfrm>
        <a:graphic>
          <a:graphicData uri="http://schemas.openxmlformats.org/drawingml/2006/table">
            <a:tbl>
              <a:tblPr>
                <a:noFill/>
                <a:tableStyleId>{782D931F-9E35-4C19-A62C-9FDA5482E3E8}</a:tableStyleId>
              </a:tblPr>
              <a:tblGrid>
                <a:gridCol w="3676400">
                  <a:extLst>
                    <a:ext uri="{9D8B030D-6E8A-4147-A177-3AD203B41FA5}">
                      <a16:colId xmlns:a16="http://schemas.microsoft.com/office/drawing/2014/main" val="20000"/>
                    </a:ext>
                  </a:extLst>
                </a:gridCol>
              </a:tblGrid>
              <a:tr h="48095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Jan-Jun 2021: Overall grant rating: B1</a:t>
                      </a:r>
                      <a:endParaRPr sz="1400" b="1" u="none" strike="noStrike" cap="none"/>
                    </a:p>
                  </a:txBody>
                  <a:tcPr marL="91425" marR="91425" marT="91425" marB="91425" anchor="ctr">
                    <a:solidFill>
                      <a:srgbClr val="FFFF00"/>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25"/>
          <p:cNvSpPr txBox="1">
            <a:spLocks noGrp="1"/>
          </p:cNvSpPr>
          <p:nvPr>
            <p:ph type="title"/>
          </p:nvPr>
        </p:nvSpPr>
        <p:spPr>
          <a:xfrm>
            <a:off x="917075" y="2759625"/>
            <a:ext cx="10905000" cy="7209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rmAutofit fontScale="90000"/>
          </a:bodyPr>
          <a:lstStyle/>
          <a:p>
            <a:pPr marL="457200" lvl="0" indent="0" algn="ctr" rtl="0">
              <a:lnSpc>
                <a:spcPct val="200000"/>
              </a:lnSpc>
              <a:spcBef>
                <a:spcPts val="0"/>
              </a:spcBef>
              <a:spcAft>
                <a:spcPts val="0"/>
              </a:spcAft>
              <a:buSzPct val="55555"/>
              <a:buNone/>
            </a:pPr>
            <a:r>
              <a:rPr lang="en-US" sz="3600">
                <a:latin typeface="Calibri"/>
                <a:ea typeface="Calibri"/>
                <a:cs typeface="Calibri"/>
                <a:sym typeface="Calibri"/>
              </a:rPr>
              <a:t>2. CSOs indicators and results</a:t>
            </a:r>
            <a:endParaRPr sz="36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g119e58fa5a8_1_12"/>
          <p:cNvSpPr txBox="1">
            <a:spLocks noGrp="1"/>
          </p:cNvSpPr>
          <p:nvPr>
            <p:ph type="title"/>
          </p:nvPr>
        </p:nvSpPr>
        <p:spPr>
          <a:xfrm>
            <a:off x="960000" y="43197"/>
            <a:ext cx="10905000" cy="792000"/>
          </a:xfrm>
          <a:prstGeom prst="rect">
            <a:avLst/>
          </a:prstGeom>
        </p:spPr>
        <p:txBody>
          <a:bodyPr spcFirstLastPara="1" wrap="square" lIns="182875" tIns="0" rIns="0" bIns="0" anchor="ctr" anchorCtr="0">
            <a:noAutofit/>
          </a:bodyPr>
          <a:lstStyle/>
          <a:p>
            <a:pPr marL="457200" lvl="0" indent="0" algn="l" rtl="0">
              <a:lnSpc>
                <a:spcPct val="200000"/>
              </a:lnSpc>
              <a:spcBef>
                <a:spcPts val="0"/>
              </a:spcBef>
              <a:spcAft>
                <a:spcPts val="0"/>
              </a:spcAft>
              <a:buNone/>
            </a:pPr>
            <a:r>
              <a:rPr lang="en-US" sz="3600">
                <a:latin typeface="Calibri"/>
                <a:ea typeface="Calibri"/>
                <a:cs typeface="Calibri"/>
                <a:sym typeface="Calibri"/>
              </a:rPr>
              <a:t>2. CSOs indicators and results</a:t>
            </a:r>
            <a:endParaRPr/>
          </a:p>
        </p:txBody>
      </p:sp>
      <p:grpSp>
        <p:nvGrpSpPr>
          <p:cNvPr id="464" name="Google Shape;464;g119e58fa5a8_1_12"/>
          <p:cNvGrpSpPr/>
          <p:nvPr/>
        </p:nvGrpSpPr>
        <p:grpSpPr>
          <a:xfrm>
            <a:off x="4505550" y="1486350"/>
            <a:ext cx="3180900" cy="3355225"/>
            <a:chOff x="900500" y="1317625"/>
            <a:chExt cx="3180900" cy="3355225"/>
          </a:xfrm>
        </p:grpSpPr>
        <p:sp>
          <p:nvSpPr>
            <p:cNvPr id="465" name="Google Shape;465;g119e58fa5a8_1_12"/>
            <p:cNvSpPr/>
            <p:nvPr/>
          </p:nvSpPr>
          <p:spPr>
            <a:xfrm>
              <a:off x="1445600" y="1317625"/>
              <a:ext cx="2090700" cy="657000"/>
            </a:xfrm>
            <a:prstGeom prst="snip2DiagRect">
              <a:avLst>
                <a:gd name="adj1" fmla="val 0"/>
                <a:gd name="adj2" fmla="val 16667"/>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800" b="1">
                  <a:latin typeface="Calibri"/>
                  <a:ea typeface="Calibri"/>
                  <a:cs typeface="Calibri"/>
                  <a:sym typeface="Calibri"/>
                </a:rPr>
                <a:t>9 Indicators/CSO</a:t>
              </a:r>
              <a:endParaRPr sz="1800" b="1" i="0" u="none" strike="noStrike" cap="none">
                <a:solidFill>
                  <a:srgbClr val="000000"/>
                </a:solidFill>
                <a:latin typeface="Calibri"/>
                <a:ea typeface="Calibri"/>
                <a:cs typeface="Calibri"/>
                <a:sym typeface="Calibri"/>
              </a:endParaRPr>
            </a:p>
          </p:txBody>
        </p:sp>
        <p:sp>
          <p:nvSpPr>
            <p:cNvPr id="466" name="Google Shape;466;g119e58fa5a8_1_12"/>
            <p:cNvSpPr txBox="1"/>
            <p:nvPr/>
          </p:nvSpPr>
          <p:spPr>
            <a:xfrm>
              <a:off x="900500" y="2133050"/>
              <a:ext cx="3180900" cy="25398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457200" marR="0" lvl="0" indent="-336550" algn="l" rtl="0">
                <a:lnSpc>
                  <a:spcPct val="100000"/>
                </a:lnSpc>
                <a:spcBef>
                  <a:spcPts val="0"/>
                </a:spcBef>
                <a:spcAft>
                  <a:spcPts val="0"/>
                </a:spcAft>
                <a:buClr>
                  <a:srgbClr val="000000"/>
                </a:buClr>
                <a:buSzPts val="1700"/>
                <a:buFont typeface="Calibri"/>
                <a:buAutoNum type="arabicPeriod"/>
              </a:pPr>
              <a:r>
                <a:rPr lang="en-US" sz="1700">
                  <a:latin typeface="Calibri"/>
                  <a:ea typeface="Calibri"/>
                  <a:cs typeface="Calibri"/>
                  <a:sym typeface="Calibri"/>
                </a:rPr>
                <a:t># testing</a:t>
              </a:r>
              <a:endParaRPr sz="1700">
                <a:latin typeface="Calibri"/>
                <a:ea typeface="Calibri"/>
                <a:cs typeface="Calibri"/>
                <a:sym typeface="Calibri"/>
              </a:endParaRPr>
            </a:p>
            <a:p>
              <a:pPr marL="457200" marR="0" lvl="0" indent="-336550" algn="l" rtl="0">
                <a:lnSpc>
                  <a:spcPct val="100000"/>
                </a:lnSpc>
                <a:spcBef>
                  <a:spcPts val="0"/>
                </a:spcBef>
                <a:spcAft>
                  <a:spcPts val="0"/>
                </a:spcAft>
                <a:buSzPts val="1700"/>
                <a:buFont typeface="Calibri"/>
                <a:buAutoNum type="arabicPeriod"/>
              </a:pPr>
              <a:r>
                <a:rPr lang="en-US" sz="1700">
                  <a:latin typeface="Calibri"/>
                  <a:ea typeface="Calibri"/>
                  <a:cs typeface="Calibri"/>
                  <a:sym typeface="Calibri"/>
                </a:rPr>
                <a:t>% treated</a:t>
              </a:r>
              <a:endParaRPr sz="1700">
                <a:latin typeface="Calibri"/>
                <a:ea typeface="Calibri"/>
                <a:cs typeface="Calibri"/>
                <a:sym typeface="Calibri"/>
              </a:endParaRPr>
            </a:p>
            <a:p>
              <a:pPr marL="457200" marR="0" lvl="0" indent="-336550" algn="l" rtl="0">
                <a:lnSpc>
                  <a:spcPct val="100000"/>
                </a:lnSpc>
                <a:spcBef>
                  <a:spcPts val="0"/>
                </a:spcBef>
                <a:spcAft>
                  <a:spcPts val="0"/>
                </a:spcAft>
                <a:buSzPts val="1700"/>
                <a:buFont typeface="Calibri"/>
                <a:buAutoNum type="arabicPeriod"/>
              </a:pPr>
              <a:r>
                <a:rPr lang="en-US" sz="1700">
                  <a:latin typeface="Calibri"/>
                  <a:ea typeface="Calibri"/>
                  <a:cs typeface="Calibri"/>
                  <a:sym typeface="Calibri"/>
                </a:rPr>
                <a:t>% Pv referral</a:t>
              </a:r>
              <a:endParaRPr sz="1700">
                <a:latin typeface="Calibri"/>
                <a:ea typeface="Calibri"/>
                <a:cs typeface="Calibri"/>
                <a:sym typeface="Calibri"/>
              </a:endParaRPr>
            </a:p>
            <a:p>
              <a:pPr marL="457200" marR="0" lvl="0" indent="-336550" algn="l" rtl="0">
                <a:lnSpc>
                  <a:spcPct val="100000"/>
                </a:lnSpc>
                <a:spcBef>
                  <a:spcPts val="0"/>
                </a:spcBef>
                <a:spcAft>
                  <a:spcPts val="0"/>
                </a:spcAft>
                <a:buSzPts val="1700"/>
                <a:buFont typeface="Calibri"/>
                <a:buAutoNum type="arabicPeriod"/>
              </a:pPr>
              <a:r>
                <a:rPr lang="en-US" sz="1700">
                  <a:latin typeface="Calibri"/>
                  <a:ea typeface="Calibri"/>
                  <a:cs typeface="Calibri"/>
                  <a:sym typeface="Calibri"/>
                </a:rPr>
                <a:t>% no RDT stock out</a:t>
              </a:r>
              <a:endParaRPr sz="1700">
                <a:latin typeface="Calibri"/>
                <a:ea typeface="Calibri"/>
                <a:cs typeface="Calibri"/>
                <a:sym typeface="Calibri"/>
              </a:endParaRPr>
            </a:p>
            <a:p>
              <a:pPr marL="457200" marR="0" lvl="0" indent="-336550" algn="l" rtl="0">
                <a:lnSpc>
                  <a:spcPct val="100000"/>
                </a:lnSpc>
                <a:spcBef>
                  <a:spcPts val="0"/>
                </a:spcBef>
                <a:spcAft>
                  <a:spcPts val="0"/>
                </a:spcAft>
                <a:buSzPts val="1700"/>
                <a:buFont typeface="Calibri"/>
                <a:buAutoNum type="arabicPeriod"/>
              </a:pPr>
              <a:r>
                <a:rPr lang="en-US" sz="1700">
                  <a:latin typeface="Calibri"/>
                  <a:ea typeface="Calibri"/>
                  <a:cs typeface="Calibri"/>
                  <a:sym typeface="Calibri"/>
                </a:rPr>
                <a:t>% no ACT 6x4 stock out</a:t>
              </a:r>
              <a:endParaRPr sz="1700">
                <a:latin typeface="Calibri"/>
                <a:ea typeface="Calibri"/>
                <a:cs typeface="Calibri"/>
                <a:sym typeface="Calibri"/>
              </a:endParaRPr>
            </a:p>
            <a:p>
              <a:pPr marL="457200" marR="0" lvl="0" indent="-336550" algn="l" rtl="0">
                <a:lnSpc>
                  <a:spcPct val="100000"/>
                </a:lnSpc>
                <a:spcBef>
                  <a:spcPts val="0"/>
                </a:spcBef>
                <a:spcAft>
                  <a:spcPts val="0"/>
                </a:spcAft>
                <a:buSzPts val="1700"/>
                <a:buFont typeface="Calibri"/>
                <a:buAutoNum type="arabicPeriod"/>
              </a:pPr>
              <a:r>
                <a:rPr lang="en-US" sz="1700">
                  <a:latin typeface="Calibri"/>
                  <a:ea typeface="Calibri"/>
                  <a:cs typeface="Calibri"/>
                  <a:sym typeface="Calibri"/>
                </a:rPr>
                <a:t># VMW trained on ICCM</a:t>
              </a:r>
              <a:endParaRPr sz="1700">
                <a:latin typeface="Calibri"/>
                <a:ea typeface="Calibri"/>
                <a:cs typeface="Calibri"/>
                <a:sym typeface="Calibri"/>
              </a:endParaRPr>
            </a:p>
            <a:p>
              <a:pPr marL="457200" marR="0" lvl="0" indent="-336550" algn="l" rtl="0">
                <a:lnSpc>
                  <a:spcPct val="100000"/>
                </a:lnSpc>
                <a:spcBef>
                  <a:spcPts val="0"/>
                </a:spcBef>
                <a:spcAft>
                  <a:spcPts val="0"/>
                </a:spcAft>
                <a:buSzPts val="1700"/>
                <a:buFont typeface="Calibri"/>
                <a:buAutoNum type="arabicPeriod"/>
              </a:pPr>
              <a:r>
                <a:rPr lang="en-US" sz="1700">
                  <a:latin typeface="Calibri"/>
                  <a:ea typeface="Calibri"/>
                  <a:cs typeface="Calibri"/>
                  <a:sym typeface="Calibri"/>
                </a:rPr>
                <a:t>% functioning VMW</a:t>
              </a:r>
              <a:endParaRPr sz="1700">
                <a:latin typeface="Calibri"/>
                <a:ea typeface="Calibri"/>
                <a:cs typeface="Calibri"/>
                <a:sym typeface="Calibri"/>
              </a:endParaRPr>
            </a:p>
            <a:p>
              <a:pPr marL="457200" marR="0" lvl="0" indent="-336550" algn="l" rtl="0">
                <a:lnSpc>
                  <a:spcPct val="100000"/>
                </a:lnSpc>
                <a:spcBef>
                  <a:spcPts val="0"/>
                </a:spcBef>
                <a:spcAft>
                  <a:spcPts val="0"/>
                </a:spcAft>
                <a:buSzPts val="1700"/>
                <a:buFont typeface="Calibri"/>
                <a:buAutoNum type="arabicPeriod"/>
              </a:pPr>
              <a:r>
                <a:rPr lang="en-US" sz="1700">
                  <a:latin typeface="Calibri"/>
                  <a:ea typeface="Calibri"/>
                  <a:cs typeface="Calibri"/>
                  <a:sym typeface="Calibri"/>
                </a:rPr>
                <a:t># supervision</a:t>
              </a:r>
              <a:endParaRPr sz="1700">
                <a:latin typeface="Calibri"/>
                <a:ea typeface="Calibri"/>
                <a:cs typeface="Calibri"/>
                <a:sym typeface="Calibri"/>
              </a:endParaRPr>
            </a:p>
            <a:p>
              <a:pPr marL="457200" marR="0" lvl="0" indent="-336550" algn="l" rtl="0">
                <a:lnSpc>
                  <a:spcPct val="100000"/>
                </a:lnSpc>
                <a:spcBef>
                  <a:spcPts val="0"/>
                </a:spcBef>
                <a:spcAft>
                  <a:spcPts val="0"/>
                </a:spcAft>
                <a:buSzPts val="1700"/>
                <a:buFont typeface="Calibri"/>
                <a:buAutoNum type="arabicPeriod"/>
              </a:pPr>
              <a:r>
                <a:rPr lang="en-US" sz="1700">
                  <a:latin typeface="Calibri"/>
                  <a:ea typeface="Calibri"/>
                  <a:cs typeface="Calibri"/>
                  <a:sym typeface="Calibri"/>
                </a:rPr>
                <a:t># staff trained on PSEA</a:t>
              </a:r>
              <a:endParaRPr sz="1700">
                <a:latin typeface="Calibri"/>
                <a:ea typeface="Calibri"/>
                <a:cs typeface="Calibri"/>
                <a:sym typeface="Calibri"/>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26"/>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SzPts val="1800"/>
              <a:buNone/>
            </a:pPr>
            <a:r>
              <a:rPr lang="en-US">
                <a:latin typeface="Calibri"/>
                <a:ea typeface="Calibri"/>
                <a:cs typeface="Calibri"/>
                <a:sym typeface="Calibri"/>
              </a:rPr>
              <a:t>2. CSO indicators and results </a:t>
            </a:r>
            <a:endParaRPr>
              <a:latin typeface="Calibri"/>
              <a:ea typeface="Calibri"/>
              <a:cs typeface="Calibri"/>
              <a:sym typeface="Calibri"/>
            </a:endParaRPr>
          </a:p>
        </p:txBody>
      </p:sp>
      <p:grpSp>
        <p:nvGrpSpPr>
          <p:cNvPr id="473" name="Google Shape;473;p26"/>
          <p:cNvGrpSpPr/>
          <p:nvPr/>
        </p:nvGrpSpPr>
        <p:grpSpPr>
          <a:xfrm>
            <a:off x="960000" y="1787700"/>
            <a:ext cx="10934576" cy="3296898"/>
            <a:chOff x="960000" y="1787700"/>
            <a:chExt cx="10934576" cy="3296898"/>
          </a:xfrm>
        </p:grpSpPr>
        <p:pic>
          <p:nvPicPr>
            <p:cNvPr id="474" name="Google Shape;474;p26" title="Chart"/>
            <p:cNvPicPr preferRelativeResize="0"/>
            <p:nvPr/>
          </p:nvPicPr>
          <p:blipFill>
            <a:blip r:embed="rId3">
              <a:alphaModFix/>
            </a:blip>
            <a:stretch>
              <a:fillRect/>
            </a:stretch>
          </p:blipFill>
          <p:spPr>
            <a:xfrm>
              <a:off x="960000" y="1787700"/>
              <a:ext cx="5325774" cy="3290225"/>
            </a:xfrm>
            <a:prstGeom prst="rect">
              <a:avLst/>
            </a:prstGeom>
            <a:noFill/>
            <a:ln w="9525" cap="flat" cmpd="sng">
              <a:solidFill>
                <a:schemeClr val="dk2"/>
              </a:solidFill>
              <a:prstDash val="solid"/>
              <a:round/>
              <a:headEnd type="none" w="sm" len="sm"/>
              <a:tailEnd type="none" w="sm" len="sm"/>
            </a:ln>
          </p:spPr>
        </p:pic>
        <p:pic>
          <p:nvPicPr>
            <p:cNvPr id="475" name="Google Shape;475;p26" title="Chart"/>
            <p:cNvPicPr preferRelativeResize="0"/>
            <p:nvPr/>
          </p:nvPicPr>
          <p:blipFill>
            <a:blip r:embed="rId4">
              <a:alphaModFix/>
            </a:blip>
            <a:stretch>
              <a:fillRect/>
            </a:stretch>
          </p:blipFill>
          <p:spPr>
            <a:xfrm>
              <a:off x="6568800" y="1787700"/>
              <a:ext cx="5325776" cy="3296898"/>
            </a:xfrm>
            <a:prstGeom prst="rect">
              <a:avLst/>
            </a:prstGeom>
            <a:noFill/>
            <a:ln w="9525" cap="flat" cmpd="sng">
              <a:solidFill>
                <a:schemeClr val="dk2"/>
              </a:solidFill>
              <a:prstDash val="solid"/>
              <a:round/>
              <a:headEnd type="none" w="sm" len="sm"/>
              <a:tailEnd type="none" w="sm" len="sm"/>
            </a:ln>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27"/>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SzPts val="1800"/>
              <a:buNone/>
            </a:pPr>
            <a:endParaRPr/>
          </a:p>
        </p:txBody>
      </p:sp>
      <p:sp>
        <p:nvSpPr>
          <p:cNvPr id="482" name="Google Shape;482;p27"/>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SzPts val="1800"/>
              <a:buNone/>
            </a:pPr>
            <a:r>
              <a:rPr lang="en-US">
                <a:latin typeface="Calibri"/>
                <a:ea typeface="Calibri"/>
                <a:cs typeface="Calibri"/>
                <a:sym typeface="Calibri"/>
              </a:rPr>
              <a:t>2. CSO indicators and results </a:t>
            </a:r>
            <a:endParaRPr>
              <a:latin typeface="Calibri"/>
              <a:ea typeface="Calibri"/>
              <a:cs typeface="Calibri"/>
              <a:sym typeface="Calibri"/>
            </a:endParaRPr>
          </a:p>
        </p:txBody>
      </p:sp>
      <p:grpSp>
        <p:nvGrpSpPr>
          <p:cNvPr id="483" name="Google Shape;483;p27"/>
          <p:cNvGrpSpPr/>
          <p:nvPr/>
        </p:nvGrpSpPr>
        <p:grpSpPr>
          <a:xfrm>
            <a:off x="960000" y="1591775"/>
            <a:ext cx="10787624" cy="3237524"/>
            <a:chOff x="960000" y="1591775"/>
            <a:chExt cx="10787624" cy="3237524"/>
          </a:xfrm>
        </p:grpSpPr>
        <p:pic>
          <p:nvPicPr>
            <p:cNvPr id="484" name="Google Shape;484;p27" title="Chart"/>
            <p:cNvPicPr preferRelativeResize="0"/>
            <p:nvPr/>
          </p:nvPicPr>
          <p:blipFill>
            <a:blip r:embed="rId3">
              <a:alphaModFix/>
            </a:blip>
            <a:stretch>
              <a:fillRect/>
            </a:stretch>
          </p:blipFill>
          <p:spPr>
            <a:xfrm>
              <a:off x="960000" y="1591775"/>
              <a:ext cx="5240476" cy="3237524"/>
            </a:xfrm>
            <a:prstGeom prst="rect">
              <a:avLst/>
            </a:prstGeom>
            <a:noFill/>
            <a:ln w="9525" cap="flat" cmpd="sng">
              <a:solidFill>
                <a:schemeClr val="dk2"/>
              </a:solidFill>
              <a:prstDash val="solid"/>
              <a:round/>
              <a:headEnd type="none" w="sm" len="sm"/>
              <a:tailEnd type="none" w="sm" len="sm"/>
            </a:ln>
          </p:spPr>
        </p:pic>
        <p:pic>
          <p:nvPicPr>
            <p:cNvPr id="485" name="Google Shape;485;p27" title="Chart"/>
            <p:cNvPicPr preferRelativeResize="0"/>
            <p:nvPr/>
          </p:nvPicPr>
          <p:blipFill>
            <a:blip r:embed="rId4">
              <a:alphaModFix/>
            </a:blip>
            <a:stretch>
              <a:fillRect/>
            </a:stretch>
          </p:blipFill>
          <p:spPr>
            <a:xfrm>
              <a:off x="6455893" y="1591775"/>
              <a:ext cx="5291731" cy="3237524"/>
            </a:xfrm>
            <a:prstGeom prst="rect">
              <a:avLst/>
            </a:prstGeom>
            <a:noFill/>
            <a:ln w="9525" cap="flat" cmpd="sng">
              <a:solidFill>
                <a:schemeClr val="dk2"/>
              </a:solidFill>
              <a:prstDash val="solid"/>
              <a:round/>
              <a:headEnd type="none" w="sm" len="sm"/>
              <a:tailEnd type="none" w="sm" len="sm"/>
            </a:ln>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g119e58fa5a8_1_28"/>
          <p:cNvSpPr txBox="1">
            <a:spLocks noGrp="1"/>
          </p:cNvSpPr>
          <p:nvPr>
            <p:ph type="title"/>
          </p:nvPr>
        </p:nvSpPr>
        <p:spPr>
          <a:xfrm>
            <a:off x="960000" y="43197"/>
            <a:ext cx="10905000" cy="792000"/>
          </a:xfrm>
          <a:prstGeom prst="rect">
            <a:avLst/>
          </a:prstGeom>
        </p:spPr>
        <p:txBody>
          <a:bodyPr spcFirstLastPara="1" wrap="square" lIns="182875" tIns="0" rIns="0" bIns="0" anchor="ctr" anchorCtr="0">
            <a:noAutofit/>
          </a:bodyPr>
          <a:lstStyle/>
          <a:p>
            <a:pPr marL="0" lvl="0" indent="0" algn="l" rtl="0">
              <a:spcBef>
                <a:spcPts val="0"/>
              </a:spcBef>
              <a:spcAft>
                <a:spcPts val="0"/>
              </a:spcAft>
              <a:buNone/>
            </a:pPr>
            <a:endParaRPr/>
          </a:p>
        </p:txBody>
      </p:sp>
      <p:sp>
        <p:nvSpPr>
          <p:cNvPr id="492" name="Google Shape;492;g119e58fa5a8_1_28"/>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SzPts val="1800"/>
              <a:buNone/>
            </a:pPr>
            <a:r>
              <a:rPr lang="en-US">
                <a:latin typeface="Calibri"/>
                <a:ea typeface="Calibri"/>
                <a:cs typeface="Calibri"/>
                <a:sym typeface="Calibri"/>
              </a:rPr>
              <a:t>2. CSO indicators and results </a:t>
            </a:r>
            <a:endParaRPr>
              <a:latin typeface="Calibri"/>
              <a:ea typeface="Calibri"/>
              <a:cs typeface="Calibri"/>
              <a:sym typeface="Calibri"/>
            </a:endParaRPr>
          </a:p>
        </p:txBody>
      </p:sp>
      <p:grpSp>
        <p:nvGrpSpPr>
          <p:cNvPr id="493" name="Google Shape;493;g119e58fa5a8_1_28"/>
          <p:cNvGrpSpPr/>
          <p:nvPr/>
        </p:nvGrpSpPr>
        <p:grpSpPr>
          <a:xfrm>
            <a:off x="1036200" y="1527750"/>
            <a:ext cx="10737940" cy="3277051"/>
            <a:chOff x="960000" y="1527750"/>
            <a:chExt cx="10737940" cy="3277051"/>
          </a:xfrm>
        </p:grpSpPr>
        <p:pic>
          <p:nvPicPr>
            <p:cNvPr id="494" name="Google Shape;494;g119e58fa5a8_1_28" title="Chart"/>
            <p:cNvPicPr preferRelativeResize="0"/>
            <p:nvPr/>
          </p:nvPicPr>
          <p:blipFill>
            <a:blip r:embed="rId3">
              <a:alphaModFix/>
            </a:blip>
            <a:stretch>
              <a:fillRect/>
            </a:stretch>
          </p:blipFill>
          <p:spPr>
            <a:xfrm>
              <a:off x="960000" y="1527750"/>
              <a:ext cx="5272899" cy="3277050"/>
            </a:xfrm>
            <a:prstGeom prst="rect">
              <a:avLst/>
            </a:prstGeom>
            <a:noFill/>
            <a:ln w="9525" cap="flat" cmpd="sng">
              <a:solidFill>
                <a:schemeClr val="dk2"/>
              </a:solidFill>
              <a:prstDash val="solid"/>
              <a:round/>
              <a:headEnd type="none" w="sm" len="sm"/>
              <a:tailEnd type="none" w="sm" len="sm"/>
            </a:ln>
          </p:spPr>
        </p:pic>
        <p:pic>
          <p:nvPicPr>
            <p:cNvPr id="495" name="Google Shape;495;g119e58fa5a8_1_28" title="Chart"/>
            <p:cNvPicPr preferRelativeResize="0"/>
            <p:nvPr/>
          </p:nvPicPr>
          <p:blipFill>
            <a:blip r:embed="rId4">
              <a:alphaModFix/>
            </a:blip>
            <a:stretch>
              <a:fillRect/>
            </a:stretch>
          </p:blipFill>
          <p:spPr>
            <a:xfrm>
              <a:off x="6393475" y="1527750"/>
              <a:ext cx="5304465" cy="3277050"/>
            </a:xfrm>
            <a:prstGeom prst="rect">
              <a:avLst/>
            </a:prstGeom>
            <a:noFill/>
            <a:ln w="9525" cap="flat" cmpd="sng">
              <a:solidFill>
                <a:schemeClr val="dk2"/>
              </a:solidFill>
              <a:prstDash val="solid"/>
              <a:round/>
              <a:headEnd type="none" w="sm" len="sm"/>
              <a:tailEnd type="none" w="sm" len="sm"/>
            </a:ln>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g119e58fa5a8_1_38"/>
          <p:cNvSpPr txBox="1">
            <a:spLocks noGrp="1"/>
          </p:cNvSpPr>
          <p:nvPr>
            <p:ph type="title"/>
          </p:nvPr>
        </p:nvSpPr>
        <p:spPr>
          <a:xfrm>
            <a:off x="960000" y="43197"/>
            <a:ext cx="10905000" cy="792000"/>
          </a:xfrm>
          <a:prstGeom prst="rect">
            <a:avLst/>
          </a:prstGeom>
        </p:spPr>
        <p:txBody>
          <a:bodyPr spcFirstLastPara="1" wrap="square" lIns="182875" tIns="0" rIns="0" bIns="0" anchor="ctr" anchorCtr="0">
            <a:noAutofit/>
          </a:bodyPr>
          <a:lstStyle/>
          <a:p>
            <a:pPr marL="0" lvl="0" indent="0" algn="l" rtl="0">
              <a:spcBef>
                <a:spcPts val="0"/>
              </a:spcBef>
              <a:spcAft>
                <a:spcPts val="0"/>
              </a:spcAft>
              <a:buNone/>
            </a:pPr>
            <a:endParaRPr/>
          </a:p>
        </p:txBody>
      </p:sp>
      <p:sp>
        <p:nvSpPr>
          <p:cNvPr id="502" name="Google Shape;502;g119e58fa5a8_1_38"/>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SzPts val="1800"/>
              <a:buNone/>
            </a:pPr>
            <a:r>
              <a:rPr lang="en-US">
                <a:latin typeface="Calibri"/>
                <a:ea typeface="Calibri"/>
                <a:cs typeface="Calibri"/>
                <a:sym typeface="Calibri"/>
              </a:rPr>
              <a:t>2. CSO indicators and results </a:t>
            </a:r>
            <a:endParaRPr>
              <a:latin typeface="Calibri"/>
              <a:ea typeface="Calibri"/>
              <a:cs typeface="Calibri"/>
              <a:sym typeface="Calibri"/>
            </a:endParaRPr>
          </a:p>
        </p:txBody>
      </p:sp>
      <p:pic>
        <p:nvPicPr>
          <p:cNvPr id="503" name="Google Shape;503;g119e58fa5a8_1_38" title="Chart"/>
          <p:cNvPicPr preferRelativeResize="0"/>
          <p:nvPr/>
        </p:nvPicPr>
        <p:blipFill>
          <a:blip r:embed="rId3">
            <a:alphaModFix/>
          </a:blip>
          <a:stretch>
            <a:fillRect/>
          </a:stretch>
        </p:blipFill>
        <p:spPr>
          <a:xfrm>
            <a:off x="960000" y="1608100"/>
            <a:ext cx="5399174" cy="3335551"/>
          </a:xfrm>
          <a:prstGeom prst="rect">
            <a:avLst/>
          </a:prstGeom>
          <a:noFill/>
          <a:ln w="9525" cap="flat" cmpd="sng">
            <a:solidFill>
              <a:schemeClr val="dk2"/>
            </a:solidFill>
            <a:prstDash val="solid"/>
            <a:round/>
            <a:headEnd type="none" w="sm" len="sm"/>
            <a:tailEnd type="none" w="sm" len="sm"/>
          </a:ln>
        </p:spPr>
      </p:pic>
      <p:pic>
        <p:nvPicPr>
          <p:cNvPr id="504" name="Google Shape;504;g119e58fa5a8_1_38" title="Chart"/>
          <p:cNvPicPr preferRelativeResize="0"/>
          <p:nvPr/>
        </p:nvPicPr>
        <p:blipFill>
          <a:blip r:embed="rId4">
            <a:alphaModFix/>
          </a:blip>
          <a:stretch>
            <a:fillRect/>
          </a:stretch>
        </p:blipFill>
        <p:spPr>
          <a:xfrm>
            <a:off x="6527900" y="1608100"/>
            <a:ext cx="5399175" cy="3338479"/>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
          <p:cNvSpPr txBox="1">
            <a:spLocks noGrp="1"/>
          </p:cNvSpPr>
          <p:nvPr>
            <p:ph type="title"/>
          </p:nvPr>
        </p:nvSpPr>
        <p:spPr>
          <a:xfrm>
            <a:off x="643500" y="283868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457200" lvl="0" indent="-400050" algn="ctr" rtl="0">
              <a:lnSpc>
                <a:spcPct val="120000"/>
              </a:lnSpc>
              <a:spcBef>
                <a:spcPts val="0"/>
              </a:spcBef>
              <a:spcAft>
                <a:spcPts val="0"/>
              </a:spcAft>
              <a:buSzPts val="2700"/>
              <a:buFont typeface="Calibri"/>
              <a:buAutoNum type="arabicPeriod"/>
            </a:pPr>
            <a:r>
              <a:rPr lang="en-US" sz="2700">
                <a:latin typeface="Calibri"/>
                <a:ea typeface="Calibri"/>
                <a:cs typeface="Calibri"/>
                <a:sym typeface="Calibri"/>
              </a:rPr>
              <a:t>1. Program overall indicators and results</a:t>
            </a:r>
            <a:endParaRPr sz="3100">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g119e58fa5a8_1_47"/>
          <p:cNvSpPr txBox="1">
            <a:spLocks noGrp="1"/>
          </p:cNvSpPr>
          <p:nvPr>
            <p:ph type="title"/>
          </p:nvPr>
        </p:nvSpPr>
        <p:spPr>
          <a:xfrm>
            <a:off x="960000" y="43197"/>
            <a:ext cx="10905000" cy="792000"/>
          </a:xfrm>
          <a:prstGeom prst="rect">
            <a:avLst/>
          </a:prstGeom>
        </p:spPr>
        <p:txBody>
          <a:bodyPr spcFirstLastPara="1" wrap="square" lIns="182875" tIns="0" rIns="0" bIns="0" anchor="ctr" anchorCtr="0">
            <a:noAutofit/>
          </a:bodyPr>
          <a:lstStyle/>
          <a:p>
            <a:pPr marL="0" lvl="0" indent="0" algn="l" rtl="0">
              <a:spcBef>
                <a:spcPts val="0"/>
              </a:spcBef>
              <a:spcAft>
                <a:spcPts val="0"/>
              </a:spcAft>
              <a:buNone/>
            </a:pPr>
            <a:endParaRPr/>
          </a:p>
        </p:txBody>
      </p:sp>
      <p:sp>
        <p:nvSpPr>
          <p:cNvPr id="511" name="Google Shape;511;g119e58fa5a8_1_47"/>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SzPts val="1800"/>
              <a:buNone/>
            </a:pPr>
            <a:r>
              <a:rPr lang="en-US">
                <a:latin typeface="Calibri"/>
                <a:ea typeface="Calibri"/>
                <a:cs typeface="Calibri"/>
                <a:sym typeface="Calibri"/>
              </a:rPr>
              <a:t>2. CSO indicators and results </a:t>
            </a:r>
            <a:endParaRPr>
              <a:latin typeface="Calibri"/>
              <a:ea typeface="Calibri"/>
              <a:cs typeface="Calibri"/>
              <a:sym typeface="Calibri"/>
            </a:endParaRPr>
          </a:p>
        </p:txBody>
      </p:sp>
      <p:grpSp>
        <p:nvGrpSpPr>
          <p:cNvPr id="512" name="Google Shape;512;g119e58fa5a8_1_47"/>
          <p:cNvGrpSpPr/>
          <p:nvPr/>
        </p:nvGrpSpPr>
        <p:grpSpPr>
          <a:xfrm>
            <a:off x="960000" y="1559100"/>
            <a:ext cx="10934425" cy="3332249"/>
            <a:chOff x="960000" y="1559100"/>
            <a:chExt cx="10934425" cy="3332249"/>
          </a:xfrm>
        </p:grpSpPr>
        <p:pic>
          <p:nvPicPr>
            <p:cNvPr id="513" name="Google Shape;513;g119e58fa5a8_1_47" title="Chart"/>
            <p:cNvPicPr preferRelativeResize="0"/>
            <p:nvPr/>
          </p:nvPicPr>
          <p:blipFill>
            <a:blip r:embed="rId3">
              <a:alphaModFix/>
            </a:blip>
            <a:stretch>
              <a:fillRect/>
            </a:stretch>
          </p:blipFill>
          <p:spPr>
            <a:xfrm>
              <a:off x="960000" y="1559100"/>
              <a:ext cx="5382851" cy="3328000"/>
            </a:xfrm>
            <a:prstGeom prst="rect">
              <a:avLst/>
            </a:prstGeom>
            <a:noFill/>
            <a:ln w="9525" cap="flat" cmpd="sng">
              <a:solidFill>
                <a:schemeClr val="dk2"/>
              </a:solidFill>
              <a:prstDash val="solid"/>
              <a:round/>
              <a:headEnd type="none" w="sm" len="sm"/>
              <a:tailEnd type="none" w="sm" len="sm"/>
            </a:ln>
          </p:spPr>
        </p:pic>
        <p:pic>
          <p:nvPicPr>
            <p:cNvPr id="514" name="Google Shape;514;g119e58fa5a8_1_47" title="Chart"/>
            <p:cNvPicPr preferRelativeResize="0"/>
            <p:nvPr/>
          </p:nvPicPr>
          <p:blipFill>
            <a:blip r:embed="rId4">
              <a:alphaModFix/>
            </a:blip>
            <a:stretch>
              <a:fillRect/>
            </a:stretch>
          </p:blipFill>
          <p:spPr>
            <a:xfrm>
              <a:off x="6511575" y="1559100"/>
              <a:ext cx="5382850" cy="3332249"/>
            </a:xfrm>
            <a:prstGeom prst="rect">
              <a:avLst/>
            </a:prstGeom>
            <a:noFill/>
            <a:ln w="9525" cap="flat" cmpd="sng">
              <a:solidFill>
                <a:schemeClr val="dk2"/>
              </a:solidFill>
              <a:prstDash val="solid"/>
              <a:round/>
              <a:headEnd type="none" w="sm" len="sm"/>
              <a:tailEnd type="none" w="sm" len="sm"/>
            </a:ln>
          </p:spPr>
        </p:pic>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28"/>
          <p:cNvSpPr txBox="1">
            <a:spLocks noGrp="1"/>
          </p:cNvSpPr>
          <p:nvPr>
            <p:ph type="title"/>
          </p:nvPr>
        </p:nvSpPr>
        <p:spPr>
          <a:xfrm>
            <a:off x="1054400" y="3033000"/>
            <a:ext cx="10905000" cy="722400"/>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182875" tIns="0" rIns="0" bIns="0" anchor="ctr" anchorCtr="0">
            <a:normAutofit fontScale="90000"/>
          </a:bodyPr>
          <a:lstStyle/>
          <a:p>
            <a:pPr marL="0" lvl="0" indent="0" algn="ctr" rtl="0">
              <a:lnSpc>
                <a:spcPct val="200000"/>
              </a:lnSpc>
              <a:spcBef>
                <a:spcPts val="0"/>
              </a:spcBef>
              <a:spcAft>
                <a:spcPts val="0"/>
              </a:spcAft>
              <a:buSzPct val="55555"/>
              <a:buNone/>
            </a:pPr>
            <a:r>
              <a:rPr lang="en-US" sz="3600" b="0">
                <a:latin typeface="Calibri"/>
                <a:ea typeface="Calibri"/>
                <a:cs typeface="Calibri"/>
                <a:sym typeface="Calibri"/>
              </a:rPr>
              <a:t>3. DPC-HIS, WHO and MPSC indicators and results</a:t>
            </a:r>
            <a:endParaRPr sz="3600">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29"/>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rmAutofit fontScale="90000"/>
          </a:bodyPr>
          <a:lstStyle/>
          <a:p>
            <a:pPr marL="0" lvl="0" indent="0" algn="l" rtl="0">
              <a:lnSpc>
                <a:spcPct val="200000"/>
              </a:lnSpc>
              <a:spcBef>
                <a:spcPts val="0"/>
              </a:spcBef>
              <a:spcAft>
                <a:spcPts val="0"/>
              </a:spcAft>
              <a:buSzPct val="71428"/>
              <a:buNone/>
            </a:pPr>
            <a:r>
              <a:rPr lang="en-US" b="0">
                <a:latin typeface="Calibri"/>
                <a:ea typeface="Calibri"/>
                <a:cs typeface="Calibri"/>
                <a:sym typeface="Calibri"/>
              </a:rPr>
              <a:t>3. DPC-HIS, MPSC and WHO indicators and results</a:t>
            </a:r>
            <a:endParaRPr>
              <a:latin typeface="Calibri"/>
              <a:ea typeface="Calibri"/>
              <a:cs typeface="Calibri"/>
              <a:sym typeface="Calibri"/>
            </a:endParaRPr>
          </a:p>
        </p:txBody>
      </p:sp>
      <p:sp>
        <p:nvSpPr>
          <p:cNvPr id="527" name="Google Shape;527;p29"/>
          <p:cNvSpPr txBox="1">
            <a:spLocks noGrp="1"/>
          </p:cNvSpPr>
          <p:nvPr>
            <p:ph type="body" idx="1"/>
          </p:nvPr>
        </p:nvSpPr>
        <p:spPr>
          <a:xfrm>
            <a:off x="960000" y="1043650"/>
            <a:ext cx="10905000" cy="4968000"/>
          </a:xfrm>
          <a:prstGeom prst="rect">
            <a:avLst/>
          </a:prstGeom>
          <a:noFill/>
          <a:ln>
            <a:noFill/>
          </a:ln>
        </p:spPr>
        <p:txBody>
          <a:bodyPr spcFirstLastPara="1" wrap="square" lIns="0" tIns="0" rIns="0" bIns="0" anchor="t" anchorCtr="0">
            <a:noAutofit/>
          </a:bodyPr>
          <a:lstStyle/>
          <a:p>
            <a:pPr marL="457200" lvl="0" indent="-342900" algn="l" rtl="0">
              <a:lnSpc>
                <a:spcPct val="200000"/>
              </a:lnSpc>
              <a:spcBef>
                <a:spcPts val="0"/>
              </a:spcBef>
              <a:spcAft>
                <a:spcPts val="0"/>
              </a:spcAft>
              <a:buSzPts val="1800"/>
              <a:buFont typeface="Calibri"/>
              <a:buAutoNum type="arabicPeriod"/>
            </a:pPr>
            <a:r>
              <a:rPr lang="en-US">
                <a:latin typeface="Calibri"/>
                <a:ea typeface="Calibri"/>
                <a:cs typeface="Calibri"/>
                <a:sym typeface="Calibri"/>
              </a:rPr>
              <a:t>DPC-HIS</a:t>
            </a:r>
            <a:endParaRPr>
              <a:latin typeface="Calibri"/>
              <a:ea typeface="Calibri"/>
              <a:cs typeface="Calibri"/>
              <a:sym typeface="Calibri"/>
            </a:endParaRPr>
          </a:p>
          <a:p>
            <a:pPr marL="0" lvl="0" indent="0" algn="l" rtl="0">
              <a:lnSpc>
                <a:spcPct val="200000"/>
              </a:lnSpc>
              <a:spcBef>
                <a:spcPts val="0"/>
              </a:spcBef>
              <a:spcAft>
                <a:spcPts val="0"/>
              </a:spcAft>
              <a:buSzPts val="1800"/>
              <a:buNone/>
            </a:pPr>
            <a:endParaRPr>
              <a:latin typeface="Calibri"/>
              <a:ea typeface="Calibri"/>
              <a:cs typeface="Calibri"/>
              <a:sym typeface="Calibri"/>
            </a:endParaRPr>
          </a:p>
          <a:p>
            <a:pPr marL="0" lvl="0" indent="0" algn="l" rtl="0">
              <a:lnSpc>
                <a:spcPct val="200000"/>
              </a:lnSpc>
              <a:spcBef>
                <a:spcPts val="0"/>
              </a:spcBef>
              <a:spcAft>
                <a:spcPts val="0"/>
              </a:spcAft>
              <a:buSzPts val="1800"/>
              <a:buNone/>
            </a:pPr>
            <a:endParaRPr>
              <a:latin typeface="Calibri"/>
              <a:ea typeface="Calibri"/>
              <a:cs typeface="Calibri"/>
              <a:sym typeface="Calibri"/>
            </a:endParaRPr>
          </a:p>
          <a:p>
            <a:pPr marL="0" lvl="0" indent="0" algn="l" rtl="0">
              <a:lnSpc>
                <a:spcPct val="200000"/>
              </a:lnSpc>
              <a:spcBef>
                <a:spcPts val="0"/>
              </a:spcBef>
              <a:spcAft>
                <a:spcPts val="0"/>
              </a:spcAft>
              <a:buSzPts val="1800"/>
              <a:buNone/>
            </a:pPr>
            <a:endParaRPr>
              <a:latin typeface="Calibri"/>
              <a:ea typeface="Calibri"/>
              <a:cs typeface="Calibri"/>
              <a:sym typeface="Calibri"/>
            </a:endParaRPr>
          </a:p>
          <a:p>
            <a:pPr marL="457200" lvl="0" indent="-342900" algn="l" rtl="0">
              <a:lnSpc>
                <a:spcPct val="200000"/>
              </a:lnSpc>
              <a:spcBef>
                <a:spcPts val="0"/>
              </a:spcBef>
              <a:spcAft>
                <a:spcPts val="0"/>
              </a:spcAft>
              <a:buSzPts val="1800"/>
              <a:buFont typeface="Calibri"/>
              <a:buAutoNum type="arabicPeriod"/>
            </a:pPr>
            <a:r>
              <a:rPr lang="en-US">
                <a:latin typeface="Calibri"/>
                <a:ea typeface="Calibri"/>
                <a:cs typeface="Calibri"/>
                <a:sym typeface="Calibri"/>
              </a:rPr>
              <a:t>MPSC</a:t>
            </a:r>
            <a:endParaRPr>
              <a:latin typeface="Calibri"/>
              <a:ea typeface="Calibri"/>
              <a:cs typeface="Calibri"/>
              <a:sym typeface="Calibri"/>
            </a:endParaRPr>
          </a:p>
        </p:txBody>
      </p:sp>
      <p:graphicFrame>
        <p:nvGraphicFramePr>
          <p:cNvPr id="528" name="Google Shape;528;p29"/>
          <p:cNvGraphicFramePr/>
          <p:nvPr>
            <p:extLst>
              <p:ext uri="{D42A27DB-BD31-4B8C-83A1-F6EECF244321}">
                <p14:modId xmlns:p14="http://schemas.microsoft.com/office/powerpoint/2010/main" val="646183970"/>
              </p:ext>
            </p:extLst>
          </p:nvPr>
        </p:nvGraphicFramePr>
        <p:xfrm>
          <a:off x="1199212" y="1557900"/>
          <a:ext cx="10426575" cy="1536825"/>
        </p:xfrm>
        <a:graphic>
          <a:graphicData uri="http://schemas.openxmlformats.org/drawingml/2006/table">
            <a:tbl>
              <a:tblPr>
                <a:noFill/>
                <a:tableStyleId>{782D931F-9E35-4C19-A62C-9FDA5482E3E8}</a:tableStyleId>
              </a:tblPr>
              <a:tblGrid>
                <a:gridCol w="567975">
                  <a:extLst>
                    <a:ext uri="{9D8B030D-6E8A-4147-A177-3AD203B41FA5}">
                      <a16:colId xmlns:a16="http://schemas.microsoft.com/office/drawing/2014/main" val="20000"/>
                    </a:ext>
                  </a:extLst>
                </a:gridCol>
                <a:gridCol w="567975">
                  <a:extLst>
                    <a:ext uri="{9D8B030D-6E8A-4147-A177-3AD203B41FA5}">
                      <a16:colId xmlns:a16="http://schemas.microsoft.com/office/drawing/2014/main" val="20001"/>
                    </a:ext>
                  </a:extLst>
                </a:gridCol>
                <a:gridCol w="567975">
                  <a:extLst>
                    <a:ext uri="{9D8B030D-6E8A-4147-A177-3AD203B41FA5}">
                      <a16:colId xmlns:a16="http://schemas.microsoft.com/office/drawing/2014/main" val="20002"/>
                    </a:ext>
                  </a:extLst>
                </a:gridCol>
                <a:gridCol w="567975">
                  <a:extLst>
                    <a:ext uri="{9D8B030D-6E8A-4147-A177-3AD203B41FA5}">
                      <a16:colId xmlns:a16="http://schemas.microsoft.com/office/drawing/2014/main" val="20003"/>
                    </a:ext>
                  </a:extLst>
                </a:gridCol>
                <a:gridCol w="567975">
                  <a:extLst>
                    <a:ext uri="{9D8B030D-6E8A-4147-A177-3AD203B41FA5}">
                      <a16:colId xmlns:a16="http://schemas.microsoft.com/office/drawing/2014/main" val="20004"/>
                    </a:ext>
                  </a:extLst>
                </a:gridCol>
                <a:gridCol w="567975">
                  <a:extLst>
                    <a:ext uri="{9D8B030D-6E8A-4147-A177-3AD203B41FA5}">
                      <a16:colId xmlns:a16="http://schemas.microsoft.com/office/drawing/2014/main" val="20005"/>
                    </a:ext>
                  </a:extLst>
                </a:gridCol>
                <a:gridCol w="567975">
                  <a:extLst>
                    <a:ext uri="{9D8B030D-6E8A-4147-A177-3AD203B41FA5}">
                      <a16:colId xmlns:a16="http://schemas.microsoft.com/office/drawing/2014/main" val="20006"/>
                    </a:ext>
                  </a:extLst>
                </a:gridCol>
                <a:gridCol w="567975">
                  <a:extLst>
                    <a:ext uri="{9D8B030D-6E8A-4147-A177-3AD203B41FA5}">
                      <a16:colId xmlns:a16="http://schemas.microsoft.com/office/drawing/2014/main" val="20007"/>
                    </a:ext>
                  </a:extLst>
                </a:gridCol>
                <a:gridCol w="567975">
                  <a:extLst>
                    <a:ext uri="{9D8B030D-6E8A-4147-A177-3AD203B41FA5}">
                      <a16:colId xmlns:a16="http://schemas.microsoft.com/office/drawing/2014/main" val="20008"/>
                    </a:ext>
                  </a:extLst>
                </a:gridCol>
                <a:gridCol w="567975">
                  <a:extLst>
                    <a:ext uri="{9D8B030D-6E8A-4147-A177-3AD203B41FA5}">
                      <a16:colId xmlns:a16="http://schemas.microsoft.com/office/drawing/2014/main" val="20009"/>
                    </a:ext>
                  </a:extLst>
                </a:gridCol>
                <a:gridCol w="567975">
                  <a:extLst>
                    <a:ext uri="{9D8B030D-6E8A-4147-A177-3AD203B41FA5}">
                      <a16:colId xmlns:a16="http://schemas.microsoft.com/office/drawing/2014/main" val="20010"/>
                    </a:ext>
                  </a:extLst>
                </a:gridCol>
                <a:gridCol w="567975">
                  <a:extLst>
                    <a:ext uri="{9D8B030D-6E8A-4147-A177-3AD203B41FA5}">
                      <a16:colId xmlns:a16="http://schemas.microsoft.com/office/drawing/2014/main" val="20011"/>
                    </a:ext>
                  </a:extLst>
                </a:gridCol>
                <a:gridCol w="567975">
                  <a:extLst>
                    <a:ext uri="{9D8B030D-6E8A-4147-A177-3AD203B41FA5}">
                      <a16:colId xmlns:a16="http://schemas.microsoft.com/office/drawing/2014/main" val="20012"/>
                    </a:ext>
                  </a:extLst>
                </a:gridCol>
                <a:gridCol w="567975">
                  <a:extLst>
                    <a:ext uri="{9D8B030D-6E8A-4147-A177-3AD203B41FA5}">
                      <a16:colId xmlns:a16="http://schemas.microsoft.com/office/drawing/2014/main" val="20013"/>
                    </a:ext>
                  </a:extLst>
                </a:gridCol>
                <a:gridCol w="567975">
                  <a:extLst>
                    <a:ext uri="{9D8B030D-6E8A-4147-A177-3AD203B41FA5}">
                      <a16:colId xmlns:a16="http://schemas.microsoft.com/office/drawing/2014/main" val="20014"/>
                    </a:ext>
                  </a:extLst>
                </a:gridCol>
                <a:gridCol w="1906950">
                  <a:extLst>
                    <a:ext uri="{9D8B030D-6E8A-4147-A177-3AD203B41FA5}">
                      <a16:colId xmlns:a16="http://schemas.microsoft.com/office/drawing/2014/main" val="20015"/>
                    </a:ext>
                  </a:extLst>
                </a:gridCol>
              </a:tblGrid>
              <a:tr h="161375">
                <a:tc rowSpan="3" gridSpan="3">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latin typeface="Calibri"/>
                          <a:ea typeface="Calibri"/>
                          <a:cs typeface="Calibri"/>
                          <a:sym typeface="Calibri"/>
                        </a:rPr>
                        <a:t>Key Activities</a:t>
                      </a:r>
                      <a:endParaRPr sz="1200" b="1" u="none" strike="noStrike" cap="none" dirty="0">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rowSpan="3" hMerge="1">
                  <a:txBody>
                    <a:bodyPr/>
                    <a:lstStyle/>
                    <a:p>
                      <a:endParaRPr lang="en-US"/>
                    </a:p>
                  </a:txBody>
                  <a:tcPr/>
                </a:tc>
                <a:tc rowSpan="3" hMerge="1">
                  <a:txBody>
                    <a:bodyPr/>
                    <a:lstStyle/>
                    <a:p>
                      <a:endParaRPr lang="en-US"/>
                    </a:p>
                  </a:txBody>
                  <a:tcPr/>
                </a:tc>
                <a:tc rowSpan="3" gridSpan="3">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Milestones/Targets</a:t>
                      </a:r>
                      <a:endParaRPr sz="1200" b="1" u="none" strike="noStrike" cap="none">
                        <a:latin typeface="Calibri"/>
                        <a:ea typeface="Calibri"/>
                        <a:cs typeface="Calibri"/>
                        <a:sym typeface="Calibri"/>
                      </a:endParaRPr>
                    </a:p>
                  </a:txBody>
                  <a:tcPr marL="91425" marR="91425" marT="91425" marB="91425"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rowSpan="3" hMerge="1">
                  <a:txBody>
                    <a:bodyPr/>
                    <a:lstStyle/>
                    <a:p>
                      <a:endParaRPr lang="en-US"/>
                    </a:p>
                  </a:txBody>
                  <a:tcPr/>
                </a:tc>
                <a:tc rowSpan="3" hMerge="1">
                  <a:txBody>
                    <a:bodyPr/>
                    <a:lstStyle/>
                    <a:p>
                      <a:endParaRPr lang="en-US"/>
                    </a:p>
                  </a:txBody>
                  <a:tcPr/>
                </a:tc>
                <a:tc rowSpan="3" gridSpan="2">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Progress</a:t>
                      </a:r>
                      <a:endParaRPr sz="1200" b="1" u="none" strike="noStrike" cap="none">
                        <a:latin typeface="Calibri"/>
                        <a:ea typeface="Calibri"/>
                        <a:cs typeface="Calibri"/>
                        <a:sym typeface="Calibri"/>
                      </a:endParaRPr>
                    </a:p>
                  </a:txBody>
                  <a:tcPr marL="91425" marR="91425" marT="91425" marB="91425"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rowSpan="3" hMerge="1">
                  <a:txBody>
                    <a:bodyPr/>
                    <a:lstStyle/>
                    <a:p>
                      <a:endParaRPr lang="en-US"/>
                    </a:p>
                  </a:txBody>
                  <a:tcPr/>
                </a:tc>
                <a:tc rowSpan="3" gridSpan="8">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Reasons for Programmatic deviation and any other comments</a:t>
                      </a:r>
                      <a:endParaRPr sz="1200" b="1" u="none" strike="noStrike" cap="none">
                        <a:latin typeface="Calibri"/>
                        <a:ea typeface="Calibri"/>
                        <a:cs typeface="Calibri"/>
                        <a:sym typeface="Calibri"/>
                      </a:endParaRPr>
                    </a:p>
                  </a:txBody>
                  <a:tcPr marL="91425" marR="91425" marT="91425" marB="91425"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extLst>
                  <a:ext uri="{0D108BD9-81ED-4DB2-BD59-A6C34878D82A}">
                    <a16:rowId xmlns:a16="http://schemas.microsoft.com/office/drawing/2014/main" val="10000"/>
                  </a:ext>
                </a:extLst>
              </a:tr>
              <a:tr h="161375">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8"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1"/>
                  </a:ext>
                </a:extLst>
              </a:tr>
              <a:tr h="0">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8"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2"/>
                  </a:ext>
                </a:extLst>
              </a:tr>
              <a:tr h="1050450">
                <a:tc gridSpan="3">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Generate annual health statistic report</a:t>
                      </a:r>
                      <a:endParaRPr sz="1200" u="none" strike="noStrike" cap="none">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tc hMerge="1">
                  <a:txBody>
                    <a:bodyPr/>
                    <a:lstStyle/>
                    <a:p>
                      <a:endParaRPr lang="en-US"/>
                    </a:p>
                  </a:txBody>
                  <a:tcPr/>
                </a:tc>
                <a:tc gridSpan="3">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Annual health statistics report for 2020 is finalized and disseminated</a:t>
                      </a:r>
                      <a:endParaRPr sz="1200" u="none" strike="noStrike" cap="none">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tc hMerge="1">
                  <a:txBody>
                    <a:bodyPr/>
                    <a:lstStyle/>
                    <a:p>
                      <a:endParaRPr lang="en-US"/>
                    </a:p>
                  </a:txBody>
                  <a:tcPr/>
                </a:tc>
                <a:tc gridSpan="2">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Advancing (2)</a:t>
                      </a:r>
                      <a:endParaRPr sz="1200" u="none" strike="noStrike" cap="none">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tc gridSpan="8">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dirty="0">
                          <a:latin typeface="Calibri"/>
                          <a:ea typeface="Calibri"/>
                          <a:cs typeface="Calibri"/>
                          <a:sym typeface="Calibri"/>
                        </a:rPr>
                        <a:t>The draft report is finalized and currently processing the endorsement from the Minister.</a:t>
                      </a:r>
                      <a:endParaRPr sz="12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u="none" strike="noStrike" cap="none" dirty="0">
                          <a:latin typeface="Calibri"/>
                          <a:ea typeface="Calibri"/>
                          <a:cs typeface="Calibri"/>
                          <a:sym typeface="Calibri"/>
                        </a:rPr>
                        <a:t>Finalization was delayed due to </a:t>
                      </a:r>
                      <a:r>
                        <a:rPr lang="en-US" sz="1200" u="none" strike="noStrike" cap="none" dirty="0" err="1">
                          <a:latin typeface="Calibri"/>
                          <a:ea typeface="Calibri"/>
                          <a:cs typeface="Calibri"/>
                          <a:sym typeface="Calibri"/>
                        </a:rPr>
                        <a:t>Covid</a:t>
                      </a:r>
                      <a:r>
                        <a:rPr lang="en-US" sz="1200" u="none" strike="noStrike" cap="none" dirty="0">
                          <a:latin typeface="Calibri"/>
                          <a:ea typeface="Calibri"/>
                          <a:cs typeface="Calibri"/>
                          <a:sym typeface="Calibri"/>
                        </a:rPr>
                        <a:t> 19 and prolonged stakeholder consultation to finalize the analysis of 5 year data (for the HDP VIII 2016-2020) and for increased number of indicators being reported from 34 to 50.</a:t>
                      </a:r>
                      <a:endParaRPr sz="1200" u="none" strike="noStrike" cap="none" dirty="0">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graphicFrame>
        <p:nvGraphicFramePr>
          <p:cNvPr id="529" name="Google Shape;529;p29"/>
          <p:cNvGraphicFramePr/>
          <p:nvPr>
            <p:extLst>
              <p:ext uri="{D42A27DB-BD31-4B8C-83A1-F6EECF244321}">
                <p14:modId xmlns:p14="http://schemas.microsoft.com/office/powerpoint/2010/main" val="3087420268"/>
              </p:ext>
            </p:extLst>
          </p:nvPr>
        </p:nvGraphicFramePr>
        <p:xfrm>
          <a:off x="1199387" y="3712214"/>
          <a:ext cx="10426400" cy="2703975"/>
        </p:xfrm>
        <a:graphic>
          <a:graphicData uri="http://schemas.openxmlformats.org/drawingml/2006/table">
            <a:tbl>
              <a:tblPr>
                <a:noFill/>
                <a:tableStyleId>{782D931F-9E35-4C19-A62C-9FDA5482E3E8}</a:tableStyleId>
              </a:tblPr>
              <a:tblGrid>
                <a:gridCol w="651650">
                  <a:extLst>
                    <a:ext uri="{9D8B030D-6E8A-4147-A177-3AD203B41FA5}">
                      <a16:colId xmlns:a16="http://schemas.microsoft.com/office/drawing/2014/main" val="20000"/>
                    </a:ext>
                  </a:extLst>
                </a:gridCol>
                <a:gridCol w="651650">
                  <a:extLst>
                    <a:ext uri="{9D8B030D-6E8A-4147-A177-3AD203B41FA5}">
                      <a16:colId xmlns:a16="http://schemas.microsoft.com/office/drawing/2014/main" val="20001"/>
                    </a:ext>
                  </a:extLst>
                </a:gridCol>
                <a:gridCol w="437075">
                  <a:extLst>
                    <a:ext uri="{9D8B030D-6E8A-4147-A177-3AD203B41FA5}">
                      <a16:colId xmlns:a16="http://schemas.microsoft.com/office/drawing/2014/main" val="20002"/>
                    </a:ext>
                  </a:extLst>
                </a:gridCol>
                <a:gridCol w="866225">
                  <a:extLst>
                    <a:ext uri="{9D8B030D-6E8A-4147-A177-3AD203B41FA5}">
                      <a16:colId xmlns:a16="http://schemas.microsoft.com/office/drawing/2014/main" val="20003"/>
                    </a:ext>
                  </a:extLst>
                </a:gridCol>
                <a:gridCol w="651650">
                  <a:extLst>
                    <a:ext uri="{9D8B030D-6E8A-4147-A177-3AD203B41FA5}">
                      <a16:colId xmlns:a16="http://schemas.microsoft.com/office/drawing/2014/main" val="20004"/>
                    </a:ext>
                  </a:extLst>
                </a:gridCol>
                <a:gridCol w="588850">
                  <a:extLst>
                    <a:ext uri="{9D8B030D-6E8A-4147-A177-3AD203B41FA5}">
                      <a16:colId xmlns:a16="http://schemas.microsoft.com/office/drawing/2014/main" val="20005"/>
                    </a:ext>
                  </a:extLst>
                </a:gridCol>
                <a:gridCol w="714450">
                  <a:extLst>
                    <a:ext uri="{9D8B030D-6E8A-4147-A177-3AD203B41FA5}">
                      <a16:colId xmlns:a16="http://schemas.microsoft.com/office/drawing/2014/main" val="20006"/>
                    </a:ext>
                  </a:extLst>
                </a:gridCol>
                <a:gridCol w="717600">
                  <a:extLst>
                    <a:ext uri="{9D8B030D-6E8A-4147-A177-3AD203B41FA5}">
                      <a16:colId xmlns:a16="http://schemas.microsoft.com/office/drawing/2014/main" val="20007"/>
                    </a:ext>
                  </a:extLst>
                </a:gridCol>
                <a:gridCol w="585700">
                  <a:extLst>
                    <a:ext uri="{9D8B030D-6E8A-4147-A177-3AD203B41FA5}">
                      <a16:colId xmlns:a16="http://schemas.microsoft.com/office/drawing/2014/main" val="20008"/>
                    </a:ext>
                  </a:extLst>
                </a:gridCol>
                <a:gridCol w="651650">
                  <a:extLst>
                    <a:ext uri="{9D8B030D-6E8A-4147-A177-3AD203B41FA5}">
                      <a16:colId xmlns:a16="http://schemas.microsoft.com/office/drawing/2014/main" val="20009"/>
                    </a:ext>
                  </a:extLst>
                </a:gridCol>
                <a:gridCol w="651650">
                  <a:extLst>
                    <a:ext uri="{9D8B030D-6E8A-4147-A177-3AD203B41FA5}">
                      <a16:colId xmlns:a16="http://schemas.microsoft.com/office/drawing/2014/main" val="20010"/>
                    </a:ext>
                  </a:extLst>
                </a:gridCol>
                <a:gridCol w="651650">
                  <a:extLst>
                    <a:ext uri="{9D8B030D-6E8A-4147-A177-3AD203B41FA5}">
                      <a16:colId xmlns:a16="http://schemas.microsoft.com/office/drawing/2014/main" val="20011"/>
                    </a:ext>
                  </a:extLst>
                </a:gridCol>
                <a:gridCol w="651650">
                  <a:extLst>
                    <a:ext uri="{9D8B030D-6E8A-4147-A177-3AD203B41FA5}">
                      <a16:colId xmlns:a16="http://schemas.microsoft.com/office/drawing/2014/main" val="20012"/>
                    </a:ext>
                  </a:extLst>
                </a:gridCol>
                <a:gridCol w="651650">
                  <a:extLst>
                    <a:ext uri="{9D8B030D-6E8A-4147-A177-3AD203B41FA5}">
                      <a16:colId xmlns:a16="http://schemas.microsoft.com/office/drawing/2014/main" val="20013"/>
                    </a:ext>
                  </a:extLst>
                </a:gridCol>
                <a:gridCol w="651650">
                  <a:extLst>
                    <a:ext uri="{9D8B030D-6E8A-4147-A177-3AD203B41FA5}">
                      <a16:colId xmlns:a16="http://schemas.microsoft.com/office/drawing/2014/main" val="20014"/>
                    </a:ext>
                  </a:extLst>
                </a:gridCol>
                <a:gridCol w="651650">
                  <a:extLst>
                    <a:ext uri="{9D8B030D-6E8A-4147-A177-3AD203B41FA5}">
                      <a16:colId xmlns:a16="http://schemas.microsoft.com/office/drawing/2014/main" val="20015"/>
                    </a:ext>
                  </a:extLst>
                </a:gridCol>
              </a:tblGrid>
              <a:tr h="230575">
                <a:tc rowSpan="3" gridSpan="3">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latin typeface="Calibri"/>
                          <a:ea typeface="Calibri"/>
                          <a:cs typeface="Calibri"/>
                          <a:sym typeface="Calibri"/>
                        </a:rPr>
                        <a:t>Key Activities</a:t>
                      </a:r>
                      <a:endParaRPr sz="1200" b="1" u="none" strike="noStrike" cap="none" dirty="0">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rowSpan="3" hMerge="1">
                  <a:txBody>
                    <a:bodyPr/>
                    <a:lstStyle/>
                    <a:p>
                      <a:endParaRPr lang="en-US"/>
                    </a:p>
                  </a:txBody>
                  <a:tcPr/>
                </a:tc>
                <a:tc rowSpan="3" hMerge="1">
                  <a:txBody>
                    <a:bodyPr/>
                    <a:lstStyle/>
                    <a:p>
                      <a:endParaRPr lang="en-US"/>
                    </a:p>
                  </a:txBody>
                  <a:tcPr/>
                </a:tc>
                <a:tc rowSpan="3" gridSpan="3">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Milestones/Targets</a:t>
                      </a:r>
                      <a:endParaRPr sz="1200" b="1" u="none" strike="noStrike" cap="none">
                        <a:latin typeface="Calibri"/>
                        <a:ea typeface="Calibri"/>
                        <a:cs typeface="Calibri"/>
                        <a:sym typeface="Calibri"/>
                      </a:endParaRPr>
                    </a:p>
                  </a:txBody>
                  <a:tcPr marL="91425" marR="91425" marT="91425" marB="91425"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rowSpan="3" hMerge="1">
                  <a:txBody>
                    <a:bodyPr/>
                    <a:lstStyle/>
                    <a:p>
                      <a:endParaRPr lang="en-US"/>
                    </a:p>
                  </a:txBody>
                  <a:tcPr/>
                </a:tc>
                <a:tc rowSpan="3" hMerge="1">
                  <a:txBody>
                    <a:bodyPr/>
                    <a:lstStyle/>
                    <a:p>
                      <a:endParaRPr lang="en-US"/>
                    </a:p>
                  </a:txBody>
                  <a:tcPr/>
                </a:tc>
                <a:tc rowSpan="3" gridSpan="2">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Progress</a:t>
                      </a:r>
                      <a:endParaRPr sz="1200" b="1" u="none" strike="noStrike" cap="none">
                        <a:latin typeface="Calibri"/>
                        <a:ea typeface="Calibri"/>
                        <a:cs typeface="Calibri"/>
                        <a:sym typeface="Calibri"/>
                      </a:endParaRPr>
                    </a:p>
                  </a:txBody>
                  <a:tcPr marL="91425" marR="91425" marT="91425" marB="91425"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rowSpan="3" hMerge="1">
                  <a:txBody>
                    <a:bodyPr/>
                    <a:lstStyle/>
                    <a:p>
                      <a:endParaRPr lang="en-US"/>
                    </a:p>
                  </a:txBody>
                  <a:tcPr/>
                </a:tc>
                <a:tc rowSpan="3" gridSpan="8">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Reasons for Programmatic deviation and any other comments</a:t>
                      </a:r>
                      <a:endParaRPr sz="1200" b="1" u="none" strike="noStrike" cap="none">
                        <a:latin typeface="Calibri"/>
                        <a:ea typeface="Calibri"/>
                        <a:cs typeface="Calibri"/>
                        <a:sym typeface="Calibri"/>
                      </a:endParaRPr>
                    </a:p>
                  </a:txBody>
                  <a:tcPr marL="91425" marR="91425" marT="91425" marB="91425"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extLst>
                  <a:ext uri="{0D108BD9-81ED-4DB2-BD59-A6C34878D82A}">
                    <a16:rowId xmlns:a16="http://schemas.microsoft.com/office/drawing/2014/main" val="10000"/>
                  </a:ext>
                </a:extLst>
              </a:tr>
              <a:tr h="230575">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8"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1"/>
                  </a:ext>
                </a:extLst>
              </a:tr>
              <a:tr h="0">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8"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2"/>
                  </a:ext>
                </a:extLst>
              </a:tr>
              <a:tr h="1028750">
                <a:tc gridSpan="3">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Establish functioning electronic web-based stock recording and reporting system </a:t>
                      </a:r>
                      <a:endParaRPr sz="1200" u="none" strike="noStrike" cap="none">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tc hMerge="1">
                  <a:txBody>
                    <a:bodyPr/>
                    <a:lstStyle/>
                    <a:p>
                      <a:endParaRPr lang="en-US"/>
                    </a:p>
                  </a:txBody>
                  <a:tcPr/>
                </a:tc>
                <a:tc gridSpan="3">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85 % of the health facilities rolled out with integrated PSM program for inventory management is functioning </a:t>
                      </a:r>
                      <a:endParaRPr sz="1200" u="none" strike="noStrike" cap="none">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tc hMerge="1">
                  <a:txBody>
                    <a:bodyPr/>
                    <a:lstStyle/>
                    <a:p>
                      <a:endParaRPr lang="en-US"/>
                    </a:p>
                  </a:txBody>
                  <a:tcPr/>
                </a:tc>
                <a:tc gridSpan="2">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Completed (3)</a:t>
                      </a:r>
                      <a:endParaRPr sz="1200" u="none" strike="noStrike" cap="none">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tc gridSpan="8">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98.3% of the sites (184 out of 187 sites) with mSupply is functioning. Health facilities are using eLMIS properly, but we are facing some issue on using mSupply system such broken computers and Staff transition.</a:t>
                      </a:r>
                      <a:endParaRPr sz="1200" u="none" strike="noStrike" cap="none">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028750">
                <a:tc gridSpan="3">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Train health staff on PSM system strengthening</a:t>
                      </a:r>
                      <a:endParaRPr sz="1200" u="none" strike="noStrike" cap="none">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tc hMerge="1">
                  <a:txBody>
                    <a:bodyPr/>
                    <a:lstStyle/>
                    <a:p>
                      <a:endParaRPr lang="en-US"/>
                    </a:p>
                  </a:txBody>
                  <a:tcPr/>
                </a:tc>
                <a:tc gridSpan="3">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PSM strengthening training is conducted for staff from Xiengkhoung, Houphan  ( 21 health facilities province and district level)</a:t>
                      </a:r>
                      <a:endParaRPr sz="1200" u="none" strike="noStrike" cap="none">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tc hMerge="1">
                  <a:txBody>
                    <a:bodyPr/>
                    <a:lstStyle/>
                    <a:p>
                      <a:endParaRPr lang="en-US"/>
                    </a:p>
                  </a:txBody>
                  <a:tcPr/>
                </a:tc>
                <a:tc gridSpan="2">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Started (1)</a:t>
                      </a:r>
                      <a:endParaRPr sz="1200" u="none" strike="noStrike" cap="none">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tc gridSpan="8">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dirty="0" err="1">
                          <a:latin typeface="Calibri"/>
                          <a:ea typeface="Calibri"/>
                          <a:cs typeface="Calibri"/>
                          <a:sym typeface="Calibri"/>
                        </a:rPr>
                        <a:t>Xiengkhoung</a:t>
                      </a:r>
                      <a:r>
                        <a:rPr lang="en-US" sz="1200" u="none" strike="noStrike" cap="none" dirty="0">
                          <a:latin typeface="Calibri"/>
                          <a:ea typeface="Calibri"/>
                          <a:cs typeface="Calibri"/>
                          <a:sym typeface="Calibri"/>
                        </a:rPr>
                        <a:t> province completed, </a:t>
                      </a:r>
                      <a:r>
                        <a:rPr lang="en-US" sz="1200" u="none" strike="noStrike" cap="none" dirty="0" err="1">
                          <a:latin typeface="Calibri"/>
                          <a:ea typeface="Calibri"/>
                          <a:cs typeface="Calibri"/>
                          <a:sym typeface="Calibri"/>
                        </a:rPr>
                        <a:t>Houphan</a:t>
                      </a:r>
                      <a:r>
                        <a:rPr lang="en-US" sz="1200" u="none" strike="noStrike" cap="none" dirty="0">
                          <a:latin typeface="Calibri"/>
                          <a:ea typeface="Calibri"/>
                          <a:cs typeface="Calibri"/>
                          <a:sym typeface="Calibri"/>
                        </a:rPr>
                        <a:t> province COVID-19 outbreak this </a:t>
                      </a:r>
                      <a:r>
                        <a:rPr lang="en-US" sz="1200" u="none" strike="noStrike" cap="none" dirty="0" err="1">
                          <a:latin typeface="Calibri"/>
                          <a:ea typeface="Calibri"/>
                          <a:cs typeface="Calibri"/>
                          <a:sym typeface="Calibri"/>
                        </a:rPr>
                        <a:t>activites</a:t>
                      </a:r>
                      <a:r>
                        <a:rPr lang="en-US" sz="1200" u="none" strike="noStrike" cap="none" dirty="0">
                          <a:latin typeface="Calibri"/>
                          <a:ea typeface="Calibri"/>
                          <a:cs typeface="Calibri"/>
                          <a:sym typeface="Calibri"/>
                        </a:rPr>
                        <a:t> will be implementing in Q1/2022. 9 health facilities in </a:t>
                      </a:r>
                      <a:r>
                        <a:rPr lang="en-US" sz="1200" u="none" strike="noStrike" cap="none" dirty="0" err="1">
                          <a:latin typeface="Calibri"/>
                          <a:ea typeface="Calibri"/>
                          <a:cs typeface="Calibri"/>
                          <a:sym typeface="Calibri"/>
                        </a:rPr>
                        <a:t>Xiengkhoung</a:t>
                      </a:r>
                      <a:r>
                        <a:rPr lang="en-US" sz="1200" u="none" strike="noStrike" cap="none" dirty="0">
                          <a:latin typeface="Calibri"/>
                          <a:ea typeface="Calibri"/>
                          <a:cs typeface="Calibri"/>
                          <a:sym typeface="Calibri"/>
                        </a:rPr>
                        <a:t> province received training. All relevant staff were trained</a:t>
                      </a:r>
                      <a:endParaRPr sz="1200" u="none" strike="noStrike" cap="none" dirty="0">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30"/>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SzPts val="1800"/>
              <a:buNone/>
            </a:pPr>
            <a:endParaRPr/>
          </a:p>
        </p:txBody>
      </p:sp>
      <p:sp>
        <p:nvSpPr>
          <p:cNvPr id="536" name="Google Shape;536;p30"/>
          <p:cNvSpPr txBox="1">
            <a:spLocks noGrp="1"/>
          </p:cNvSpPr>
          <p:nvPr>
            <p:ph type="body" idx="1"/>
          </p:nvPr>
        </p:nvSpPr>
        <p:spPr>
          <a:xfrm>
            <a:off x="960000" y="1266825"/>
            <a:ext cx="10905000" cy="4968000"/>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SzPts val="1800"/>
              <a:buNone/>
            </a:pPr>
            <a:r>
              <a:rPr lang="en-US"/>
              <a:t>3. WHO</a:t>
            </a:r>
            <a:endParaRPr/>
          </a:p>
          <a:p>
            <a:pPr marL="0" lvl="0" indent="0" algn="l" rtl="0">
              <a:lnSpc>
                <a:spcPct val="130000"/>
              </a:lnSpc>
              <a:spcBef>
                <a:spcPts val="0"/>
              </a:spcBef>
              <a:spcAft>
                <a:spcPts val="0"/>
              </a:spcAft>
              <a:buSzPts val="1800"/>
              <a:buNone/>
            </a:pPr>
            <a:endParaRPr/>
          </a:p>
        </p:txBody>
      </p:sp>
      <p:sp>
        <p:nvSpPr>
          <p:cNvPr id="537" name="Google Shape;537;p30"/>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rmAutofit fontScale="90000"/>
          </a:bodyPr>
          <a:lstStyle/>
          <a:p>
            <a:pPr marL="0" lvl="0" indent="0" algn="l" rtl="0">
              <a:lnSpc>
                <a:spcPct val="200000"/>
              </a:lnSpc>
              <a:spcBef>
                <a:spcPts val="0"/>
              </a:spcBef>
              <a:spcAft>
                <a:spcPts val="0"/>
              </a:spcAft>
              <a:buSzPct val="71428"/>
              <a:buNone/>
            </a:pPr>
            <a:r>
              <a:rPr lang="en-US" b="0">
                <a:latin typeface="Calibri"/>
                <a:ea typeface="Calibri"/>
                <a:cs typeface="Calibri"/>
                <a:sym typeface="Calibri"/>
              </a:rPr>
              <a:t>3. DPC-HIS, MPSC and WHO indicators and results</a:t>
            </a:r>
            <a:endParaRPr>
              <a:latin typeface="Calibri"/>
              <a:ea typeface="Calibri"/>
              <a:cs typeface="Calibri"/>
              <a:sym typeface="Calibri"/>
            </a:endParaRPr>
          </a:p>
        </p:txBody>
      </p:sp>
      <p:graphicFrame>
        <p:nvGraphicFramePr>
          <p:cNvPr id="538" name="Google Shape;538;p30"/>
          <p:cNvGraphicFramePr/>
          <p:nvPr/>
        </p:nvGraphicFramePr>
        <p:xfrm>
          <a:off x="1218575" y="1704000"/>
          <a:ext cx="10287000" cy="3886080"/>
        </p:xfrm>
        <a:graphic>
          <a:graphicData uri="http://schemas.openxmlformats.org/drawingml/2006/table">
            <a:tbl>
              <a:tblPr>
                <a:noFill/>
                <a:tableStyleId>{782D931F-9E35-4C19-A62C-9FDA5482E3E8}</a:tableStyleId>
              </a:tblPr>
              <a:tblGrid>
                <a:gridCol w="3445800">
                  <a:extLst>
                    <a:ext uri="{9D8B030D-6E8A-4147-A177-3AD203B41FA5}">
                      <a16:colId xmlns:a16="http://schemas.microsoft.com/office/drawing/2014/main" val="20000"/>
                    </a:ext>
                  </a:extLst>
                </a:gridCol>
                <a:gridCol w="992825">
                  <a:extLst>
                    <a:ext uri="{9D8B030D-6E8A-4147-A177-3AD203B41FA5}">
                      <a16:colId xmlns:a16="http://schemas.microsoft.com/office/drawing/2014/main" val="20001"/>
                    </a:ext>
                  </a:extLst>
                </a:gridCol>
                <a:gridCol w="1038875">
                  <a:extLst>
                    <a:ext uri="{9D8B030D-6E8A-4147-A177-3AD203B41FA5}">
                      <a16:colId xmlns:a16="http://schemas.microsoft.com/office/drawing/2014/main" val="20002"/>
                    </a:ext>
                  </a:extLst>
                </a:gridCol>
                <a:gridCol w="1168750">
                  <a:extLst>
                    <a:ext uri="{9D8B030D-6E8A-4147-A177-3AD203B41FA5}">
                      <a16:colId xmlns:a16="http://schemas.microsoft.com/office/drawing/2014/main" val="20003"/>
                    </a:ext>
                  </a:extLst>
                </a:gridCol>
                <a:gridCol w="3640750">
                  <a:extLst>
                    <a:ext uri="{9D8B030D-6E8A-4147-A177-3AD203B41FA5}">
                      <a16:colId xmlns:a16="http://schemas.microsoft.com/office/drawing/2014/main" val="20004"/>
                    </a:ext>
                  </a:extLst>
                </a:gridCol>
              </a:tblGrid>
              <a:tr h="381000">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Indicators</a:t>
                      </a:r>
                      <a:endParaRPr sz="1300" b="1" u="none" strike="noStrike" cap="none">
                        <a:latin typeface="Calibri"/>
                        <a:ea typeface="Calibri"/>
                        <a:cs typeface="Calibri"/>
                        <a:sym typeface="Calibri"/>
                      </a:endParaRPr>
                    </a:p>
                  </a:txBody>
                  <a:tcPr marL="91425" marR="91425" marT="91425" marB="91425">
                    <a:solidFill>
                      <a:srgbClr val="FFEBCD"/>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Target</a:t>
                      </a:r>
                      <a:endParaRPr sz="1300" b="1" u="none" strike="noStrike" cap="none">
                        <a:latin typeface="Calibri"/>
                        <a:ea typeface="Calibri"/>
                        <a:cs typeface="Calibri"/>
                        <a:sym typeface="Calibri"/>
                      </a:endParaRPr>
                    </a:p>
                  </a:txBody>
                  <a:tcPr marL="91425" marR="91425" marT="91425" marB="91425">
                    <a:solidFill>
                      <a:srgbClr val="FFEBCD"/>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Result</a:t>
                      </a:r>
                      <a:endParaRPr sz="1300" b="1" u="none" strike="noStrike" cap="none">
                        <a:latin typeface="Calibri"/>
                        <a:ea typeface="Calibri"/>
                        <a:cs typeface="Calibri"/>
                        <a:sym typeface="Calibri"/>
                      </a:endParaRPr>
                    </a:p>
                  </a:txBody>
                  <a:tcPr marL="91425" marR="91425" marT="91425" marB="91425">
                    <a:solidFill>
                      <a:srgbClr val="FFEBCD"/>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Achievement</a:t>
                      </a:r>
                      <a:endParaRPr sz="1300" b="1" u="none" strike="noStrike" cap="none">
                        <a:latin typeface="Calibri"/>
                        <a:ea typeface="Calibri"/>
                        <a:cs typeface="Calibri"/>
                        <a:sym typeface="Calibri"/>
                      </a:endParaRPr>
                    </a:p>
                  </a:txBody>
                  <a:tcPr marL="91425" marR="91425" marT="91425" marB="91425">
                    <a:solidFill>
                      <a:srgbClr val="FFEBCD"/>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Remark</a:t>
                      </a:r>
                      <a:endParaRPr sz="1300" b="1" u="none" strike="noStrike" cap="none">
                        <a:latin typeface="Calibri"/>
                        <a:ea typeface="Calibri"/>
                        <a:cs typeface="Calibri"/>
                        <a:sym typeface="Calibri"/>
                      </a:endParaRPr>
                    </a:p>
                  </a:txBody>
                  <a:tcPr marL="91425" marR="91425" marT="91425" marB="91425">
                    <a:solidFill>
                      <a:srgbClr val="FFEBCD"/>
                    </a:solidFill>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Number of surveillance trainings conducted by CMPE with the support from WHO TAs </a:t>
                      </a:r>
                      <a:endParaRPr sz="13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2</a:t>
                      </a:r>
                      <a:endParaRPr sz="13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2</a:t>
                      </a:r>
                      <a:endParaRPr sz="13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100%</a:t>
                      </a:r>
                      <a:endParaRPr sz="13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436700">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Number of ICCM trainings conducted by CMPE with the support from WHO TAs </a:t>
                      </a:r>
                      <a:endParaRPr sz="13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2</a:t>
                      </a:r>
                      <a:endParaRPr sz="13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2</a:t>
                      </a:r>
                      <a:endParaRPr sz="13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n-US" sz="1300" u="none" strike="noStrike" cap="none">
                          <a:solidFill>
                            <a:schemeClr val="dk1"/>
                          </a:solidFill>
                          <a:latin typeface="Calibri"/>
                          <a:ea typeface="Calibri"/>
                          <a:cs typeface="Calibri"/>
                          <a:sym typeface="Calibri"/>
                        </a:rPr>
                        <a:t>100%</a:t>
                      </a:r>
                      <a:endParaRPr sz="13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Malaria restratification completed with the support of WHO TAs </a:t>
                      </a:r>
                      <a:endParaRPr sz="13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2</a:t>
                      </a:r>
                      <a:endParaRPr sz="13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2</a:t>
                      </a:r>
                      <a:endParaRPr sz="13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n-US" sz="1300" u="none" strike="noStrike" cap="none">
                          <a:solidFill>
                            <a:schemeClr val="dk1"/>
                          </a:solidFill>
                          <a:latin typeface="Calibri"/>
                          <a:ea typeface="Calibri"/>
                          <a:cs typeface="Calibri"/>
                          <a:sym typeface="Calibri"/>
                        </a:rPr>
                        <a:t>100%</a:t>
                      </a:r>
                      <a:endParaRPr sz="13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Malaria restratification completed with the support of WHO TAs </a:t>
                      </a:r>
                      <a:endParaRPr sz="13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a:t>
                      </a:r>
                      <a:endParaRPr sz="13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0</a:t>
                      </a:r>
                      <a:endParaRPr sz="13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0 </a:t>
                      </a:r>
                      <a:endParaRPr sz="13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The stratification exercise which was planned for Q4 2021 was </a:t>
                      </a:r>
                      <a:r>
                        <a:rPr lang="en-US" sz="1300" u="none" strike="noStrike" cap="none">
                          <a:solidFill>
                            <a:srgbClr val="FF0000"/>
                          </a:solidFill>
                          <a:latin typeface="Calibri"/>
                          <a:ea typeface="Calibri"/>
                          <a:cs typeface="Calibri"/>
                          <a:sym typeface="Calibri"/>
                        </a:rPr>
                        <a:t>postponed until Q1 2022</a:t>
                      </a:r>
                      <a:r>
                        <a:rPr lang="en-US" sz="1300" u="none" strike="noStrike" cap="none">
                          <a:latin typeface="Calibri"/>
                          <a:ea typeface="Calibri"/>
                          <a:cs typeface="Calibri"/>
                          <a:sym typeface="Calibri"/>
                        </a:rPr>
                        <a:t>. This change was due to both inability for the program and partners to meet face to face which is important for in depth collaborative exercises such as this, and also the decision that a full set of annual data from 2021 would benefit the analysis and restratification work.</a:t>
                      </a:r>
                      <a:endParaRPr sz="13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31"/>
          <p:cNvSpPr txBox="1">
            <a:spLocks noGrp="1"/>
          </p:cNvSpPr>
          <p:nvPr>
            <p:ph type="title"/>
          </p:nvPr>
        </p:nvSpPr>
        <p:spPr>
          <a:xfrm>
            <a:off x="1037250" y="30329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rmAutofit fontScale="90000"/>
          </a:bodyPr>
          <a:lstStyle/>
          <a:p>
            <a:pPr marL="0" lvl="0" indent="0" algn="ctr" rtl="0">
              <a:lnSpc>
                <a:spcPct val="200000"/>
              </a:lnSpc>
              <a:spcBef>
                <a:spcPts val="0"/>
              </a:spcBef>
              <a:spcAft>
                <a:spcPts val="0"/>
              </a:spcAft>
              <a:buSzPct val="55555"/>
              <a:buNone/>
            </a:pPr>
            <a:r>
              <a:rPr lang="en-US" sz="3600" b="0">
                <a:latin typeface="Calibri"/>
                <a:ea typeface="Calibri"/>
                <a:cs typeface="Calibri"/>
                <a:sym typeface="Calibri"/>
              </a:rPr>
              <a:t>4. Budget vs. expenditure</a:t>
            </a:r>
            <a:endParaRPr sz="43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32"/>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SzPts val="1800"/>
              <a:buNone/>
            </a:pPr>
            <a:endParaRPr/>
          </a:p>
        </p:txBody>
      </p:sp>
      <p:sp>
        <p:nvSpPr>
          <p:cNvPr id="551" name="Google Shape;551;p32"/>
          <p:cNvSpPr txBox="1">
            <a:spLocks noGrp="1"/>
          </p:cNvSpPr>
          <p:nvPr>
            <p:ph type="body" idx="1"/>
          </p:nvPr>
        </p:nvSpPr>
        <p:spPr>
          <a:xfrm>
            <a:off x="960000" y="1266825"/>
            <a:ext cx="10905000" cy="4968000"/>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SzPts val="1800"/>
              <a:buNone/>
            </a:pPr>
            <a:endParaRPr/>
          </a:p>
        </p:txBody>
      </p:sp>
      <p:sp>
        <p:nvSpPr>
          <p:cNvPr id="552" name="Google Shape;552;p32"/>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rmAutofit fontScale="90000"/>
          </a:bodyPr>
          <a:lstStyle/>
          <a:p>
            <a:pPr marL="0" lvl="0" indent="0" algn="l" rtl="0">
              <a:lnSpc>
                <a:spcPct val="200000"/>
              </a:lnSpc>
              <a:spcBef>
                <a:spcPts val="0"/>
              </a:spcBef>
              <a:spcAft>
                <a:spcPts val="0"/>
              </a:spcAft>
              <a:buSzPct val="71428"/>
              <a:buNone/>
            </a:pPr>
            <a:r>
              <a:rPr lang="en-US" sz="2800" b="0">
                <a:latin typeface="Calibri"/>
                <a:ea typeface="Calibri"/>
                <a:cs typeface="Calibri"/>
                <a:sym typeface="Calibri"/>
              </a:rPr>
              <a:t>4. Budget vs. expenditure Jan – Dec 2021 – Summary by SR</a:t>
            </a:r>
            <a:endParaRPr>
              <a:latin typeface="Calibri"/>
              <a:ea typeface="Calibri"/>
              <a:cs typeface="Calibri"/>
              <a:sym typeface="Calibri"/>
            </a:endParaRPr>
          </a:p>
        </p:txBody>
      </p:sp>
      <p:graphicFrame>
        <p:nvGraphicFramePr>
          <p:cNvPr id="553" name="Google Shape;553;p32"/>
          <p:cNvGraphicFramePr/>
          <p:nvPr/>
        </p:nvGraphicFramePr>
        <p:xfrm>
          <a:off x="457861" y="1005840"/>
          <a:ext cx="11407125" cy="5840465"/>
        </p:xfrm>
        <a:graphic>
          <a:graphicData uri="http://schemas.openxmlformats.org/drawingml/2006/table">
            <a:tbl>
              <a:tblPr firstRow="1" bandRow="1">
                <a:noFill/>
                <a:tableStyleId>{36A00CF0-FF0F-4ABB-83E8-800FBF616EF5}</a:tableStyleId>
              </a:tblPr>
              <a:tblGrid>
                <a:gridCol w="1313800">
                  <a:extLst>
                    <a:ext uri="{9D8B030D-6E8A-4147-A177-3AD203B41FA5}">
                      <a16:colId xmlns:a16="http://schemas.microsoft.com/office/drawing/2014/main" val="20000"/>
                    </a:ext>
                  </a:extLst>
                </a:gridCol>
                <a:gridCol w="1725925">
                  <a:extLst>
                    <a:ext uri="{9D8B030D-6E8A-4147-A177-3AD203B41FA5}">
                      <a16:colId xmlns:a16="http://schemas.microsoft.com/office/drawing/2014/main" val="20001"/>
                    </a:ext>
                  </a:extLst>
                </a:gridCol>
                <a:gridCol w="1394450">
                  <a:extLst>
                    <a:ext uri="{9D8B030D-6E8A-4147-A177-3AD203B41FA5}">
                      <a16:colId xmlns:a16="http://schemas.microsoft.com/office/drawing/2014/main" val="20002"/>
                    </a:ext>
                  </a:extLst>
                </a:gridCol>
                <a:gridCol w="1737350">
                  <a:extLst>
                    <a:ext uri="{9D8B030D-6E8A-4147-A177-3AD203B41FA5}">
                      <a16:colId xmlns:a16="http://schemas.microsoft.com/office/drawing/2014/main" val="20003"/>
                    </a:ext>
                  </a:extLst>
                </a:gridCol>
                <a:gridCol w="1520200">
                  <a:extLst>
                    <a:ext uri="{9D8B030D-6E8A-4147-A177-3AD203B41FA5}">
                      <a16:colId xmlns:a16="http://schemas.microsoft.com/office/drawing/2014/main" val="20004"/>
                    </a:ext>
                  </a:extLst>
                </a:gridCol>
                <a:gridCol w="1383025">
                  <a:extLst>
                    <a:ext uri="{9D8B030D-6E8A-4147-A177-3AD203B41FA5}">
                      <a16:colId xmlns:a16="http://schemas.microsoft.com/office/drawing/2014/main" val="20005"/>
                    </a:ext>
                  </a:extLst>
                </a:gridCol>
                <a:gridCol w="2332375">
                  <a:extLst>
                    <a:ext uri="{9D8B030D-6E8A-4147-A177-3AD203B41FA5}">
                      <a16:colId xmlns:a16="http://schemas.microsoft.com/office/drawing/2014/main" val="20006"/>
                    </a:ext>
                  </a:extLst>
                </a:gridCol>
              </a:tblGrid>
              <a:tr h="566925">
                <a:tc>
                  <a:txBody>
                    <a:bodyPr/>
                    <a:lstStyle/>
                    <a:p>
                      <a:pPr marL="0" marR="0" lvl="0" indent="0" algn="ctr" rtl="0">
                        <a:lnSpc>
                          <a:spcPct val="100000"/>
                        </a:lnSpc>
                        <a:spcBef>
                          <a:spcPts val="0"/>
                        </a:spcBef>
                        <a:spcAft>
                          <a:spcPts val="0"/>
                        </a:spcAft>
                        <a:buNone/>
                      </a:pPr>
                      <a:r>
                        <a:rPr lang="en-US" sz="1600" u="none" strike="noStrike" cap="none">
                          <a:solidFill>
                            <a:schemeClr val="dk1"/>
                          </a:solidFill>
                          <a:latin typeface="Calibri"/>
                          <a:ea typeface="Calibri"/>
                          <a:cs typeface="Calibri"/>
                          <a:sym typeface="Calibri"/>
                        </a:rPr>
                        <a:t>Implementer</a:t>
                      </a:r>
                      <a:endParaRPr/>
                    </a:p>
                  </a:txBody>
                  <a:tcPr marL="91450" marR="91450" marT="45725" marB="45725" anchor="ctr">
                    <a:solidFill>
                      <a:srgbClr val="62C2FF"/>
                    </a:solidFill>
                  </a:tcPr>
                </a:tc>
                <a:tc>
                  <a:txBody>
                    <a:bodyPr/>
                    <a:lstStyle/>
                    <a:p>
                      <a:pPr marL="0" marR="0" lvl="0" indent="0" algn="ctr" rtl="0">
                        <a:lnSpc>
                          <a:spcPct val="100000"/>
                        </a:lnSpc>
                        <a:spcBef>
                          <a:spcPts val="0"/>
                        </a:spcBef>
                        <a:spcAft>
                          <a:spcPts val="0"/>
                        </a:spcAft>
                        <a:buNone/>
                      </a:pPr>
                      <a:r>
                        <a:rPr lang="en-US" sz="1600" u="none" strike="noStrike" cap="none">
                          <a:solidFill>
                            <a:schemeClr val="dk1"/>
                          </a:solidFill>
                          <a:latin typeface="Calibri"/>
                          <a:ea typeface="Calibri"/>
                          <a:cs typeface="Calibri"/>
                          <a:sym typeface="Calibri"/>
                        </a:rPr>
                        <a:t>Budget 2021</a:t>
                      </a:r>
                      <a:endParaRPr/>
                    </a:p>
                  </a:txBody>
                  <a:tcPr marL="91450" marR="91450" marT="45725" marB="45725" anchor="ctr">
                    <a:solidFill>
                      <a:srgbClr val="62C2FF"/>
                    </a:solidFill>
                  </a:tcPr>
                </a:tc>
                <a:tc>
                  <a:txBody>
                    <a:bodyPr/>
                    <a:lstStyle/>
                    <a:p>
                      <a:pPr marL="0" marR="0" lvl="0" indent="0" algn="ctr" rtl="0">
                        <a:lnSpc>
                          <a:spcPct val="100000"/>
                        </a:lnSpc>
                        <a:spcBef>
                          <a:spcPts val="0"/>
                        </a:spcBef>
                        <a:spcAft>
                          <a:spcPts val="0"/>
                        </a:spcAft>
                        <a:buNone/>
                      </a:pPr>
                      <a:r>
                        <a:rPr lang="en-US" sz="1600" u="none" strike="noStrike" cap="none">
                          <a:solidFill>
                            <a:schemeClr val="dk1"/>
                          </a:solidFill>
                          <a:latin typeface="Calibri"/>
                          <a:ea typeface="Calibri"/>
                          <a:cs typeface="Calibri"/>
                          <a:sym typeface="Calibri"/>
                        </a:rPr>
                        <a:t>Expenditures 2021</a:t>
                      </a:r>
                      <a:endParaRPr/>
                    </a:p>
                  </a:txBody>
                  <a:tcPr marL="91450" marR="91450" marT="45725" marB="45725" anchor="ctr">
                    <a:solidFill>
                      <a:srgbClr val="62C2FF"/>
                    </a:solidFill>
                  </a:tcPr>
                </a:tc>
                <a:tc>
                  <a:txBody>
                    <a:bodyPr/>
                    <a:lstStyle/>
                    <a:p>
                      <a:pPr marL="0" marR="0" lvl="0" indent="0" algn="ctr" rtl="0">
                        <a:lnSpc>
                          <a:spcPct val="100000"/>
                        </a:lnSpc>
                        <a:spcBef>
                          <a:spcPts val="0"/>
                        </a:spcBef>
                        <a:spcAft>
                          <a:spcPts val="0"/>
                        </a:spcAft>
                        <a:buNone/>
                      </a:pPr>
                      <a:r>
                        <a:rPr lang="en-US" sz="1600" u="none" strike="noStrike" cap="none">
                          <a:solidFill>
                            <a:schemeClr val="dk1"/>
                          </a:solidFill>
                          <a:latin typeface="Calibri"/>
                          <a:ea typeface="Calibri"/>
                          <a:cs typeface="Calibri"/>
                          <a:sym typeface="Calibri"/>
                        </a:rPr>
                        <a:t>Currency Gain/Loss 2021 </a:t>
                      </a:r>
                      <a:endParaRPr/>
                    </a:p>
                  </a:txBody>
                  <a:tcPr marL="91450" marR="91450" marT="45725" marB="45725" anchor="ctr">
                    <a:solidFill>
                      <a:srgbClr val="62C2FF"/>
                    </a:solidFill>
                  </a:tcPr>
                </a:tc>
                <a:tc>
                  <a:txBody>
                    <a:bodyPr/>
                    <a:lstStyle/>
                    <a:p>
                      <a:pPr marL="0" marR="0" lvl="0" indent="0" algn="ctr" rtl="0">
                        <a:lnSpc>
                          <a:spcPct val="100000"/>
                        </a:lnSpc>
                        <a:spcBef>
                          <a:spcPts val="0"/>
                        </a:spcBef>
                        <a:spcAft>
                          <a:spcPts val="0"/>
                        </a:spcAft>
                        <a:buNone/>
                      </a:pPr>
                      <a:r>
                        <a:rPr lang="en-US" sz="1600" u="none" strike="noStrike" cap="none">
                          <a:solidFill>
                            <a:schemeClr val="dk1"/>
                          </a:solidFill>
                          <a:latin typeface="Calibri"/>
                          <a:ea typeface="Calibri"/>
                          <a:cs typeface="Calibri"/>
                          <a:sym typeface="Calibri"/>
                        </a:rPr>
                        <a:t>Net Savings 2021</a:t>
                      </a:r>
                      <a:endParaRPr/>
                    </a:p>
                  </a:txBody>
                  <a:tcPr marL="91450" marR="91450" marT="45725" marB="45725" anchor="ctr">
                    <a:solidFill>
                      <a:srgbClr val="62C2FF"/>
                    </a:solidFill>
                  </a:tcPr>
                </a:tc>
                <a:tc>
                  <a:txBody>
                    <a:bodyPr/>
                    <a:lstStyle/>
                    <a:p>
                      <a:pPr marL="0" marR="0" lvl="0" indent="0" algn="ctr" rtl="0">
                        <a:lnSpc>
                          <a:spcPct val="100000"/>
                        </a:lnSpc>
                        <a:spcBef>
                          <a:spcPts val="0"/>
                        </a:spcBef>
                        <a:spcAft>
                          <a:spcPts val="0"/>
                        </a:spcAft>
                        <a:buNone/>
                      </a:pPr>
                      <a:r>
                        <a:rPr lang="en-US" sz="1600" u="none" strike="noStrike" cap="none">
                          <a:solidFill>
                            <a:schemeClr val="dk1"/>
                          </a:solidFill>
                          <a:latin typeface="Calibri"/>
                          <a:ea typeface="Calibri"/>
                          <a:cs typeface="Calibri"/>
                          <a:sym typeface="Calibri"/>
                        </a:rPr>
                        <a:t>Burn Rate</a:t>
                      </a:r>
                      <a:endParaRPr/>
                    </a:p>
                  </a:txBody>
                  <a:tcPr marL="91450" marR="91450" marT="45725" marB="45725" anchor="ctr">
                    <a:solidFill>
                      <a:srgbClr val="62C2FF"/>
                    </a:solidFill>
                  </a:tcPr>
                </a:tc>
                <a:tc>
                  <a:txBody>
                    <a:bodyPr/>
                    <a:lstStyle/>
                    <a:p>
                      <a:pPr marL="0" marR="0" lvl="0" indent="0" algn="ctr" rtl="0">
                        <a:lnSpc>
                          <a:spcPct val="100000"/>
                        </a:lnSpc>
                        <a:spcBef>
                          <a:spcPts val="0"/>
                        </a:spcBef>
                        <a:spcAft>
                          <a:spcPts val="0"/>
                        </a:spcAft>
                        <a:buNone/>
                      </a:pPr>
                      <a:r>
                        <a:rPr lang="en-US" sz="1600" u="none" strike="noStrike" cap="none">
                          <a:solidFill>
                            <a:schemeClr val="dk1"/>
                          </a:solidFill>
                          <a:latin typeface="Calibri"/>
                          <a:ea typeface="Calibri"/>
                          <a:cs typeface="Calibri"/>
                          <a:sym typeface="Calibri"/>
                        </a:rPr>
                        <a:t>Note</a:t>
                      </a:r>
                      <a:endParaRPr/>
                    </a:p>
                  </a:txBody>
                  <a:tcPr marL="91450" marR="91450" marT="45725" marB="45725" anchor="ctr">
                    <a:solidFill>
                      <a:srgbClr val="62C2FF"/>
                    </a:solidFill>
                  </a:tcPr>
                </a:tc>
                <a:extLst>
                  <a:ext uri="{0D108BD9-81ED-4DB2-BD59-A6C34878D82A}">
                    <a16:rowId xmlns:a16="http://schemas.microsoft.com/office/drawing/2014/main" val="10000"/>
                  </a:ext>
                </a:extLst>
              </a:tr>
              <a:tr h="566925">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CMPE</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$2,363,265</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$1,645,897</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$242,553</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$474,815</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80%</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Detail on next slide</a:t>
                      </a:r>
                      <a:endParaRPr/>
                    </a:p>
                  </a:txBody>
                  <a:tcPr marL="91450" marR="91450" marT="45725" marB="45725" anchor="ctr"/>
                </a:tc>
                <a:extLst>
                  <a:ext uri="{0D108BD9-81ED-4DB2-BD59-A6C34878D82A}">
                    <a16:rowId xmlns:a16="http://schemas.microsoft.com/office/drawing/2014/main" val="10001"/>
                  </a:ext>
                </a:extLst>
              </a:tr>
              <a:tr h="566925">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CHIas</a:t>
                      </a:r>
                      <a:endParaRPr sz="1600" u="none" strike="noStrike" cap="none">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$288,531</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$255,067</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$31,361</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$2,103</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99%</a:t>
                      </a:r>
                      <a:endParaRPr/>
                    </a:p>
                  </a:txBody>
                  <a:tcPr marL="6350" marR="6350" marT="6350" marB="0" anchor="ctr"/>
                </a:tc>
                <a:tc>
                  <a:txBody>
                    <a:bodyPr/>
                    <a:lstStyle/>
                    <a:p>
                      <a:pPr marL="0" marR="0" lvl="0" indent="0" algn="ctr" rtl="0">
                        <a:lnSpc>
                          <a:spcPct val="100000"/>
                        </a:lnSpc>
                        <a:spcBef>
                          <a:spcPts val="0"/>
                        </a:spcBef>
                        <a:spcAft>
                          <a:spcPts val="0"/>
                        </a:spcAft>
                        <a:buNone/>
                      </a:pPr>
                      <a:endParaRPr sz="1600" u="none" strike="noStrike" cap="none">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2"/>
                  </a:ext>
                </a:extLst>
              </a:tr>
              <a:tr h="566925">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HPA</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$366,905</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$302,356</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$47,392</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$17,157</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95%</a:t>
                      </a:r>
                      <a:endParaRPr/>
                    </a:p>
                  </a:txBody>
                  <a:tcPr marL="6350" marR="6350" marT="6350" marB="0" anchor="ctr"/>
                </a:tc>
                <a:tc>
                  <a:txBody>
                    <a:bodyPr/>
                    <a:lstStyle/>
                    <a:p>
                      <a:pPr marL="0" marR="0" lvl="0" indent="0" algn="ctr" rtl="0">
                        <a:lnSpc>
                          <a:spcPct val="100000"/>
                        </a:lnSpc>
                        <a:spcBef>
                          <a:spcPts val="0"/>
                        </a:spcBef>
                        <a:spcAft>
                          <a:spcPts val="0"/>
                        </a:spcAft>
                        <a:buNone/>
                      </a:pPr>
                      <a:endParaRPr sz="1600" u="none" strike="noStrike" cap="none">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3"/>
                  </a:ext>
                </a:extLst>
              </a:tr>
              <a:tr h="566925">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PEDA</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$295,080</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$263,505</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$30,706</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$869</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100%</a:t>
                      </a:r>
                      <a:endParaRPr/>
                    </a:p>
                  </a:txBody>
                  <a:tcPr marL="6350" marR="6350" marT="6350" marB="0" anchor="ctr"/>
                </a:tc>
                <a:tc>
                  <a:txBody>
                    <a:bodyPr/>
                    <a:lstStyle/>
                    <a:p>
                      <a:pPr marL="0" marR="0" lvl="0" indent="0" algn="ctr" rtl="0">
                        <a:lnSpc>
                          <a:spcPct val="100000"/>
                        </a:lnSpc>
                        <a:spcBef>
                          <a:spcPts val="0"/>
                        </a:spcBef>
                        <a:spcAft>
                          <a:spcPts val="0"/>
                        </a:spcAft>
                        <a:buNone/>
                      </a:pPr>
                      <a:endParaRPr sz="1600" u="none" strike="noStrike" cap="none">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4"/>
                  </a:ext>
                </a:extLst>
              </a:tr>
              <a:tr h="566925">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DCDC</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$39,044</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$32,577</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$3,228</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$3,239</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92%</a:t>
                      </a:r>
                      <a:endParaRPr/>
                    </a:p>
                  </a:txBody>
                  <a:tcPr marL="6350" marR="6350" marT="6350" marB="0" anchor="ctr"/>
                </a:tc>
                <a:tc>
                  <a:txBody>
                    <a:bodyPr/>
                    <a:lstStyle/>
                    <a:p>
                      <a:pPr marL="0" marR="0" lvl="0" indent="0" algn="ctr" rtl="0">
                        <a:lnSpc>
                          <a:spcPct val="100000"/>
                        </a:lnSpc>
                        <a:spcBef>
                          <a:spcPts val="0"/>
                        </a:spcBef>
                        <a:spcAft>
                          <a:spcPts val="0"/>
                        </a:spcAft>
                        <a:buNone/>
                      </a:pPr>
                      <a:endParaRPr sz="1600" u="none" strike="noStrike" cap="none">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5"/>
                  </a:ext>
                </a:extLst>
              </a:tr>
              <a:tr h="566925">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DPC</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$87,840</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$63,554</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$6,287</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$17,999</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80%</a:t>
                      </a:r>
                      <a:endParaRPr/>
                    </a:p>
                  </a:txBody>
                  <a:tcPr marL="6350" marR="6350" marT="6350" marB="0" anchor="ctr"/>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Production and Dissemination of Annual Statistical Report delayed to 2022</a:t>
                      </a:r>
                      <a:endParaRPr/>
                    </a:p>
                  </a:txBody>
                  <a:tcPr marL="6350" marR="6350" marT="6350" marB="0" anchor="ctr"/>
                </a:tc>
                <a:extLst>
                  <a:ext uri="{0D108BD9-81ED-4DB2-BD59-A6C34878D82A}">
                    <a16:rowId xmlns:a16="http://schemas.microsoft.com/office/drawing/2014/main" val="10006"/>
                  </a:ext>
                </a:extLst>
              </a:tr>
              <a:tr h="566925">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MPSC</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$78,646</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$42,808</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$5,588</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$30,250</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62%</a:t>
                      </a:r>
                      <a:endParaRPr/>
                    </a:p>
                  </a:txBody>
                  <a:tcPr marL="6350" marR="6350" marT="6350" marB="0" anchor="ctr"/>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Purchase computers delayed to 2022, trainings and supervision delayed or done online</a:t>
                      </a:r>
                      <a:endParaRPr/>
                    </a:p>
                  </a:txBody>
                  <a:tcPr marL="6350" marR="6350" marT="6350" marB="0" anchor="ctr"/>
                </a:tc>
                <a:extLst>
                  <a:ext uri="{0D108BD9-81ED-4DB2-BD59-A6C34878D82A}">
                    <a16:rowId xmlns:a16="http://schemas.microsoft.com/office/drawing/2014/main" val="10007"/>
                  </a:ext>
                </a:extLst>
              </a:tr>
              <a:tr h="566925">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WHO</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$523,699</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$387,645</a:t>
                      </a:r>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$136,054</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74%</a:t>
                      </a:r>
                      <a:endParaRPr/>
                    </a:p>
                  </a:txBody>
                  <a:tcPr marL="6350" marR="6350" marT="6350" marB="0" anchor="ctr"/>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HIS TA Carry Over to 2022</a:t>
                      </a:r>
                      <a:endParaRPr/>
                    </a:p>
                  </a:txBody>
                  <a:tcPr marL="6350" marR="6350" marT="6350" marB="0" anchor="ctr"/>
                </a:tc>
                <a:extLst>
                  <a:ext uri="{0D108BD9-81ED-4DB2-BD59-A6C34878D82A}">
                    <a16:rowId xmlns:a16="http://schemas.microsoft.com/office/drawing/2014/main" val="10008"/>
                  </a:ext>
                </a:extLst>
              </a:tr>
              <a:tr h="566925">
                <a:tc>
                  <a:txBody>
                    <a:bodyPr/>
                    <a:lstStyle/>
                    <a:p>
                      <a:pPr marL="0" marR="0" lvl="0" indent="0" algn="ctr" rtl="0">
                        <a:lnSpc>
                          <a:spcPct val="100000"/>
                        </a:lnSpc>
                        <a:spcBef>
                          <a:spcPts val="0"/>
                        </a:spcBef>
                        <a:spcAft>
                          <a:spcPts val="0"/>
                        </a:spcAft>
                        <a:buNone/>
                      </a:pPr>
                      <a:r>
                        <a:rPr lang="en-US" sz="1600" b="1" u="none" strike="noStrike" cap="none">
                          <a:latin typeface="Calibri"/>
                          <a:ea typeface="Calibri"/>
                          <a:cs typeface="Calibri"/>
                          <a:sym typeface="Calibri"/>
                        </a:rPr>
                        <a:t>TOTAL</a:t>
                      </a:r>
                      <a:endParaRPr/>
                    </a:p>
                  </a:txBody>
                  <a:tcPr marL="91450" marR="91450" marT="45725" marB="45725" anchor="ctr">
                    <a:solidFill>
                      <a:srgbClr val="62C2FF"/>
                    </a:solidFill>
                  </a:tcPr>
                </a:tc>
                <a:tc>
                  <a:txBody>
                    <a:bodyPr/>
                    <a:lstStyle/>
                    <a:p>
                      <a:pPr marL="0" marR="0" lvl="0" indent="0" algn="ctr"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$4,043,010</a:t>
                      </a:r>
                      <a:endParaRPr/>
                    </a:p>
                  </a:txBody>
                  <a:tcPr marL="6350" marR="6350" marT="6350" marB="0" anchor="ctr">
                    <a:solidFill>
                      <a:srgbClr val="62C2FF"/>
                    </a:solidFill>
                  </a:tcPr>
                </a:tc>
                <a:tc>
                  <a:txBody>
                    <a:bodyPr/>
                    <a:lstStyle/>
                    <a:p>
                      <a:pPr marL="0" marR="0" lvl="0" indent="0" algn="ctr"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$2,993,409</a:t>
                      </a:r>
                      <a:endParaRPr/>
                    </a:p>
                  </a:txBody>
                  <a:tcPr marL="6350" marR="6350" marT="6350" marB="0" anchor="ctr">
                    <a:solidFill>
                      <a:srgbClr val="62C2FF"/>
                    </a:solidFill>
                  </a:tcPr>
                </a:tc>
                <a:tc>
                  <a:txBody>
                    <a:bodyPr/>
                    <a:lstStyle/>
                    <a:p>
                      <a:pPr marL="0" marR="0" lvl="0" indent="0" algn="ctr"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$367,115</a:t>
                      </a:r>
                      <a:endParaRPr/>
                    </a:p>
                  </a:txBody>
                  <a:tcPr marL="6350" marR="6350" marT="6350" marB="0" anchor="ctr">
                    <a:solidFill>
                      <a:srgbClr val="62C2FF"/>
                    </a:solidFill>
                  </a:tcPr>
                </a:tc>
                <a:tc>
                  <a:txBody>
                    <a:bodyPr/>
                    <a:lstStyle/>
                    <a:p>
                      <a:pPr marL="0" marR="0" lvl="0" indent="0" algn="ctr"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$682,486</a:t>
                      </a:r>
                      <a:endParaRPr/>
                    </a:p>
                  </a:txBody>
                  <a:tcPr marL="6350" marR="6350" marT="6350" marB="0" anchor="ctr">
                    <a:solidFill>
                      <a:srgbClr val="62C2FF"/>
                    </a:solidFill>
                  </a:tcPr>
                </a:tc>
                <a:tc>
                  <a:txBody>
                    <a:bodyPr/>
                    <a:lstStyle/>
                    <a:p>
                      <a:pPr marL="0" marR="0" lvl="0" indent="0" algn="ctr"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83%</a:t>
                      </a:r>
                      <a:endParaRPr/>
                    </a:p>
                  </a:txBody>
                  <a:tcPr marL="6350" marR="6350" marT="6350" marB="0" anchor="ctr">
                    <a:solidFill>
                      <a:srgbClr val="62C2FF"/>
                    </a:solidFill>
                  </a:tcPr>
                </a:tc>
                <a:tc>
                  <a:txBody>
                    <a:bodyPr/>
                    <a:lstStyle/>
                    <a:p>
                      <a:pPr marL="0" marR="0" lvl="0" indent="0" algn="ctr" rtl="0">
                        <a:lnSpc>
                          <a:spcPct val="100000"/>
                        </a:lnSpc>
                        <a:spcBef>
                          <a:spcPts val="0"/>
                        </a:spcBef>
                        <a:spcAft>
                          <a:spcPts val="0"/>
                        </a:spcAft>
                        <a:buNone/>
                      </a:pPr>
                      <a:endParaRPr sz="1600" b="1" u="none" strike="noStrike" cap="none">
                        <a:latin typeface="Calibri"/>
                        <a:ea typeface="Calibri"/>
                        <a:cs typeface="Calibri"/>
                        <a:sym typeface="Calibri"/>
                      </a:endParaRPr>
                    </a:p>
                  </a:txBody>
                  <a:tcPr marL="91450" marR="91450" marT="45725" marB="45725" anchor="ctr">
                    <a:solidFill>
                      <a:srgbClr val="62C2FF"/>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33"/>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SzPts val="1800"/>
              <a:buNone/>
            </a:pPr>
            <a:endParaRPr/>
          </a:p>
        </p:txBody>
      </p:sp>
      <p:sp>
        <p:nvSpPr>
          <p:cNvPr id="560" name="Google Shape;560;p33"/>
          <p:cNvSpPr txBox="1">
            <a:spLocks noGrp="1"/>
          </p:cNvSpPr>
          <p:nvPr>
            <p:ph type="body" idx="1"/>
          </p:nvPr>
        </p:nvSpPr>
        <p:spPr>
          <a:xfrm>
            <a:off x="960000" y="1266825"/>
            <a:ext cx="10905000" cy="4968000"/>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SzPts val="1800"/>
              <a:buNone/>
            </a:pPr>
            <a:endParaRPr/>
          </a:p>
        </p:txBody>
      </p:sp>
      <p:sp>
        <p:nvSpPr>
          <p:cNvPr id="561" name="Google Shape;561;p33"/>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rmAutofit fontScale="90000"/>
          </a:bodyPr>
          <a:lstStyle/>
          <a:p>
            <a:pPr marL="0" lvl="0" indent="0" algn="l" rtl="0">
              <a:lnSpc>
                <a:spcPct val="200000"/>
              </a:lnSpc>
              <a:spcBef>
                <a:spcPts val="0"/>
              </a:spcBef>
              <a:spcAft>
                <a:spcPts val="0"/>
              </a:spcAft>
              <a:buSzPct val="71428"/>
              <a:buNone/>
            </a:pPr>
            <a:r>
              <a:rPr lang="en-US" sz="2800" b="0">
                <a:latin typeface="Calibri"/>
                <a:ea typeface="Calibri"/>
                <a:cs typeface="Calibri"/>
                <a:sym typeface="Calibri"/>
              </a:rPr>
              <a:t>4. Budget vs. expenditure Jan – Dec 2021 – CMPE Detail</a:t>
            </a:r>
            <a:endParaRPr>
              <a:latin typeface="Calibri"/>
              <a:ea typeface="Calibri"/>
              <a:cs typeface="Calibri"/>
              <a:sym typeface="Calibri"/>
            </a:endParaRPr>
          </a:p>
        </p:txBody>
      </p:sp>
      <p:graphicFrame>
        <p:nvGraphicFramePr>
          <p:cNvPr id="562" name="Google Shape;562;p33"/>
          <p:cNvGraphicFramePr/>
          <p:nvPr/>
        </p:nvGraphicFramePr>
        <p:xfrm>
          <a:off x="960000" y="1883664"/>
          <a:ext cx="10905000" cy="3846600"/>
        </p:xfrm>
        <a:graphic>
          <a:graphicData uri="http://schemas.openxmlformats.org/drawingml/2006/table">
            <a:tbl>
              <a:tblPr firstRow="1" bandRow="1">
                <a:noFill/>
                <a:tableStyleId>{36A00CF0-FF0F-4ABB-83E8-800FBF616EF5}</a:tableStyleId>
              </a:tblPr>
              <a:tblGrid>
                <a:gridCol w="3177350">
                  <a:extLst>
                    <a:ext uri="{9D8B030D-6E8A-4147-A177-3AD203B41FA5}">
                      <a16:colId xmlns:a16="http://schemas.microsoft.com/office/drawing/2014/main" val="20000"/>
                    </a:ext>
                  </a:extLst>
                </a:gridCol>
                <a:gridCol w="2503475">
                  <a:extLst>
                    <a:ext uri="{9D8B030D-6E8A-4147-A177-3AD203B41FA5}">
                      <a16:colId xmlns:a16="http://schemas.microsoft.com/office/drawing/2014/main" val="20001"/>
                    </a:ext>
                  </a:extLst>
                </a:gridCol>
                <a:gridCol w="5224175">
                  <a:extLst>
                    <a:ext uri="{9D8B030D-6E8A-4147-A177-3AD203B41FA5}">
                      <a16:colId xmlns:a16="http://schemas.microsoft.com/office/drawing/2014/main" val="20002"/>
                    </a:ext>
                  </a:extLst>
                </a:gridCol>
              </a:tblGrid>
              <a:tr h="566925">
                <a:tc>
                  <a:txBody>
                    <a:bodyPr/>
                    <a:lstStyle/>
                    <a:p>
                      <a:pPr marL="0" marR="0" lvl="0" indent="0" algn="ctr" rtl="0">
                        <a:lnSpc>
                          <a:spcPct val="100000"/>
                        </a:lnSpc>
                        <a:spcBef>
                          <a:spcPts val="0"/>
                        </a:spcBef>
                        <a:spcAft>
                          <a:spcPts val="0"/>
                        </a:spcAft>
                        <a:buNone/>
                      </a:pPr>
                      <a:r>
                        <a:rPr lang="en-US" sz="1600" u="none" strike="noStrike" cap="none">
                          <a:solidFill>
                            <a:schemeClr val="dk1"/>
                          </a:solidFill>
                          <a:latin typeface="Calibri"/>
                          <a:ea typeface="Calibri"/>
                          <a:cs typeface="Calibri"/>
                          <a:sym typeface="Calibri"/>
                        </a:rPr>
                        <a:t>Category</a:t>
                      </a:r>
                      <a:endParaRPr/>
                    </a:p>
                  </a:txBody>
                  <a:tcPr marL="91450" marR="91450" marT="45725" marB="45725" anchor="ctr">
                    <a:solidFill>
                      <a:srgbClr val="62C2FF"/>
                    </a:solidFill>
                  </a:tcPr>
                </a:tc>
                <a:tc>
                  <a:txBody>
                    <a:bodyPr/>
                    <a:lstStyle/>
                    <a:p>
                      <a:pPr marL="0" marR="0" lvl="0" indent="0" algn="ctr" rtl="0">
                        <a:lnSpc>
                          <a:spcPct val="100000"/>
                        </a:lnSpc>
                        <a:spcBef>
                          <a:spcPts val="0"/>
                        </a:spcBef>
                        <a:spcAft>
                          <a:spcPts val="0"/>
                        </a:spcAft>
                        <a:buNone/>
                      </a:pPr>
                      <a:r>
                        <a:rPr lang="en-US" sz="1600" u="none" strike="noStrike" cap="none">
                          <a:solidFill>
                            <a:schemeClr val="dk1"/>
                          </a:solidFill>
                          <a:latin typeface="Calibri"/>
                          <a:ea typeface="Calibri"/>
                          <a:cs typeface="Calibri"/>
                          <a:sym typeface="Calibri"/>
                        </a:rPr>
                        <a:t>Main Source of Budget Balance (2021)</a:t>
                      </a:r>
                      <a:endParaRPr/>
                    </a:p>
                  </a:txBody>
                  <a:tcPr marL="91450" marR="91450" marT="45725" marB="45725" anchor="ctr">
                    <a:solidFill>
                      <a:srgbClr val="62C2FF"/>
                    </a:solidFill>
                  </a:tcPr>
                </a:tc>
                <a:tc>
                  <a:txBody>
                    <a:bodyPr/>
                    <a:lstStyle/>
                    <a:p>
                      <a:pPr marL="0" marR="0" lvl="0" indent="0" algn="l" rtl="0">
                        <a:lnSpc>
                          <a:spcPct val="100000"/>
                        </a:lnSpc>
                        <a:spcBef>
                          <a:spcPts val="0"/>
                        </a:spcBef>
                        <a:spcAft>
                          <a:spcPts val="0"/>
                        </a:spcAft>
                        <a:buNone/>
                      </a:pPr>
                      <a:r>
                        <a:rPr lang="en-US" sz="1600" u="none" strike="noStrike" cap="none">
                          <a:solidFill>
                            <a:schemeClr val="dk1"/>
                          </a:solidFill>
                          <a:latin typeface="Calibri"/>
                          <a:ea typeface="Calibri"/>
                          <a:cs typeface="Calibri"/>
                          <a:sym typeface="Calibri"/>
                        </a:rPr>
                        <a:t>Note</a:t>
                      </a:r>
                      <a:endParaRPr/>
                    </a:p>
                  </a:txBody>
                  <a:tcPr marL="91450" marR="91450" marT="45725" marB="45725" anchor="ctr">
                    <a:solidFill>
                      <a:srgbClr val="62C2FF"/>
                    </a:solidFill>
                  </a:tcPr>
                </a:tc>
                <a:extLst>
                  <a:ext uri="{0D108BD9-81ED-4DB2-BD59-A6C34878D82A}">
                    <a16:rowId xmlns:a16="http://schemas.microsoft.com/office/drawing/2014/main" val="10000"/>
                  </a:ext>
                </a:extLst>
              </a:tr>
              <a:tr h="566925">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Procurement</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$220,797</a:t>
                      </a:r>
                      <a:endParaRPr/>
                    </a:p>
                  </a:txBody>
                  <a:tcPr marL="6350" marR="6350" marT="6350" marB="0" anchor="ctr"/>
                </a:tc>
                <a:tc>
                  <a:txBody>
                    <a:bodyPr/>
                    <a:lstStyle/>
                    <a:p>
                      <a:pPr marL="0" marR="0" lvl="0" indent="0" algn="l" rtl="0">
                        <a:lnSpc>
                          <a:spcPct val="100000"/>
                        </a:lnSpc>
                        <a:spcBef>
                          <a:spcPts val="0"/>
                        </a:spcBef>
                        <a:spcAft>
                          <a:spcPts val="0"/>
                        </a:spcAft>
                        <a:buNone/>
                      </a:pPr>
                      <a:r>
                        <a:rPr lang="en-US" sz="1600" u="none" strike="noStrike" cap="none">
                          <a:latin typeface="Calibri"/>
                          <a:ea typeface="Calibri"/>
                          <a:cs typeface="Calibri"/>
                          <a:sym typeface="Calibri"/>
                        </a:rPr>
                        <a:t>$152K – Savings from nets for continuous distribution (not procured)</a:t>
                      </a:r>
                      <a:endParaRPr/>
                    </a:p>
                    <a:p>
                      <a:pPr marL="0" marR="0" lvl="0" indent="0" algn="l" rtl="0">
                        <a:lnSpc>
                          <a:spcPct val="100000"/>
                        </a:lnSpc>
                        <a:spcBef>
                          <a:spcPts val="0"/>
                        </a:spcBef>
                        <a:spcAft>
                          <a:spcPts val="0"/>
                        </a:spcAft>
                        <a:buNone/>
                      </a:pPr>
                      <a:r>
                        <a:rPr lang="en-US" sz="1600" u="none" strike="noStrike" cap="none">
                          <a:latin typeface="Calibri"/>
                          <a:ea typeface="Calibri"/>
                          <a:cs typeface="Calibri"/>
                          <a:sym typeface="Calibri"/>
                        </a:rPr>
                        <a:t>$68K – Savings from other procurement</a:t>
                      </a:r>
                      <a:endParaRPr/>
                    </a:p>
                  </a:txBody>
                  <a:tcPr marL="91450" marR="91450" marT="45725" marB="45725" anchor="ctr"/>
                </a:tc>
                <a:extLst>
                  <a:ext uri="{0D108BD9-81ED-4DB2-BD59-A6C34878D82A}">
                    <a16:rowId xmlns:a16="http://schemas.microsoft.com/office/drawing/2014/main" val="10001"/>
                  </a:ext>
                </a:extLst>
              </a:tr>
              <a:tr h="566925">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PF Accelerator Activities</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$48,859</a:t>
                      </a:r>
                      <a:endParaRPr/>
                    </a:p>
                  </a:txBody>
                  <a:tcPr marL="6350" marR="6350" marT="6350" marB="0" anchor="ctr"/>
                </a:tc>
                <a:tc>
                  <a:txBody>
                    <a:bodyPr/>
                    <a:lstStyle/>
                    <a:p>
                      <a:pPr marL="0" marR="0" lvl="0" indent="0" algn="l" rtl="0">
                        <a:lnSpc>
                          <a:spcPct val="100000"/>
                        </a:lnSpc>
                        <a:spcBef>
                          <a:spcPts val="0"/>
                        </a:spcBef>
                        <a:spcAft>
                          <a:spcPts val="0"/>
                        </a:spcAft>
                        <a:buNone/>
                      </a:pPr>
                      <a:r>
                        <a:rPr lang="en-US" sz="1600" u="none" strike="noStrike" cap="none">
                          <a:latin typeface="Calibri"/>
                          <a:ea typeface="Calibri"/>
                          <a:cs typeface="Calibri"/>
                          <a:sym typeface="Calibri"/>
                        </a:rPr>
                        <a:t>Activities delayed (carry over to 2022)</a:t>
                      </a:r>
                      <a:endParaRPr/>
                    </a:p>
                  </a:txBody>
                  <a:tcPr marL="91450" marR="91450" marT="45725" marB="45725" anchor="ctr"/>
                </a:tc>
                <a:extLst>
                  <a:ext uri="{0D108BD9-81ED-4DB2-BD59-A6C34878D82A}">
                    <a16:rowId xmlns:a16="http://schemas.microsoft.com/office/drawing/2014/main" val="10002"/>
                  </a:ext>
                </a:extLst>
              </a:tr>
              <a:tr h="566925">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Other Activities</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$203,619</a:t>
                      </a:r>
                      <a:endParaRPr/>
                    </a:p>
                  </a:txBody>
                  <a:tcPr marL="6350" marR="6350" marT="6350" marB="0" anchor="ctr"/>
                </a:tc>
                <a:tc>
                  <a:txBody>
                    <a:bodyPr/>
                    <a:lstStyle/>
                    <a:p>
                      <a:pPr marL="0" marR="0" lvl="0" indent="0" algn="l" rtl="0">
                        <a:lnSpc>
                          <a:spcPct val="100000"/>
                        </a:lnSpc>
                        <a:spcBef>
                          <a:spcPts val="0"/>
                        </a:spcBef>
                        <a:spcAft>
                          <a:spcPts val="0"/>
                        </a:spcAft>
                        <a:buNone/>
                      </a:pPr>
                      <a:r>
                        <a:rPr lang="en-US" sz="1600" u="none" strike="noStrike" cap="none">
                          <a:latin typeface="Calibri"/>
                          <a:ea typeface="Calibri"/>
                          <a:cs typeface="Calibri"/>
                          <a:sym typeface="Calibri"/>
                        </a:rPr>
                        <a:t>$60K – Savings from meetings/trainings done online</a:t>
                      </a:r>
                      <a:endParaRPr/>
                    </a:p>
                    <a:p>
                      <a:pPr marL="0" marR="0" lvl="0" indent="0" algn="l" rtl="0">
                        <a:lnSpc>
                          <a:spcPct val="100000"/>
                        </a:lnSpc>
                        <a:spcBef>
                          <a:spcPts val="0"/>
                        </a:spcBef>
                        <a:spcAft>
                          <a:spcPts val="0"/>
                        </a:spcAft>
                        <a:buNone/>
                      </a:pPr>
                      <a:r>
                        <a:rPr lang="en-US" sz="1600" u="none" strike="noStrike" cap="none">
                          <a:latin typeface="Calibri"/>
                          <a:ea typeface="Calibri"/>
                          <a:cs typeface="Calibri"/>
                          <a:sym typeface="Calibri"/>
                        </a:rPr>
                        <a:t>$128K – Delayed ICCM and Surveillance trainings (Carry Over to 2022)</a:t>
                      </a:r>
                      <a:endParaRPr/>
                    </a:p>
                    <a:p>
                      <a:pPr marL="0" marR="0" lvl="0" indent="0" algn="l" rtl="0">
                        <a:lnSpc>
                          <a:spcPct val="100000"/>
                        </a:lnSpc>
                        <a:spcBef>
                          <a:spcPts val="0"/>
                        </a:spcBef>
                        <a:spcAft>
                          <a:spcPts val="0"/>
                        </a:spcAft>
                        <a:buNone/>
                      </a:pPr>
                      <a:r>
                        <a:rPr lang="en-US" sz="1600" u="none" strike="noStrike" cap="none">
                          <a:latin typeface="Calibri"/>
                          <a:ea typeface="Calibri"/>
                          <a:cs typeface="Calibri"/>
                          <a:sym typeface="Calibri"/>
                        </a:rPr>
                        <a:t>$9K – iDES not done</a:t>
                      </a:r>
                      <a:endParaRPr/>
                    </a:p>
                    <a:p>
                      <a:pPr marL="0" marR="0" lvl="0" indent="0" algn="l" rtl="0">
                        <a:lnSpc>
                          <a:spcPct val="100000"/>
                        </a:lnSpc>
                        <a:spcBef>
                          <a:spcPts val="0"/>
                        </a:spcBef>
                        <a:spcAft>
                          <a:spcPts val="0"/>
                        </a:spcAft>
                        <a:buNone/>
                      </a:pPr>
                      <a:r>
                        <a:rPr lang="en-US" sz="1600" u="none" strike="noStrike" cap="none">
                          <a:latin typeface="Calibri"/>
                          <a:ea typeface="Calibri"/>
                          <a:cs typeface="Calibri"/>
                          <a:sym typeface="Calibri"/>
                        </a:rPr>
                        <a:t>$5K – PV Referral not implemented</a:t>
                      </a:r>
                      <a:endParaRPr/>
                    </a:p>
                  </a:txBody>
                  <a:tcPr marL="91450" marR="91450" marT="45725" marB="45725" anchor="ctr"/>
                </a:tc>
                <a:extLst>
                  <a:ext uri="{0D108BD9-81ED-4DB2-BD59-A6C34878D82A}">
                    <a16:rowId xmlns:a16="http://schemas.microsoft.com/office/drawing/2014/main" val="10003"/>
                  </a:ext>
                </a:extLst>
              </a:tr>
              <a:tr h="566925">
                <a:tc>
                  <a:txBody>
                    <a:bodyPr/>
                    <a:lstStyle/>
                    <a:p>
                      <a:pPr marL="0" marR="0" lvl="0" indent="0" algn="ctr" rtl="0">
                        <a:lnSpc>
                          <a:spcPct val="100000"/>
                        </a:lnSpc>
                        <a:spcBef>
                          <a:spcPts val="0"/>
                        </a:spcBef>
                        <a:spcAft>
                          <a:spcPts val="0"/>
                        </a:spcAft>
                        <a:buNone/>
                      </a:pPr>
                      <a:r>
                        <a:rPr lang="en-US" sz="1600" b="1" u="none" strike="noStrike" cap="none">
                          <a:latin typeface="Calibri"/>
                          <a:ea typeface="Calibri"/>
                          <a:cs typeface="Calibri"/>
                          <a:sym typeface="Calibri"/>
                        </a:rPr>
                        <a:t>TOTAL</a:t>
                      </a:r>
                      <a:endParaRPr/>
                    </a:p>
                  </a:txBody>
                  <a:tcPr marL="91450" marR="91450" marT="45725" marB="45725" anchor="ctr">
                    <a:solidFill>
                      <a:srgbClr val="62C2FF"/>
                    </a:solidFill>
                  </a:tcPr>
                </a:tc>
                <a:tc>
                  <a:txBody>
                    <a:bodyPr/>
                    <a:lstStyle/>
                    <a:p>
                      <a:pPr marL="0" marR="0" lvl="0" indent="0" algn="ctr"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$473,275</a:t>
                      </a:r>
                      <a:endParaRPr/>
                    </a:p>
                  </a:txBody>
                  <a:tcPr marL="6350" marR="6350" marT="6350" marB="0" anchor="ctr">
                    <a:solidFill>
                      <a:srgbClr val="62C2FF"/>
                    </a:solidFill>
                  </a:tcPr>
                </a:tc>
                <a:tc>
                  <a:txBody>
                    <a:bodyPr/>
                    <a:lstStyle/>
                    <a:p>
                      <a:pPr marL="0" marR="0" lvl="0" indent="0" algn="l" rtl="0">
                        <a:lnSpc>
                          <a:spcPct val="100000"/>
                        </a:lnSpc>
                        <a:spcBef>
                          <a:spcPts val="0"/>
                        </a:spcBef>
                        <a:spcAft>
                          <a:spcPts val="0"/>
                        </a:spcAft>
                        <a:buNone/>
                      </a:pPr>
                      <a:endParaRPr sz="1600" b="1" u="none" strike="noStrike" cap="none">
                        <a:latin typeface="Calibri"/>
                        <a:ea typeface="Calibri"/>
                        <a:cs typeface="Calibri"/>
                        <a:sym typeface="Calibri"/>
                      </a:endParaRPr>
                    </a:p>
                  </a:txBody>
                  <a:tcPr marL="91450" marR="91450" marT="45725" marB="45725" anchor="ctr">
                    <a:solidFill>
                      <a:srgbClr val="62C2FF"/>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34"/>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SzPts val="1800"/>
              <a:buNone/>
            </a:pPr>
            <a:endParaRPr/>
          </a:p>
        </p:txBody>
      </p:sp>
      <p:sp>
        <p:nvSpPr>
          <p:cNvPr id="569" name="Google Shape;569;p34"/>
          <p:cNvSpPr txBox="1">
            <a:spLocks noGrp="1"/>
          </p:cNvSpPr>
          <p:nvPr>
            <p:ph type="body" idx="1"/>
          </p:nvPr>
        </p:nvSpPr>
        <p:spPr>
          <a:xfrm>
            <a:off x="960000" y="1266825"/>
            <a:ext cx="10905000" cy="4968000"/>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SzPts val="1800"/>
              <a:buNone/>
            </a:pPr>
            <a:endParaRPr/>
          </a:p>
        </p:txBody>
      </p:sp>
      <p:sp>
        <p:nvSpPr>
          <p:cNvPr id="570" name="Google Shape;570;p34"/>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rmAutofit fontScale="90000"/>
          </a:bodyPr>
          <a:lstStyle/>
          <a:p>
            <a:pPr marL="0" lvl="0" indent="0" algn="l" rtl="0">
              <a:lnSpc>
                <a:spcPct val="200000"/>
              </a:lnSpc>
              <a:spcBef>
                <a:spcPts val="0"/>
              </a:spcBef>
              <a:spcAft>
                <a:spcPts val="0"/>
              </a:spcAft>
              <a:buSzPct val="71428"/>
              <a:buNone/>
            </a:pPr>
            <a:r>
              <a:rPr lang="en-US" sz="2800" b="0">
                <a:latin typeface="Calibri"/>
                <a:ea typeface="Calibri"/>
                <a:cs typeface="Calibri"/>
                <a:sym typeface="Calibri"/>
              </a:rPr>
              <a:t>4. Budget vs. expenditure Jan – Dec 2021 – Carry Over and Net Savings</a:t>
            </a:r>
            <a:endParaRPr>
              <a:latin typeface="Calibri"/>
              <a:ea typeface="Calibri"/>
              <a:cs typeface="Calibri"/>
              <a:sym typeface="Calibri"/>
            </a:endParaRPr>
          </a:p>
        </p:txBody>
      </p:sp>
      <p:graphicFrame>
        <p:nvGraphicFramePr>
          <p:cNvPr id="571" name="Google Shape;571;p34"/>
          <p:cNvGraphicFramePr/>
          <p:nvPr/>
        </p:nvGraphicFramePr>
        <p:xfrm>
          <a:off x="605791" y="889491"/>
          <a:ext cx="11259200" cy="5925295"/>
        </p:xfrm>
        <a:graphic>
          <a:graphicData uri="http://schemas.openxmlformats.org/drawingml/2006/table">
            <a:tbl>
              <a:tblPr firstRow="1" bandRow="1">
                <a:noFill/>
                <a:tableStyleId>{36A00CF0-FF0F-4ABB-83E8-800FBF616EF5}</a:tableStyleId>
              </a:tblPr>
              <a:tblGrid>
                <a:gridCol w="1357275">
                  <a:extLst>
                    <a:ext uri="{9D8B030D-6E8A-4147-A177-3AD203B41FA5}">
                      <a16:colId xmlns:a16="http://schemas.microsoft.com/office/drawing/2014/main" val="20000"/>
                    </a:ext>
                  </a:extLst>
                </a:gridCol>
                <a:gridCol w="1628200">
                  <a:extLst>
                    <a:ext uri="{9D8B030D-6E8A-4147-A177-3AD203B41FA5}">
                      <a16:colId xmlns:a16="http://schemas.microsoft.com/office/drawing/2014/main" val="20001"/>
                    </a:ext>
                  </a:extLst>
                </a:gridCol>
                <a:gridCol w="1440175">
                  <a:extLst>
                    <a:ext uri="{9D8B030D-6E8A-4147-A177-3AD203B41FA5}">
                      <a16:colId xmlns:a16="http://schemas.microsoft.com/office/drawing/2014/main" val="20002"/>
                    </a:ext>
                  </a:extLst>
                </a:gridCol>
                <a:gridCol w="2011675">
                  <a:extLst>
                    <a:ext uri="{9D8B030D-6E8A-4147-A177-3AD203B41FA5}">
                      <a16:colId xmlns:a16="http://schemas.microsoft.com/office/drawing/2014/main" val="20003"/>
                    </a:ext>
                  </a:extLst>
                </a:gridCol>
                <a:gridCol w="4821875">
                  <a:extLst>
                    <a:ext uri="{9D8B030D-6E8A-4147-A177-3AD203B41FA5}">
                      <a16:colId xmlns:a16="http://schemas.microsoft.com/office/drawing/2014/main" val="20004"/>
                    </a:ext>
                  </a:extLst>
                </a:gridCol>
              </a:tblGrid>
              <a:tr h="566925">
                <a:tc>
                  <a:txBody>
                    <a:bodyPr/>
                    <a:lstStyle/>
                    <a:p>
                      <a:pPr marL="0" marR="0" lvl="0" indent="0" algn="ctr" rtl="0">
                        <a:lnSpc>
                          <a:spcPct val="100000"/>
                        </a:lnSpc>
                        <a:spcBef>
                          <a:spcPts val="0"/>
                        </a:spcBef>
                        <a:spcAft>
                          <a:spcPts val="0"/>
                        </a:spcAft>
                        <a:buNone/>
                      </a:pPr>
                      <a:r>
                        <a:rPr lang="en-US" sz="1600" u="none" strike="noStrike" cap="none">
                          <a:solidFill>
                            <a:schemeClr val="dk1"/>
                          </a:solidFill>
                          <a:latin typeface="Calibri"/>
                          <a:ea typeface="Calibri"/>
                          <a:cs typeface="Calibri"/>
                          <a:sym typeface="Calibri"/>
                        </a:rPr>
                        <a:t>Implementer</a:t>
                      </a:r>
                      <a:endParaRPr/>
                    </a:p>
                  </a:txBody>
                  <a:tcPr marL="91450" marR="91450" marT="45725" marB="45725" anchor="ctr">
                    <a:solidFill>
                      <a:srgbClr val="62C2FF"/>
                    </a:solidFill>
                  </a:tcPr>
                </a:tc>
                <a:tc>
                  <a:txBody>
                    <a:bodyPr/>
                    <a:lstStyle/>
                    <a:p>
                      <a:pPr marL="0" marR="0" lvl="0" indent="0" algn="ctr" rtl="0">
                        <a:lnSpc>
                          <a:spcPct val="100000"/>
                        </a:lnSpc>
                        <a:spcBef>
                          <a:spcPts val="0"/>
                        </a:spcBef>
                        <a:spcAft>
                          <a:spcPts val="0"/>
                        </a:spcAft>
                        <a:buNone/>
                      </a:pPr>
                      <a:r>
                        <a:rPr lang="en-US" sz="1600" u="none" strike="noStrike" cap="none">
                          <a:solidFill>
                            <a:schemeClr val="dk1"/>
                          </a:solidFill>
                          <a:latin typeface="Calibri"/>
                          <a:ea typeface="Calibri"/>
                          <a:cs typeface="Calibri"/>
                          <a:sym typeface="Calibri"/>
                        </a:rPr>
                        <a:t>Net Savings 2021</a:t>
                      </a:r>
                      <a:endParaRPr/>
                    </a:p>
                  </a:txBody>
                  <a:tcPr marL="91450" marR="91450" marT="45725" marB="45725" anchor="ctr">
                    <a:solidFill>
                      <a:srgbClr val="62C2FF"/>
                    </a:solidFill>
                  </a:tcPr>
                </a:tc>
                <a:tc>
                  <a:txBody>
                    <a:bodyPr/>
                    <a:lstStyle/>
                    <a:p>
                      <a:pPr marL="0" marR="0" lvl="0" indent="0" algn="ctr" rtl="0">
                        <a:lnSpc>
                          <a:spcPct val="100000"/>
                        </a:lnSpc>
                        <a:spcBef>
                          <a:spcPts val="0"/>
                        </a:spcBef>
                        <a:spcAft>
                          <a:spcPts val="0"/>
                        </a:spcAft>
                        <a:buNone/>
                      </a:pPr>
                      <a:r>
                        <a:rPr lang="en-US" sz="1400" b="1" i="0" u="none" strike="noStrike" cap="none">
                          <a:solidFill>
                            <a:schemeClr val="dk1"/>
                          </a:solidFill>
                          <a:latin typeface="Calibri"/>
                          <a:ea typeface="Calibri"/>
                          <a:cs typeface="Calibri"/>
                          <a:sym typeface="Calibri"/>
                        </a:rPr>
                        <a:t>Carry over to 2022</a:t>
                      </a:r>
                      <a:endParaRPr/>
                    </a:p>
                  </a:txBody>
                  <a:tcPr marL="6350" marR="6350" marT="6350" marB="0" anchor="ctr">
                    <a:solidFill>
                      <a:srgbClr val="62C2FF"/>
                    </a:solidFill>
                  </a:tcPr>
                </a:tc>
                <a:tc>
                  <a:txBody>
                    <a:bodyPr/>
                    <a:lstStyle/>
                    <a:p>
                      <a:pPr marL="0" marR="0" lvl="0" indent="0" algn="ctr" rtl="0">
                        <a:lnSpc>
                          <a:spcPct val="100000"/>
                        </a:lnSpc>
                        <a:spcBef>
                          <a:spcPts val="0"/>
                        </a:spcBef>
                        <a:spcAft>
                          <a:spcPts val="0"/>
                        </a:spcAft>
                        <a:buNone/>
                      </a:pPr>
                      <a:r>
                        <a:rPr lang="en-US" sz="1400" b="1" i="0" u="none" strike="noStrike" cap="none">
                          <a:solidFill>
                            <a:schemeClr val="dk1"/>
                          </a:solidFill>
                          <a:latin typeface="Calibri"/>
                          <a:ea typeface="Calibri"/>
                          <a:cs typeface="Calibri"/>
                          <a:sym typeface="Calibri"/>
                        </a:rPr>
                        <a:t>Savings after Carry Over</a:t>
                      </a:r>
                      <a:endParaRPr/>
                    </a:p>
                  </a:txBody>
                  <a:tcPr marL="6350" marR="6350" marT="6350" marB="0" anchor="ctr">
                    <a:solidFill>
                      <a:srgbClr val="62C2FF"/>
                    </a:solidFill>
                  </a:tcPr>
                </a:tc>
                <a:tc>
                  <a:txBody>
                    <a:bodyPr/>
                    <a:lstStyle/>
                    <a:p>
                      <a:pPr marL="0" marR="0" lvl="0" indent="0" algn="ctr" rtl="0">
                        <a:lnSpc>
                          <a:spcPct val="100000"/>
                        </a:lnSpc>
                        <a:spcBef>
                          <a:spcPts val="0"/>
                        </a:spcBef>
                        <a:spcAft>
                          <a:spcPts val="0"/>
                        </a:spcAft>
                        <a:buNone/>
                      </a:pPr>
                      <a:r>
                        <a:rPr lang="en-US" sz="1600" u="none" strike="noStrike" cap="none">
                          <a:solidFill>
                            <a:schemeClr val="dk1"/>
                          </a:solidFill>
                          <a:latin typeface="Calibri"/>
                          <a:ea typeface="Calibri"/>
                          <a:cs typeface="Calibri"/>
                          <a:sym typeface="Calibri"/>
                        </a:rPr>
                        <a:t>Note</a:t>
                      </a:r>
                      <a:endParaRPr/>
                    </a:p>
                  </a:txBody>
                  <a:tcPr marL="91450" marR="91450" marT="45725" marB="45725" anchor="ctr">
                    <a:solidFill>
                      <a:srgbClr val="62C2FF"/>
                    </a:solidFill>
                  </a:tcPr>
                </a:tc>
                <a:extLst>
                  <a:ext uri="{0D108BD9-81ED-4DB2-BD59-A6C34878D82A}">
                    <a16:rowId xmlns:a16="http://schemas.microsoft.com/office/drawing/2014/main" val="10000"/>
                  </a:ext>
                </a:extLst>
              </a:tr>
              <a:tr h="566925">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CMPE</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$474,815</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$230,401</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$244,414</a:t>
                      </a:r>
                      <a:endParaRPr/>
                    </a:p>
                  </a:txBody>
                  <a:tcPr marL="6350" marR="6350" marT="6350" marB="0" anchor="ctr"/>
                </a:tc>
                <a:tc>
                  <a:txBody>
                    <a:bodyPr/>
                    <a:lstStyle/>
                    <a:p>
                      <a:pPr marL="0" marR="0" lvl="0" indent="0" algn="l" rtl="0">
                        <a:lnSpc>
                          <a:spcPct val="100000"/>
                        </a:lnSpc>
                        <a:spcBef>
                          <a:spcPts val="0"/>
                        </a:spcBef>
                        <a:spcAft>
                          <a:spcPts val="0"/>
                        </a:spcAft>
                        <a:buNone/>
                      </a:pPr>
                      <a:r>
                        <a:rPr lang="en-US" sz="1600" u="none" strike="noStrike" cap="none">
                          <a:latin typeface="Calibri"/>
                          <a:ea typeface="Calibri"/>
                          <a:cs typeface="Calibri"/>
                          <a:sym typeface="Calibri"/>
                        </a:rPr>
                        <a:t>Carry Over to 2022 for delayed ICCM and Surveillance trainings, PF Accelerator Activities, Annual Meeting, other outstanding advances</a:t>
                      </a:r>
                      <a:endParaRPr/>
                    </a:p>
                  </a:txBody>
                  <a:tcPr marL="91450" marR="91450" marT="45725" marB="45725" anchor="ctr"/>
                </a:tc>
                <a:extLst>
                  <a:ext uri="{0D108BD9-81ED-4DB2-BD59-A6C34878D82A}">
                    <a16:rowId xmlns:a16="http://schemas.microsoft.com/office/drawing/2014/main" val="10001"/>
                  </a:ext>
                </a:extLst>
              </a:tr>
              <a:tr h="566925">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CHIas</a:t>
                      </a:r>
                      <a:endParaRPr sz="1600" u="none" strike="noStrike" cap="none">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$2,103</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$2,103</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$0</a:t>
                      </a:r>
                      <a:endParaRPr/>
                    </a:p>
                  </a:txBody>
                  <a:tcPr marL="6350" marR="6350" marT="6350" marB="0" anchor="ctr"/>
                </a:tc>
                <a:tc>
                  <a:txBody>
                    <a:bodyPr/>
                    <a:lstStyle/>
                    <a:p>
                      <a:pPr marL="0" marR="0" lvl="0" indent="0" algn="ctr" rtl="0">
                        <a:lnSpc>
                          <a:spcPct val="100000"/>
                        </a:lnSpc>
                        <a:spcBef>
                          <a:spcPts val="0"/>
                        </a:spcBef>
                        <a:spcAft>
                          <a:spcPts val="0"/>
                        </a:spcAft>
                        <a:buNone/>
                      </a:pPr>
                      <a:endParaRPr sz="1600" u="none" strike="noStrike" cap="none">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2"/>
                  </a:ext>
                </a:extLst>
              </a:tr>
              <a:tr h="566925">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HPA</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$17,157</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$14,340</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$2,817</a:t>
                      </a:r>
                      <a:endParaRPr/>
                    </a:p>
                  </a:txBody>
                  <a:tcPr marL="6350" marR="6350" marT="6350" marB="0" anchor="ctr"/>
                </a:tc>
                <a:tc>
                  <a:txBody>
                    <a:bodyPr/>
                    <a:lstStyle/>
                    <a:p>
                      <a:pPr marL="0" marR="0" lvl="0" indent="0" algn="ctr" rtl="0">
                        <a:lnSpc>
                          <a:spcPct val="100000"/>
                        </a:lnSpc>
                        <a:spcBef>
                          <a:spcPts val="0"/>
                        </a:spcBef>
                        <a:spcAft>
                          <a:spcPts val="0"/>
                        </a:spcAft>
                        <a:buNone/>
                      </a:pPr>
                      <a:endParaRPr sz="1600" u="none" strike="noStrike" cap="none">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3"/>
                  </a:ext>
                </a:extLst>
              </a:tr>
              <a:tr h="566925">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PEDA</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$869</a:t>
                      </a:r>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$869</a:t>
                      </a:r>
                      <a:endParaRPr/>
                    </a:p>
                  </a:txBody>
                  <a:tcPr marL="6350" marR="6350" marT="6350" marB="0" anchor="ctr"/>
                </a:tc>
                <a:tc>
                  <a:txBody>
                    <a:bodyPr/>
                    <a:lstStyle/>
                    <a:p>
                      <a:pPr marL="0" marR="0" lvl="0" indent="0" algn="ctr" rtl="0">
                        <a:lnSpc>
                          <a:spcPct val="100000"/>
                        </a:lnSpc>
                        <a:spcBef>
                          <a:spcPts val="0"/>
                        </a:spcBef>
                        <a:spcAft>
                          <a:spcPts val="0"/>
                        </a:spcAft>
                        <a:buNone/>
                      </a:pPr>
                      <a:endParaRPr sz="1600" u="none" strike="noStrike" cap="none">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4"/>
                  </a:ext>
                </a:extLst>
              </a:tr>
              <a:tr h="566925">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DCDC</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$3,239</a:t>
                      </a:r>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$3,239</a:t>
                      </a:r>
                      <a:endParaRPr/>
                    </a:p>
                  </a:txBody>
                  <a:tcPr marL="6350" marR="6350" marT="6350" marB="0" anchor="ctr"/>
                </a:tc>
                <a:tc>
                  <a:txBody>
                    <a:bodyPr/>
                    <a:lstStyle/>
                    <a:p>
                      <a:pPr marL="0" marR="0" lvl="0" indent="0" algn="ctr" rtl="0">
                        <a:lnSpc>
                          <a:spcPct val="100000"/>
                        </a:lnSpc>
                        <a:spcBef>
                          <a:spcPts val="0"/>
                        </a:spcBef>
                        <a:spcAft>
                          <a:spcPts val="0"/>
                        </a:spcAft>
                        <a:buNone/>
                      </a:pPr>
                      <a:endParaRPr sz="1600" u="none" strike="noStrike" cap="none">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5"/>
                  </a:ext>
                </a:extLst>
              </a:tr>
              <a:tr h="566925">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DPC</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$17,999</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$11,079</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$6,920</a:t>
                      </a:r>
                      <a:endParaRPr/>
                    </a:p>
                  </a:txBody>
                  <a:tcPr marL="6350" marR="6350" marT="6350" marB="0" anchor="ctr"/>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Production and Dissemination of Annual Statistical Report delayed to 2022</a:t>
                      </a:r>
                      <a:endParaRPr/>
                    </a:p>
                  </a:txBody>
                  <a:tcPr marL="6350" marR="6350" marT="6350" marB="0" anchor="ctr"/>
                </a:tc>
                <a:extLst>
                  <a:ext uri="{0D108BD9-81ED-4DB2-BD59-A6C34878D82A}">
                    <a16:rowId xmlns:a16="http://schemas.microsoft.com/office/drawing/2014/main" val="10006"/>
                  </a:ext>
                </a:extLst>
              </a:tr>
              <a:tr h="566925">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MPSC</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$30,250</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$12,902</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$17,348</a:t>
                      </a:r>
                      <a:endParaRPr/>
                    </a:p>
                  </a:txBody>
                  <a:tcPr marL="6350" marR="6350" marT="6350" marB="0" anchor="ctr"/>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Purchase computers delayed to 2022, trainings and supervision delayed or done online</a:t>
                      </a:r>
                      <a:endParaRPr/>
                    </a:p>
                  </a:txBody>
                  <a:tcPr marL="6350" marR="6350" marT="6350" marB="0" anchor="ctr"/>
                </a:tc>
                <a:extLst>
                  <a:ext uri="{0D108BD9-81ED-4DB2-BD59-A6C34878D82A}">
                    <a16:rowId xmlns:a16="http://schemas.microsoft.com/office/drawing/2014/main" val="10007"/>
                  </a:ext>
                </a:extLst>
              </a:tr>
              <a:tr h="566925">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WHO</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$136,054</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$134,164</a:t>
                      </a:r>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$1,890</a:t>
                      </a:r>
                      <a:endParaRPr/>
                    </a:p>
                  </a:txBody>
                  <a:tcPr marL="6350" marR="6350" marT="6350" marB="0" anchor="ctr"/>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HIS TA Carry Over to 2022</a:t>
                      </a:r>
                      <a:endParaRPr/>
                    </a:p>
                  </a:txBody>
                  <a:tcPr marL="6350" marR="6350" marT="6350" marB="0" anchor="ctr"/>
                </a:tc>
                <a:extLst>
                  <a:ext uri="{0D108BD9-81ED-4DB2-BD59-A6C34878D82A}">
                    <a16:rowId xmlns:a16="http://schemas.microsoft.com/office/drawing/2014/main" val="10008"/>
                  </a:ext>
                </a:extLst>
              </a:tr>
              <a:tr h="566925">
                <a:tc>
                  <a:txBody>
                    <a:bodyPr/>
                    <a:lstStyle/>
                    <a:p>
                      <a:pPr marL="0" marR="0" lvl="0" indent="0" algn="ctr" rtl="0">
                        <a:lnSpc>
                          <a:spcPct val="100000"/>
                        </a:lnSpc>
                        <a:spcBef>
                          <a:spcPts val="0"/>
                        </a:spcBef>
                        <a:spcAft>
                          <a:spcPts val="0"/>
                        </a:spcAft>
                        <a:buNone/>
                      </a:pPr>
                      <a:r>
                        <a:rPr lang="en-US" sz="1600" b="1" u="none" strike="noStrike" cap="none">
                          <a:latin typeface="Calibri"/>
                          <a:ea typeface="Calibri"/>
                          <a:cs typeface="Calibri"/>
                          <a:sym typeface="Calibri"/>
                        </a:rPr>
                        <a:t>TOTAL</a:t>
                      </a:r>
                      <a:endParaRPr/>
                    </a:p>
                  </a:txBody>
                  <a:tcPr marL="91450" marR="91450" marT="45725" marB="45725" anchor="ctr">
                    <a:solidFill>
                      <a:srgbClr val="62C2FF"/>
                    </a:solidFill>
                  </a:tcPr>
                </a:tc>
                <a:tc>
                  <a:txBody>
                    <a:bodyPr/>
                    <a:lstStyle/>
                    <a:p>
                      <a:pPr marL="0" marR="0" lvl="0" indent="0" algn="ctr"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$682,486</a:t>
                      </a:r>
                      <a:endParaRPr/>
                    </a:p>
                  </a:txBody>
                  <a:tcPr marL="6350" marR="6350" marT="6350" marB="0" anchor="ctr">
                    <a:solidFill>
                      <a:srgbClr val="62C2FF"/>
                    </a:solidFill>
                  </a:tcPr>
                </a:tc>
                <a:tc>
                  <a:txBody>
                    <a:bodyPr/>
                    <a:lstStyle/>
                    <a:p>
                      <a:pPr marL="0" marR="0" lvl="0" indent="0" algn="ctr"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$404,989</a:t>
                      </a:r>
                      <a:endParaRPr/>
                    </a:p>
                  </a:txBody>
                  <a:tcPr marL="6350" marR="6350" marT="6350" marB="0" anchor="ctr">
                    <a:solidFill>
                      <a:srgbClr val="62C2FF"/>
                    </a:solidFill>
                  </a:tcPr>
                </a:tc>
                <a:tc>
                  <a:txBody>
                    <a:bodyPr/>
                    <a:lstStyle/>
                    <a:p>
                      <a:pPr marL="0" marR="0" lvl="0" indent="0" algn="ctr"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$277,497</a:t>
                      </a:r>
                      <a:endParaRPr/>
                    </a:p>
                  </a:txBody>
                  <a:tcPr marL="6350" marR="6350" marT="6350" marB="0" anchor="ctr">
                    <a:solidFill>
                      <a:srgbClr val="62C2FF"/>
                    </a:solidFill>
                  </a:tcPr>
                </a:tc>
                <a:tc>
                  <a:txBody>
                    <a:bodyPr/>
                    <a:lstStyle/>
                    <a:p>
                      <a:pPr marL="0" marR="0" lvl="0" indent="0" algn="ctr" rtl="0">
                        <a:lnSpc>
                          <a:spcPct val="100000"/>
                        </a:lnSpc>
                        <a:spcBef>
                          <a:spcPts val="0"/>
                        </a:spcBef>
                        <a:spcAft>
                          <a:spcPts val="0"/>
                        </a:spcAft>
                        <a:buNone/>
                      </a:pPr>
                      <a:endParaRPr sz="1600" b="1" u="none" strike="noStrike" cap="none">
                        <a:latin typeface="Calibri"/>
                        <a:ea typeface="Calibri"/>
                        <a:cs typeface="Calibri"/>
                        <a:sym typeface="Calibri"/>
                      </a:endParaRPr>
                    </a:p>
                  </a:txBody>
                  <a:tcPr marL="91450" marR="91450" marT="45725" marB="45725" anchor="ctr">
                    <a:solidFill>
                      <a:srgbClr val="62C2FF"/>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35"/>
          <p:cNvSpPr txBox="1">
            <a:spLocks noGrp="1"/>
          </p:cNvSpPr>
          <p:nvPr>
            <p:ph type="ctrTitle"/>
          </p:nvPr>
        </p:nvSpPr>
        <p:spPr>
          <a:xfrm>
            <a:off x="962455" y="1387719"/>
            <a:ext cx="6720000" cy="2242469"/>
          </a:xfrm>
          <a:prstGeom prst="rect">
            <a:avLst/>
          </a:prstGeom>
          <a:noFill/>
          <a:ln>
            <a:noFill/>
          </a:ln>
        </p:spPr>
        <p:txBody>
          <a:bodyPr spcFirstLastPara="1" wrap="square" lIns="0" tIns="0" rIns="0" bIns="0" anchor="b" anchorCtr="0">
            <a:noAutofit/>
          </a:bodyPr>
          <a:lstStyle/>
          <a:p>
            <a:pPr marL="0" lvl="0" indent="0" algn="l" rtl="0">
              <a:lnSpc>
                <a:spcPct val="120000"/>
              </a:lnSpc>
              <a:spcBef>
                <a:spcPts val="0"/>
              </a:spcBef>
              <a:spcAft>
                <a:spcPts val="0"/>
              </a:spcAft>
              <a:buClr>
                <a:schemeClr val="lt1"/>
              </a:buClr>
              <a:buSzPts val="2800"/>
              <a:buFont typeface="Arial"/>
              <a:buNone/>
            </a:pPr>
            <a:r>
              <a:rPr lang="en-US"/>
              <a:t>Thank You!</a:t>
            </a:r>
            <a:endParaRPr/>
          </a:p>
        </p:txBody>
      </p:sp>
      <p:sp>
        <p:nvSpPr>
          <p:cNvPr id="577" name="Google Shape;577;p35"/>
          <p:cNvSpPr txBox="1">
            <a:spLocks noGrp="1"/>
          </p:cNvSpPr>
          <p:nvPr>
            <p:ph type="subTitle" idx="1"/>
          </p:nvPr>
        </p:nvSpPr>
        <p:spPr>
          <a:xfrm>
            <a:off x="962457" y="3768664"/>
            <a:ext cx="6720000" cy="981456"/>
          </a:xfrm>
          <a:prstGeom prst="rect">
            <a:avLst/>
          </a:prstGeom>
          <a:noFill/>
          <a:ln>
            <a:noFill/>
          </a:ln>
        </p:spPr>
        <p:txBody>
          <a:bodyPr spcFirstLastPara="1" wrap="square" lIns="0" tIns="0" rIns="0" bIns="0" anchor="t" anchorCtr="0">
            <a:noAutofit/>
          </a:bodyPr>
          <a:lstStyle/>
          <a:p>
            <a:pPr marL="457200" lvl="0" indent="-342900" algn="l" rtl="0">
              <a:lnSpc>
                <a:spcPct val="130000"/>
              </a:lnSpc>
              <a:spcBef>
                <a:spcPts val="0"/>
              </a:spcBef>
              <a:spcAft>
                <a:spcPts val="0"/>
              </a:spcAft>
              <a:buSzPts val="22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
          <p:cNvSpPr txBox="1">
            <a:spLocks noGrp="1"/>
          </p:cNvSpPr>
          <p:nvPr>
            <p:ph type="title"/>
          </p:nvPr>
        </p:nvSpPr>
        <p:spPr>
          <a:xfrm>
            <a:off x="774943" y="42925"/>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228600" lvl="0" indent="-228600" algn="l" rtl="0">
              <a:lnSpc>
                <a:spcPct val="120000"/>
              </a:lnSpc>
              <a:spcBef>
                <a:spcPts val="0"/>
              </a:spcBef>
              <a:spcAft>
                <a:spcPts val="0"/>
              </a:spcAft>
              <a:buSzPts val="2200"/>
              <a:buFont typeface="Calibri"/>
              <a:buAutoNum type="arabicPeriod"/>
            </a:pPr>
            <a:r>
              <a:rPr lang="en-US" sz="2200">
                <a:latin typeface="Calibri"/>
                <a:ea typeface="Calibri"/>
                <a:cs typeface="Calibri"/>
                <a:sym typeface="Calibri"/>
              </a:rPr>
              <a:t>1. Program overall indicators and results</a:t>
            </a:r>
            <a:endParaRPr sz="2200">
              <a:latin typeface="Calibri"/>
              <a:ea typeface="Calibri"/>
              <a:cs typeface="Calibri"/>
              <a:sym typeface="Calibri"/>
            </a:endParaRPr>
          </a:p>
        </p:txBody>
      </p:sp>
      <p:grpSp>
        <p:nvGrpSpPr>
          <p:cNvPr id="241" name="Google Shape;241;p4"/>
          <p:cNvGrpSpPr/>
          <p:nvPr/>
        </p:nvGrpSpPr>
        <p:grpSpPr>
          <a:xfrm>
            <a:off x="900500" y="1470025"/>
            <a:ext cx="2686500" cy="1862125"/>
            <a:chOff x="900500" y="1317625"/>
            <a:chExt cx="2686500" cy="1862125"/>
          </a:xfrm>
        </p:grpSpPr>
        <p:sp>
          <p:nvSpPr>
            <p:cNvPr id="242" name="Google Shape;242;p4"/>
            <p:cNvSpPr/>
            <p:nvPr/>
          </p:nvSpPr>
          <p:spPr>
            <a:xfrm>
              <a:off x="1239500" y="1317625"/>
              <a:ext cx="2008500" cy="575100"/>
            </a:xfrm>
            <a:prstGeom prst="snip2DiagRect">
              <a:avLst>
                <a:gd name="adj1" fmla="val 0"/>
                <a:gd name="adj2" fmla="val 16667"/>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Impact indicators</a:t>
              </a:r>
              <a:endParaRPr sz="1400" b="1" i="0" u="none" strike="noStrike" cap="none">
                <a:solidFill>
                  <a:srgbClr val="000000"/>
                </a:solidFill>
                <a:latin typeface="Calibri"/>
                <a:ea typeface="Calibri"/>
                <a:cs typeface="Calibri"/>
                <a:sym typeface="Calibri"/>
              </a:endParaRPr>
            </a:p>
          </p:txBody>
        </p:sp>
        <p:sp>
          <p:nvSpPr>
            <p:cNvPr id="243" name="Google Shape;243;p4"/>
            <p:cNvSpPr txBox="1"/>
            <p:nvPr/>
          </p:nvSpPr>
          <p:spPr>
            <a:xfrm>
              <a:off x="900500" y="2133050"/>
              <a:ext cx="2686500" cy="10467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rgbClr val="000000"/>
                </a:buClr>
                <a:buSzPts val="1400"/>
                <a:buFont typeface="Calibri"/>
                <a:buAutoNum type="arabicPeriod"/>
              </a:pPr>
              <a:r>
                <a:rPr lang="en-US" sz="1400" b="0" i="0" u="none" strike="noStrike" cap="none">
                  <a:solidFill>
                    <a:srgbClr val="000000"/>
                  </a:solidFill>
                  <a:latin typeface="Calibri"/>
                  <a:ea typeface="Calibri"/>
                  <a:cs typeface="Calibri"/>
                  <a:sym typeface="Calibri"/>
                </a:rPr>
                <a:t>Inpatient malaria deaths</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AutoNum type="arabicPeriod"/>
              </a:pPr>
              <a:r>
                <a:rPr lang="en-US" sz="1400" b="0" i="0" u="none" strike="noStrike" cap="none">
                  <a:solidFill>
                    <a:srgbClr val="000000"/>
                  </a:solidFill>
                  <a:latin typeface="Calibri"/>
                  <a:ea typeface="Calibri"/>
                  <a:cs typeface="Calibri"/>
                  <a:sym typeface="Calibri"/>
                </a:rPr>
                <a:t>Malaria test positivity rate</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AutoNum type="arabicPeriod"/>
              </a:pPr>
              <a:r>
                <a:rPr lang="en-US" sz="1400" b="0" i="0" u="none" strike="noStrike" cap="none">
                  <a:solidFill>
                    <a:srgbClr val="000000"/>
                  </a:solidFill>
                  <a:latin typeface="Calibri"/>
                  <a:ea typeface="Calibri"/>
                  <a:cs typeface="Calibri"/>
                  <a:sym typeface="Calibri"/>
                </a:rPr>
                <a:t>API</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AutoNum type="arabicPeriod"/>
              </a:pPr>
              <a:r>
                <a:rPr lang="en-US" sz="1400" b="0" i="0" u="none" strike="noStrike" cap="none">
                  <a:solidFill>
                    <a:srgbClr val="000000"/>
                  </a:solidFill>
                  <a:latin typeface="Calibri"/>
                  <a:ea typeface="Calibri"/>
                  <a:cs typeface="Calibri"/>
                  <a:sym typeface="Calibri"/>
                </a:rPr>
                <a:t>Reported malaria cases</a:t>
              </a:r>
              <a:endParaRPr sz="1400" b="0" i="0" u="none" strike="noStrike" cap="none">
                <a:solidFill>
                  <a:srgbClr val="000000"/>
                </a:solidFill>
                <a:latin typeface="Calibri"/>
                <a:ea typeface="Calibri"/>
                <a:cs typeface="Calibri"/>
                <a:sym typeface="Calibri"/>
              </a:endParaRPr>
            </a:p>
          </p:txBody>
        </p:sp>
      </p:grpSp>
      <p:grpSp>
        <p:nvGrpSpPr>
          <p:cNvPr id="244" name="Google Shape;244;p4"/>
          <p:cNvGrpSpPr/>
          <p:nvPr/>
        </p:nvGrpSpPr>
        <p:grpSpPr>
          <a:xfrm>
            <a:off x="4944300" y="1470025"/>
            <a:ext cx="2008500" cy="1215625"/>
            <a:chOff x="4679300" y="1317625"/>
            <a:chExt cx="2008500" cy="1215625"/>
          </a:xfrm>
        </p:grpSpPr>
        <p:sp>
          <p:nvSpPr>
            <p:cNvPr id="245" name="Google Shape;245;p4"/>
            <p:cNvSpPr/>
            <p:nvPr/>
          </p:nvSpPr>
          <p:spPr>
            <a:xfrm>
              <a:off x="4679300" y="1317625"/>
              <a:ext cx="2008500" cy="575100"/>
            </a:xfrm>
            <a:prstGeom prst="snip2DiagRect">
              <a:avLst>
                <a:gd name="adj1" fmla="val 0"/>
                <a:gd name="adj2" fmla="val 16667"/>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Outcome indicator</a:t>
              </a:r>
              <a:endParaRPr sz="1400" b="1" i="0" u="none" strike="noStrike" cap="none">
                <a:solidFill>
                  <a:srgbClr val="000000"/>
                </a:solidFill>
                <a:latin typeface="Calibri"/>
                <a:ea typeface="Calibri"/>
                <a:cs typeface="Calibri"/>
                <a:sym typeface="Calibri"/>
              </a:endParaRPr>
            </a:p>
          </p:txBody>
        </p:sp>
        <p:sp>
          <p:nvSpPr>
            <p:cNvPr id="246" name="Google Shape;246;p4"/>
            <p:cNvSpPr txBox="1"/>
            <p:nvPr/>
          </p:nvSpPr>
          <p:spPr>
            <a:xfrm>
              <a:off x="4679300" y="2133050"/>
              <a:ext cx="2008500" cy="4002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rgbClr val="000000"/>
                </a:buClr>
                <a:buSzPts val="1400"/>
                <a:buFont typeface="Calibri"/>
                <a:buAutoNum type="arabicPeriod"/>
              </a:pPr>
              <a:r>
                <a:rPr lang="en-US" sz="1400" b="0" i="0" u="none" strike="noStrike" cap="none">
                  <a:solidFill>
                    <a:srgbClr val="000000"/>
                  </a:solidFill>
                  <a:latin typeface="Calibri"/>
                  <a:ea typeface="Calibri"/>
                  <a:cs typeface="Calibri"/>
                  <a:sym typeface="Calibri"/>
                </a:rPr>
                <a:t>ABER</a:t>
              </a:r>
              <a:endParaRPr sz="1400" b="0" i="0" u="none" strike="noStrike" cap="none">
                <a:solidFill>
                  <a:srgbClr val="000000"/>
                </a:solidFill>
                <a:latin typeface="Calibri"/>
                <a:ea typeface="Calibri"/>
                <a:cs typeface="Calibri"/>
                <a:sym typeface="Calibri"/>
              </a:endParaRPr>
            </a:p>
          </p:txBody>
        </p:sp>
      </p:grpSp>
      <p:grpSp>
        <p:nvGrpSpPr>
          <p:cNvPr id="247" name="Google Shape;247;p4"/>
          <p:cNvGrpSpPr/>
          <p:nvPr/>
        </p:nvGrpSpPr>
        <p:grpSpPr>
          <a:xfrm>
            <a:off x="7964500" y="1470025"/>
            <a:ext cx="3639300" cy="2077525"/>
            <a:chOff x="7964500" y="1317625"/>
            <a:chExt cx="3639300" cy="2077525"/>
          </a:xfrm>
        </p:grpSpPr>
        <p:sp>
          <p:nvSpPr>
            <p:cNvPr id="248" name="Google Shape;248;p4"/>
            <p:cNvSpPr/>
            <p:nvPr/>
          </p:nvSpPr>
          <p:spPr>
            <a:xfrm>
              <a:off x="8779900" y="1317625"/>
              <a:ext cx="2008500" cy="575100"/>
            </a:xfrm>
            <a:prstGeom prst="snip2DiagRect">
              <a:avLst>
                <a:gd name="adj1" fmla="val 0"/>
                <a:gd name="adj2" fmla="val 16667"/>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Coverage indicators</a:t>
              </a:r>
              <a:endParaRPr sz="1400" b="1" i="0" u="none" strike="noStrike" cap="none">
                <a:solidFill>
                  <a:srgbClr val="000000"/>
                </a:solidFill>
                <a:latin typeface="Calibri"/>
                <a:ea typeface="Calibri"/>
                <a:cs typeface="Calibri"/>
                <a:sym typeface="Calibri"/>
              </a:endParaRPr>
            </a:p>
          </p:txBody>
        </p:sp>
        <p:sp>
          <p:nvSpPr>
            <p:cNvPr id="249" name="Google Shape;249;p4"/>
            <p:cNvSpPr txBox="1"/>
            <p:nvPr/>
          </p:nvSpPr>
          <p:spPr>
            <a:xfrm>
              <a:off x="7964500" y="2133050"/>
              <a:ext cx="3639300" cy="12621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rgbClr val="000000"/>
                </a:buClr>
                <a:buSzPts val="1400"/>
                <a:buFont typeface="Calibri"/>
                <a:buAutoNum type="arabicPeriod"/>
              </a:pPr>
              <a:r>
                <a:rPr lang="en-US" sz="1400" b="0" i="0" u="none" strike="noStrike" cap="none">
                  <a:solidFill>
                    <a:srgbClr val="000000"/>
                  </a:solidFill>
                  <a:latin typeface="Calibri"/>
                  <a:ea typeface="Calibri"/>
                  <a:cs typeface="Calibri"/>
                  <a:sym typeface="Calibri"/>
                </a:rPr>
                <a:t>LLINs continuous distribution</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AutoNum type="arabicPeriod"/>
              </a:pPr>
              <a:r>
                <a:rPr lang="en-US" sz="1400" b="0" i="0" u="none" strike="noStrike" cap="none">
                  <a:solidFill>
                    <a:srgbClr val="000000"/>
                  </a:solidFill>
                  <a:latin typeface="Calibri"/>
                  <a:ea typeface="Calibri"/>
                  <a:cs typeface="Calibri"/>
                  <a:sym typeface="Calibri"/>
                </a:rPr>
                <a:t># testing in all sectors</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AutoNum type="arabicPeriod"/>
              </a:pPr>
              <a:r>
                <a:rPr lang="en-US" sz="1400" b="0" i="0" u="none" strike="noStrike" cap="none">
                  <a:solidFill>
                    <a:srgbClr val="000000"/>
                  </a:solidFill>
                  <a:latin typeface="Calibri"/>
                  <a:ea typeface="Calibri"/>
                  <a:cs typeface="Calibri"/>
                  <a:sym typeface="Calibri"/>
                </a:rPr>
                <a:t>% treated in all sectors</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AutoNum type="arabicPeriod"/>
              </a:pPr>
              <a:r>
                <a:rPr lang="en-US" sz="1400" b="0" i="0" u="none" strike="noStrike" cap="none">
                  <a:solidFill>
                    <a:srgbClr val="000000"/>
                  </a:solidFill>
                  <a:latin typeface="Calibri"/>
                  <a:ea typeface="Calibri"/>
                  <a:cs typeface="Calibri"/>
                  <a:sym typeface="Calibri"/>
                </a:rPr>
                <a:t>% case investigated within 3 days</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AutoNum type="arabicPeriod"/>
              </a:pPr>
              <a:r>
                <a:rPr lang="en-US" sz="1400" b="0" i="0" u="none" strike="noStrike" cap="none">
                  <a:solidFill>
                    <a:srgbClr val="000000"/>
                  </a:solidFill>
                  <a:latin typeface="Calibri"/>
                  <a:ea typeface="Calibri"/>
                  <a:cs typeface="Calibri"/>
                  <a:sym typeface="Calibri"/>
                </a:rPr>
                <a:t>% foci investigated within 7 days</a:t>
              </a:r>
              <a:endParaRPr sz="1400" b="0" i="0" u="none" strike="noStrike" cap="none">
                <a:solidFill>
                  <a:srgbClr val="000000"/>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5"/>
          <p:cNvSpPr txBox="1">
            <a:spLocks noGrp="1"/>
          </p:cNvSpPr>
          <p:nvPr>
            <p:ph type="body" idx="1"/>
          </p:nvPr>
        </p:nvSpPr>
        <p:spPr>
          <a:xfrm>
            <a:off x="951425" y="2772750"/>
            <a:ext cx="10905000" cy="13125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dk1"/>
              </a:buClr>
              <a:buSzPts val="1100"/>
              <a:buFont typeface="Arial"/>
              <a:buNone/>
            </a:pPr>
            <a:r>
              <a:rPr lang="en-US" sz="5300" b="1">
                <a:latin typeface="Calibri"/>
                <a:ea typeface="Calibri"/>
                <a:cs typeface="Calibri"/>
                <a:sym typeface="Calibri"/>
              </a:rPr>
              <a:t>Impact indicators</a:t>
            </a:r>
            <a:endParaRPr sz="53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6"/>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SzPts val="1800"/>
              <a:buNone/>
            </a:pPr>
            <a:endParaRPr/>
          </a:p>
        </p:txBody>
      </p:sp>
      <p:sp>
        <p:nvSpPr>
          <p:cNvPr id="262" name="Google Shape;262;p6"/>
          <p:cNvSpPr txBox="1">
            <a:spLocks noGrp="1"/>
          </p:cNvSpPr>
          <p:nvPr>
            <p:ph type="body" idx="1"/>
          </p:nvPr>
        </p:nvSpPr>
        <p:spPr>
          <a:xfrm>
            <a:off x="960000" y="1266825"/>
            <a:ext cx="10905000" cy="4968000"/>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SzPts val="1800"/>
              <a:buNone/>
            </a:pPr>
            <a:r>
              <a:rPr lang="en-US" sz="1600" b="1">
                <a:latin typeface="Calibri"/>
                <a:ea typeface="Calibri"/>
                <a:cs typeface="Calibri"/>
                <a:sym typeface="Calibri"/>
              </a:rPr>
              <a:t>Impact indicator 1 - Inpatient malaria deaths</a:t>
            </a:r>
            <a:endParaRPr sz="1600" b="1">
              <a:latin typeface="Calibri"/>
              <a:ea typeface="Calibri"/>
              <a:cs typeface="Calibri"/>
              <a:sym typeface="Calibri"/>
            </a:endParaRPr>
          </a:p>
          <a:p>
            <a:pPr marL="0" lvl="0" indent="0" algn="l" rtl="0">
              <a:lnSpc>
                <a:spcPct val="130000"/>
              </a:lnSpc>
              <a:spcBef>
                <a:spcPts val="0"/>
              </a:spcBef>
              <a:spcAft>
                <a:spcPts val="0"/>
              </a:spcAft>
              <a:buSzPts val="1800"/>
              <a:buNone/>
            </a:pPr>
            <a:endParaRPr sz="1400" b="1">
              <a:latin typeface="Calibri"/>
              <a:ea typeface="Calibri"/>
              <a:cs typeface="Calibri"/>
              <a:sym typeface="Calibri"/>
            </a:endParaRPr>
          </a:p>
          <a:p>
            <a:pPr marL="0" lvl="0" indent="0" algn="l" rtl="0">
              <a:lnSpc>
                <a:spcPct val="130000"/>
              </a:lnSpc>
              <a:spcBef>
                <a:spcPts val="0"/>
              </a:spcBef>
              <a:spcAft>
                <a:spcPts val="0"/>
              </a:spcAft>
              <a:buSzPts val="1800"/>
              <a:buNone/>
            </a:pPr>
            <a:endParaRPr sz="1400" b="1">
              <a:latin typeface="Calibri"/>
              <a:ea typeface="Calibri"/>
              <a:cs typeface="Calibri"/>
              <a:sym typeface="Calibri"/>
            </a:endParaRPr>
          </a:p>
          <a:p>
            <a:pPr marL="0" lvl="0" indent="0" algn="l" rtl="0">
              <a:lnSpc>
                <a:spcPct val="130000"/>
              </a:lnSpc>
              <a:spcBef>
                <a:spcPts val="0"/>
              </a:spcBef>
              <a:spcAft>
                <a:spcPts val="0"/>
              </a:spcAft>
              <a:buSzPts val="1800"/>
              <a:buNone/>
            </a:pPr>
            <a:endParaRPr sz="1400" b="1">
              <a:latin typeface="Calibri"/>
              <a:ea typeface="Calibri"/>
              <a:cs typeface="Calibri"/>
              <a:sym typeface="Calibri"/>
            </a:endParaRPr>
          </a:p>
          <a:p>
            <a:pPr marL="0" lvl="0" indent="0" algn="l" rtl="0">
              <a:lnSpc>
                <a:spcPct val="130000"/>
              </a:lnSpc>
              <a:spcBef>
                <a:spcPts val="0"/>
              </a:spcBef>
              <a:spcAft>
                <a:spcPts val="0"/>
              </a:spcAft>
              <a:buSzPts val="1800"/>
              <a:buNone/>
            </a:pPr>
            <a:endParaRPr sz="1400" b="1">
              <a:latin typeface="Calibri"/>
              <a:ea typeface="Calibri"/>
              <a:cs typeface="Calibri"/>
              <a:sym typeface="Calibri"/>
            </a:endParaRPr>
          </a:p>
          <a:p>
            <a:pPr marL="0" lvl="0" indent="0" algn="l" rtl="0">
              <a:lnSpc>
                <a:spcPct val="130000"/>
              </a:lnSpc>
              <a:spcBef>
                <a:spcPts val="0"/>
              </a:spcBef>
              <a:spcAft>
                <a:spcPts val="0"/>
              </a:spcAft>
              <a:buSzPts val="1800"/>
              <a:buNone/>
            </a:pPr>
            <a:endParaRPr sz="1400" b="1">
              <a:latin typeface="Calibri"/>
              <a:ea typeface="Calibri"/>
              <a:cs typeface="Calibri"/>
              <a:sym typeface="Calibri"/>
            </a:endParaRPr>
          </a:p>
          <a:p>
            <a:pPr marL="0" lvl="0" indent="0" algn="l" rtl="0">
              <a:lnSpc>
                <a:spcPct val="130000"/>
              </a:lnSpc>
              <a:spcBef>
                <a:spcPts val="0"/>
              </a:spcBef>
              <a:spcAft>
                <a:spcPts val="0"/>
              </a:spcAft>
              <a:buSzPts val="1800"/>
              <a:buNone/>
            </a:pPr>
            <a:endParaRPr sz="1400" b="1">
              <a:latin typeface="Calibri"/>
              <a:ea typeface="Calibri"/>
              <a:cs typeface="Calibri"/>
              <a:sym typeface="Calibri"/>
            </a:endParaRPr>
          </a:p>
          <a:p>
            <a:pPr marL="0" lvl="0" indent="0" algn="l" rtl="0">
              <a:lnSpc>
                <a:spcPct val="130000"/>
              </a:lnSpc>
              <a:spcBef>
                <a:spcPts val="0"/>
              </a:spcBef>
              <a:spcAft>
                <a:spcPts val="0"/>
              </a:spcAft>
              <a:buSzPts val="1800"/>
              <a:buNone/>
            </a:pPr>
            <a:r>
              <a:rPr lang="en-US" sz="1700" b="1">
                <a:latin typeface="Calibri"/>
                <a:ea typeface="Calibri"/>
                <a:cs typeface="Calibri"/>
                <a:sym typeface="Calibri"/>
              </a:rPr>
              <a:t>Death case: </a:t>
            </a:r>
            <a:r>
              <a:rPr lang="en-US" sz="1700">
                <a:latin typeface="Calibri"/>
                <a:ea typeface="Calibri"/>
                <a:cs typeface="Calibri"/>
                <a:sym typeface="Calibri"/>
              </a:rPr>
              <a:t>Nong district, Savannakhet Province on September 2021</a:t>
            </a:r>
            <a:endParaRPr sz="2000">
              <a:latin typeface="Calibri"/>
              <a:ea typeface="Calibri"/>
              <a:cs typeface="Calibri"/>
              <a:sym typeface="Calibri"/>
            </a:endParaRPr>
          </a:p>
          <a:p>
            <a:pPr marL="0" lvl="0" indent="0" algn="l" rtl="0">
              <a:lnSpc>
                <a:spcPct val="130000"/>
              </a:lnSpc>
              <a:spcBef>
                <a:spcPts val="0"/>
              </a:spcBef>
              <a:spcAft>
                <a:spcPts val="0"/>
              </a:spcAft>
              <a:buSzPts val="1800"/>
              <a:buNone/>
            </a:pPr>
            <a:endParaRPr sz="1400" b="1">
              <a:latin typeface="Calibri"/>
              <a:ea typeface="Calibri"/>
              <a:cs typeface="Calibri"/>
              <a:sym typeface="Calibri"/>
            </a:endParaRPr>
          </a:p>
          <a:p>
            <a:pPr marL="0" lvl="0" indent="0" algn="l" rtl="0">
              <a:lnSpc>
                <a:spcPct val="130000"/>
              </a:lnSpc>
              <a:spcBef>
                <a:spcPts val="0"/>
              </a:spcBef>
              <a:spcAft>
                <a:spcPts val="0"/>
              </a:spcAft>
              <a:buSzPts val="1800"/>
              <a:buNone/>
            </a:pPr>
            <a:endParaRPr sz="1400" b="1">
              <a:latin typeface="Calibri"/>
              <a:ea typeface="Calibri"/>
              <a:cs typeface="Calibri"/>
              <a:sym typeface="Calibri"/>
            </a:endParaRPr>
          </a:p>
        </p:txBody>
      </p:sp>
      <p:sp>
        <p:nvSpPr>
          <p:cNvPr id="263" name="Google Shape;263;p6"/>
          <p:cNvSpPr txBox="1">
            <a:spLocks noGrp="1"/>
          </p:cNvSpPr>
          <p:nvPr>
            <p:ph type="title"/>
          </p:nvPr>
        </p:nvSpPr>
        <p:spPr>
          <a:xfrm>
            <a:off x="774943" y="42925"/>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228600" lvl="0" indent="-228600" algn="l" rtl="0">
              <a:lnSpc>
                <a:spcPct val="120000"/>
              </a:lnSpc>
              <a:spcBef>
                <a:spcPts val="0"/>
              </a:spcBef>
              <a:spcAft>
                <a:spcPts val="0"/>
              </a:spcAft>
              <a:buSzPts val="2200"/>
              <a:buFont typeface="Calibri"/>
              <a:buAutoNum type="arabicPeriod"/>
            </a:pPr>
            <a:r>
              <a:rPr lang="en-US" sz="2200">
                <a:latin typeface="Calibri"/>
                <a:ea typeface="Calibri"/>
                <a:cs typeface="Calibri"/>
                <a:sym typeface="Calibri"/>
              </a:rPr>
              <a:t>1. Program overall indicators and results</a:t>
            </a:r>
            <a:endParaRPr sz="2200">
              <a:latin typeface="Calibri"/>
              <a:ea typeface="Calibri"/>
              <a:cs typeface="Calibri"/>
              <a:sym typeface="Calibri"/>
            </a:endParaRPr>
          </a:p>
        </p:txBody>
      </p:sp>
      <p:graphicFrame>
        <p:nvGraphicFramePr>
          <p:cNvPr id="264" name="Google Shape;264;p6"/>
          <p:cNvGraphicFramePr/>
          <p:nvPr/>
        </p:nvGraphicFramePr>
        <p:xfrm>
          <a:off x="952500" y="1897850"/>
          <a:ext cx="10287000" cy="762000"/>
        </p:xfrm>
        <a:graphic>
          <a:graphicData uri="http://schemas.openxmlformats.org/drawingml/2006/table">
            <a:tbl>
              <a:tblPr>
                <a:noFill/>
                <a:tableStyleId>{782D931F-9E35-4C19-A62C-9FDA5482E3E8}</a:tableStyleId>
              </a:tblPr>
              <a:tblGrid>
                <a:gridCol w="2571750">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gridCol w="2571750">
                  <a:extLst>
                    <a:ext uri="{9D8B030D-6E8A-4147-A177-3AD203B41FA5}">
                      <a16:colId xmlns:a16="http://schemas.microsoft.com/office/drawing/2014/main" val="20002"/>
                    </a:ext>
                  </a:extLst>
                </a:gridCol>
                <a:gridCol w="2571750">
                  <a:extLst>
                    <a:ext uri="{9D8B030D-6E8A-4147-A177-3AD203B41FA5}">
                      <a16:colId xmlns:a16="http://schemas.microsoft.com/office/drawing/2014/main" val="20003"/>
                    </a:ext>
                  </a:extLst>
                </a:gridCol>
              </a:tblGrid>
              <a:tr h="381000">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Target (Jan-Dec 2021)</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rgbClr val="FFFFFF"/>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Result (Jan-Dec 2021)</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rgbClr val="FFFFFF"/>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Achievement</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rgbClr val="FFFFFF"/>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Grant rating</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rgbClr val="FFFFFF"/>
                      </a:solidFill>
                      <a:prstDash val="solid"/>
                      <a:round/>
                      <a:headEnd type="none" w="sm" len="sm"/>
                      <a:tailEnd type="none" w="sm" len="sm"/>
                    </a:lnB>
                    <a:solidFill>
                      <a:srgbClr val="FFC72C"/>
                    </a:solidFill>
                  </a:tcPr>
                </a:tc>
                <a:extLst>
                  <a:ext uri="{0D108BD9-81ED-4DB2-BD59-A6C34878D82A}">
                    <a16:rowId xmlns:a16="http://schemas.microsoft.com/office/drawing/2014/main" val="10000"/>
                  </a:ext>
                </a:extLst>
              </a:tr>
              <a:tr h="381000">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0</a:t>
                      </a:r>
                      <a:endParaRPr sz="1600"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rgbClr val="FFFFFF"/>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1</a:t>
                      </a:r>
                      <a:endParaRPr sz="1600"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rgbClr val="FFFFFF"/>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Target not achieved</a:t>
                      </a:r>
                      <a:endParaRPr sz="1600"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rgbClr val="FFFFFF"/>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Not relevant</a:t>
                      </a:r>
                      <a:endParaRPr sz="1600"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rgbClr val="FFFFFF"/>
                      </a:solidFill>
                      <a:prstDash val="solid"/>
                      <a:round/>
                      <a:headEnd type="none" w="sm" len="sm"/>
                      <a:tailEnd type="none" w="sm" len="sm"/>
                    </a:lnB>
                    <a:solidFill>
                      <a:srgbClr val="FFEBCD"/>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7"/>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SzPts val="1800"/>
              <a:buNone/>
            </a:pPr>
            <a:endParaRPr/>
          </a:p>
        </p:txBody>
      </p:sp>
      <p:sp>
        <p:nvSpPr>
          <p:cNvPr id="271" name="Google Shape;271;p7"/>
          <p:cNvSpPr txBox="1">
            <a:spLocks noGrp="1"/>
          </p:cNvSpPr>
          <p:nvPr>
            <p:ph type="body" idx="1"/>
          </p:nvPr>
        </p:nvSpPr>
        <p:spPr>
          <a:xfrm>
            <a:off x="882725" y="1206750"/>
            <a:ext cx="10905000" cy="4968000"/>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SzPts val="1800"/>
              <a:buNone/>
            </a:pPr>
            <a:r>
              <a:rPr lang="en-US" sz="1600" b="1">
                <a:latin typeface="Calibri"/>
                <a:ea typeface="Calibri"/>
                <a:cs typeface="Calibri"/>
                <a:sym typeface="Calibri"/>
              </a:rPr>
              <a:t>Impact indicator 2 - </a:t>
            </a:r>
            <a:r>
              <a:rPr lang="en-US" sz="1400" b="1">
                <a:latin typeface="Calibri"/>
                <a:ea typeface="Calibri"/>
                <a:cs typeface="Calibri"/>
                <a:sym typeface="Calibri"/>
              </a:rPr>
              <a:t>Malaria test positivity rate</a:t>
            </a:r>
            <a:endParaRPr sz="1400" b="1">
              <a:latin typeface="Calibri"/>
              <a:ea typeface="Calibri"/>
              <a:cs typeface="Calibri"/>
              <a:sym typeface="Calibri"/>
            </a:endParaRPr>
          </a:p>
          <a:p>
            <a:pPr marL="0" lvl="0" indent="0" algn="l" rtl="0">
              <a:lnSpc>
                <a:spcPct val="130000"/>
              </a:lnSpc>
              <a:spcBef>
                <a:spcPts val="0"/>
              </a:spcBef>
              <a:spcAft>
                <a:spcPts val="0"/>
              </a:spcAft>
              <a:buSzPts val="1800"/>
              <a:buNone/>
            </a:pPr>
            <a:endParaRPr sz="1400" b="1">
              <a:latin typeface="Calibri"/>
              <a:ea typeface="Calibri"/>
              <a:cs typeface="Calibri"/>
              <a:sym typeface="Calibri"/>
            </a:endParaRPr>
          </a:p>
          <a:p>
            <a:pPr marL="0" lvl="0" indent="0" algn="l" rtl="0">
              <a:lnSpc>
                <a:spcPct val="130000"/>
              </a:lnSpc>
              <a:spcBef>
                <a:spcPts val="0"/>
              </a:spcBef>
              <a:spcAft>
                <a:spcPts val="0"/>
              </a:spcAft>
              <a:buClr>
                <a:schemeClr val="dk1"/>
              </a:buClr>
              <a:buSzPts val="1100"/>
              <a:buFont typeface="Arial"/>
              <a:buNone/>
            </a:pPr>
            <a:endParaRPr sz="1400" b="1">
              <a:latin typeface="Calibri"/>
              <a:ea typeface="Calibri"/>
              <a:cs typeface="Calibri"/>
              <a:sym typeface="Calibri"/>
            </a:endParaRPr>
          </a:p>
        </p:txBody>
      </p:sp>
      <p:sp>
        <p:nvSpPr>
          <p:cNvPr id="272" name="Google Shape;272;p7"/>
          <p:cNvSpPr txBox="1">
            <a:spLocks noGrp="1"/>
          </p:cNvSpPr>
          <p:nvPr>
            <p:ph type="title"/>
          </p:nvPr>
        </p:nvSpPr>
        <p:spPr>
          <a:xfrm>
            <a:off x="774943" y="42925"/>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228600" lvl="0" indent="-228600" algn="l" rtl="0">
              <a:lnSpc>
                <a:spcPct val="120000"/>
              </a:lnSpc>
              <a:spcBef>
                <a:spcPts val="0"/>
              </a:spcBef>
              <a:spcAft>
                <a:spcPts val="0"/>
              </a:spcAft>
              <a:buSzPts val="2200"/>
              <a:buFont typeface="Calibri"/>
              <a:buAutoNum type="arabicPeriod"/>
            </a:pPr>
            <a:r>
              <a:rPr lang="en-US" sz="2200">
                <a:latin typeface="Calibri"/>
                <a:ea typeface="Calibri"/>
                <a:cs typeface="Calibri"/>
                <a:sym typeface="Calibri"/>
              </a:rPr>
              <a:t>1. Program overall indicators and results</a:t>
            </a:r>
            <a:endParaRPr sz="2200">
              <a:latin typeface="Calibri"/>
              <a:ea typeface="Calibri"/>
              <a:cs typeface="Calibri"/>
              <a:sym typeface="Calibri"/>
            </a:endParaRPr>
          </a:p>
        </p:txBody>
      </p:sp>
      <p:graphicFrame>
        <p:nvGraphicFramePr>
          <p:cNvPr id="273" name="Google Shape;273;p7"/>
          <p:cNvGraphicFramePr/>
          <p:nvPr/>
        </p:nvGraphicFramePr>
        <p:xfrm>
          <a:off x="952500" y="1889250"/>
          <a:ext cx="10287000" cy="762000"/>
        </p:xfrm>
        <a:graphic>
          <a:graphicData uri="http://schemas.openxmlformats.org/drawingml/2006/table">
            <a:tbl>
              <a:tblPr>
                <a:noFill/>
                <a:tableStyleId>{782D931F-9E35-4C19-A62C-9FDA5482E3E8}</a:tableStyleId>
              </a:tblPr>
              <a:tblGrid>
                <a:gridCol w="2571750">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gridCol w="2571750">
                  <a:extLst>
                    <a:ext uri="{9D8B030D-6E8A-4147-A177-3AD203B41FA5}">
                      <a16:colId xmlns:a16="http://schemas.microsoft.com/office/drawing/2014/main" val="20002"/>
                    </a:ext>
                  </a:extLst>
                </a:gridCol>
                <a:gridCol w="2571750">
                  <a:extLst>
                    <a:ext uri="{9D8B030D-6E8A-4147-A177-3AD203B41FA5}">
                      <a16:colId xmlns:a16="http://schemas.microsoft.com/office/drawing/2014/main" val="20003"/>
                    </a:ext>
                  </a:extLst>
                </a:gridCol>
              </a:tblGrid>
              <a:tr h="381000">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Target (Jan-Dec 2021)</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rgbClr val="FFFFFF"/>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Result (Jan-Dec 2021)</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rgbClr val="FFFFFF"/>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Achievement</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rgbClr val="FFFFFF"/>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Grant rating</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rgbClr val="FFFFFF"/>
                      </a:solidFill>
                      <a:prstDash val="solid"/>
                      <a:round/>
                      <a:headEnd type="none" w="sm" len="sm"/>
                      <a:tailEnd type="none" w="sm" len="sm"/>
                    </a:lnB>
                    <a:solidFill>
                      <a:srgbClr val="FFC72C"/>
                    </a:solidFill>
                  </a:tcPr>
                </a:tc>
                <a:extLst>
                  <a:ext uri="{0D108BD9-81ED-4DB2-BD59-A6C34878D82A}">
                    <a16:rowId xmlns:a16="http://schemas.microsoft.com/office/drawing/2014/main" val="10000"/>
                  </a:ext>
                </a:extLst>
              </a:tr>
              <a:tr h="381000">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0.59%</a:t>
                      </a:r>
                      <a:endParaRPr sz="1600"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rgbClr val="FFFFFF"/>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0.61%</a:t>
                      </a:r>
                      <a:endParaRPr sz="1600"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rgbClr val="FFFFFF"/>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Target not achieved</a:t>
                      </a:r>
                      <a:endParaRPr sz="1600"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rgbClr val="FFFFFF"/>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Not relevant</a:t>
                      </a:r>
                      <a:endParaRPr sz="1600"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rgbClr val="FFFFFF"/>
                      </a:solidFill>
                      <a:prstDash val="solid"/>
                      <a:round/>
                      <a:headEnd type="none" w="sm" len="sm"/>
                      <a:tailEnd type="none" w="sm" len="sm"/>
                    </a:lnB>
                    <a:solidFill>
                      <a:srgbClr val="FFEBCD"/>
                    </a:solidFill>
                  </a:tcPr>
                </a:tc>
                <a:extLst>
                  <a:ext uri="{0D108BD9-81ED-4DB2-BD59-A6C34878D82A}">
                    <a16:rowId xmlns:a16="http://schemas.microsoft.com/office/drawing/2014/main" val="10001"/>
                  </a:ext>
                </a:extLst>
              </a:tr>
            </a:tbl>
          </a:graphicData>
        </a:graphic>
      </p:graphicFrame>
      <p:graphicFrame>
        <p:nvGraphicFramePr>
          <p:cNvPr id="274" name="Google Shape;274;p7"/>
          <p:cNvGraphicFramePr/>
          <p:nvPr/>
        </p:nvGraphicFramePr>
        <p:xfrm>
          <a:off x="2092975" y="3133825"/>
          <a:ext cx="2783725" cy="1992970"/>
        </p:xfrm>
        <a:graphic>
          <a:graphicData uri="http://schemas.openxmlformats.org/drawingml/2006/table">
            <a:tbl>
              <a:tblPr>
                <a:noFill/>
                <a:tableStyleId>{782D931F-9E35-4C19-A62C-9FDA5482E3E8}</a:tableStyleId>
              </a:tblPr>
              <a:tblGrid>
                <a:gridCol w="2783725">
                  <a:extLst>
                    <a:ext uri="{9D8B030D-6E8A-4147-A177-3AD203B41FA5}">
                      <a16:colId xmlns:a16="http://schemas.microsoft.com/office/drawing/2014/main" val="20000"/>
                    </a:ext>
                  </a:extLst>
                </a:gridCol>
              </a:tblGrid>
              <a:tr h="6214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chemeClr val="dk1"/>
                          </a:solidFill>
                          <a:latin typeface="Calibri"/>
                          <a:ea typeface="Calibri"/>
                          <a:cs typeface="Calibri"/>
                          <a:sym typeface="Calibri"/>
                        </a:rPr>
                        <a:t>Zero positivity rate (No case found)</a:t>
                      </a:r>
                      <a:endParaRPr sz="1400" b="1" u="none" strike="noStrike" cap="none">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CE5CD"/>
                    </a:solidFill>
                  </a:tcPr>
                </a:tc>
                <a:extLst>
                  <a:ext uri="{0D108BD9-81ED-4DB2-BD59-A6C34878D82A}">
                    <a16:rowId xmlns:a16="http://schemas.microsoft.com/office/drawing/2014/main" val="10000"/>
                  </a:ext>
                </a:extLst>
              </a:tr>
              <a:tr h="1179300">
                <a:tc>
                  <a:txBody>
                    <a:bodyPr/>
                    <a:lstStyle/>
                    <a:p>
                      <a:pPr marL="457200" marR="0" lvl="0" indent="-311150" algn="l" rtl="0">
                        <a:lnSpc>
                          <a:spcPct val="100000"/>
                        </a:lnSpc>
                        <a:spcBef>
                          <a:spcPts val="0"/>
                        </a:spcBef>
                        <a:spcAft>
                          <a:spcPts val="0"/>
                        </a:spcAft>
                        <a:buClr>
                          <a:schemeClr val="dk1"/>
                        </a:buClr>
                        <a:buSzPts val="1300"/>
                        <a:buFont typeface="Calibri"/>
                        <a:buAutoNum type="arabicPeriod"/>
                      </a:pPr>
                      <a:r>
                        <a:rPr lang="en-US" sz="1300" u="none" strike="noStrike" cap="none">
                          <a:solidFill>
                            <a:schemeClr val="dk1"/>
                          </a:solidFill>
                          <a:highlight>
                            <a:srgbClr val="FFFFFF"/>
                          </a:highlight>
                          <a:latin typeface="Calibri"/>
                          <a:ea typeface="Calibri"/>
                          <a:cs typeface="Calibri"/>
                          <a:sym typeface="Calibri"/>
                        </a:rPr>
                        <a:t>Phongsaly</a:t>
                      </a:r>
                      <a:endParaRPr sz="1300" u="none" strike="noStrike" cap="none">
                        <a:solidFill>
                          <a:schemeClr val="dk1"/>
                        </a:solidFill>
                        <a:highlight>
                          <a:srgbClr val="FFFFFF"/>
                        </a:highlight>
                        <a:latin typeface="Calibri"/>
                        <a:ea typeface="Calibri"/>
                        <a:cs typeface="Calibri"/>
                        <a:sym typeface="Calibri"/>
                      </a:endParaRPr>
                    </a:p>
                    <a:p>
                      <a:pPr marL="457200" marR="0" lvl="0" indent="-311150" algn="l" rtl="0">
                        <a:lnSpc>
                          <a:spcPct val="100000"/>
                        </a:lnSpc>
                        <a:spcBef>
                          <a:spcPts val="0"/>
                        </a:spcBef>
                        <a:spcAft>
                          <a:spcPts val="0"/>
                        </a:spcAft>
                        <a:buClr>
                          <a:schemeClr val="dk1"/>
                        </a:buClr>
                        <a:buSzPts val="1300"/>
                        <a:buFont typeface="Calibri"/>
                        <a:buAutoNum type="arabicPeriod"/>
                      </a:pPr>
                      <a:r>
                        <a:rPr lang="en-US" sz="1300" u="none" strike="noStrike" cap="none">
                          <a:solidFill>
                            <a:schemeClr val="dk1"/>
                          </a:solidFill>
                          <a:highlight>
                            <a:srgbClr val="FFFFFF"/>
                          </a:highlight>
                          <a:latin typeface="Calibri"/>
                          <a:ea typeface="Calibri"/>
                          <a:cs typeface="Calibri"/>
                          <a:sym typeface="Calibri"/>
                        </a:rPr>
                        <a:t>Luangnamtha</a:t>
                      </a:r>
                      <a:endParaRPr sz="1300" u="none" strike="noStrike" cap="none">
                        <a:solidFill>
                          <a:schemeClr val="dk1"/>
                        </a:solidFill>
                        <a:highlight>
                          <a:srgbClr val="FFFFFF"/>
                        </a:highlight>
                        <a:latin typeface="Calibri"/>
                        <a:ea typeface="Calibri"/>
                        <a:cs typeface="Calibri"/>
                        <a:sym typeface="Calibri"/>
                      </a:endParaRPr>
                    </a:p>
                    <a:p>
                      <a:pPr marL="457200" marR="0" lvl="0" indent="-311150" algn="l" rtl="0">
                        <a:lnSpc>
                          <a:spcPct val="100000"/>
                        </a:lnSpc>
                        <a:spcBef>
                          <a:spcPts val="0"/>
                        </a:spcBef>
                        <a:spcAft>
                          <a:spcPts val="0"/>
                        </a:spcAft>
                        <a:buClr>
                          <a:schemeClr val="dk1"/>
                        </a:buClr>
                        <a:buSzPts val="1300"/>
                        <a:buFont typeface="Calibri"/>
                        <a:buAutoNum type="arabicPeriod"/>
                      </a:pPr>
                      <a:r>
                        <a:rPr lang="en-US" sz="1300" u="none" strike="noStrike" cap="none">
                          <a:solidFill>
                            <a:schemeClr val="dk1"/>
                          </a:solidFill>
                          <a:highlight>
                            <a:srgbClr val="FFFFFF"/>
                          </a:highlight>
                          <a:latin typeface="Calibri"/>
                          <a:ea typeface="Calibri"/>
                          <a:cs typeface="Calibri"/>
                          <a:sym typeface="Calibri"/>
                        </a:rPr>
                        <a:t>Oudomxay</a:t>
                      </a:r>
                      <a:endParaRPr sz="1300" u="none" strike="noStrike" cap="none">
                        <a:solidFill>
                          <a:schemeClr val="dk1"/>
                        </a:solidFill>
                        <a:highlight>
                          <a:srgbClr val="FFFFFF"/>
                        </a:highlight>
                        <a:latin typeface="Calibri"/>
                        <a:ea typeface="Calibri"/>
                        <a:cs typeface="Calibri"/>
                        <a:sym typeface="Calibri"/>
                      </a:endParaRPr>
                    </a:p>
                    <a:p>
                      <a:pPr marL="457200" marR="0" lvl="0" indent="-311150" algn="l" rtl="0">
                        <a:lnSpc>
                          <a:spcPct val="100000"/>
                        </a:lnSpc>
                        <a:spcBef>
                          <a:spcPts val="0"/>
                        </a:spcBef>
                        <a:spcAft>
                          <a:spcPts val="0"/>
                        </a:spcAft>
                        <a:buClr>
                          <a:schemeClr val="dk1"/>
                        </a:buClr>
                        <a:buSzPts val="1300"/>
                        <a:buFont typeface="Calibri"/>
                        <a:buAutoNum type="arabicPeriod"/>
                      </a:pPr>
                      <a:r>
                        <a:rPr lang="en-US" sz="1300" u="none" strike="noStrike" cap="none">
                          <a:solidFill>
                            <a:schemeClr val="dk1"/>
                          </a:solidFill>
                          <a:highlight>
                            <a:srgbClr val="FFFFFF"/>
                          </a:highlight>
                          <a:latin typeface="Calibri"/>
                          <a:ea typeface="Calibri"/>
                          <a:cs typeface="Calibri"/>
                          <a:sym typeface="Calibri"/>
                        </a:rPr>
                        <a:t>Bokeo </a:t>
                      </a:r>
                      <a:endParaRPr sz="1300" u="none" strike="noStrike" cap="none">
                        <a:solidFill>
                          <a:schemeClr val="dk1"/>
                        </a:solidFill>
                        <a:highlight>
                          <a:srgbClr val="FFFFFF"/>
                        </a:highlight>
                        <a:latin typeface="Calibri"/>
                        <a:ea typeface="Calibri"/>
                        <a:cs typeface="Calibri"/>
                        <a:sym typeface="Calibri"/>
                      </a:endParaRPr>
                    </a:p>
                    <a:p>
                      <a:pPr marL="457200" marR="0" lvl="0" indent="-311150" algn="l" rtl="0">
                        <a:lnSpc>
                          <a:spcPct val="100000"/>
                        </a:lnSpc>
                        <a:spcBef>
                          <a:spcPts val="0"/>
                        </a:spcBef>
                        <a:spcAft>
                          <a:spcPts val="0"/>
                        </a:spcAft>
                        <a:buClr>
                          <a:schemeClr val="dk1"/>
                        </a:buClr>
                        <a:buSzPts val="1300"/>
                        <a:buFont typeface="Calibri"/>
                        <a:buAutoNum type="arabicPeriod"/>
                      </a:pPr>
                      <a:r>
                        <a:rPr lang="en-US" sz="1300" u="none" strike="noStrike" cap="none">
                          <a:solidFill>
                            <a:schemeClr val="dk1"/>
                          </a:solidFill>
                          <a:highlight>
                            <a:srgbClr val="FFFFFF"/>
                          </a:highlight>
                          <a:latin typeface="Calibri"/>
                          <a:ea typeface="Calibri"/>
                          <a:cs typeface="Calibri"/>
                          <a:sym typeface="Calibri"/>
                        </a:rPr>
                        <a:t>Huaphanh </a:t>
                      </a:r>
                      <a:endParaRPr sz="1300" u="none" strike="noStrike" cap="none">
                        <a:solidFill>
                          <a:schemeClr val="dk1"/>
                        </a:solidFill>
                        <a:highlight>
                          <a:srgbClr val="FFFFFF"/>
                        </a:highlight>
                        <a:latin typeface="Calibri"/>
                        <a:ea typeface="Calibri"/>
                        <a:cs typeface="Calibri"/>
                        <a:sym typeface="Calibri"/>
                      </a:endParaRPr>
                    </a:p>
                    <a:p>
                      <a:pPr marL="457200" marR="0" lvl="0" indent="-311150" algn="l" rtl="0">
                        <a:lnSpc>
                          <a:spcPct val="100000"/>
                        </a:lnSpc>
                        <a:spcBef>
                          <a:spcPts val="0"/>
                        </a:spcBef>
                        <a:spcAft>
                          <a:spcPts val="0"/>
                        </a:spcAft>
                        <a:buClr>
                          <a:schemeClr val="dk1"/>
                        </a:buClr>
                        <a:buSzPts val="1300"/>
                        <a:buFont typeface="Calibri"/>
                        <a:buAutoNum type="arabicPeriod"/>
                      </a:pPr>
                      <a:r>
                        <a:rPr lang="en-US" sz="1300" u="none" strike="noStrike" cap="none">
                          <a:solidFill>
                            <a:schemeClr val="dk1"/>
                          </a:solidFill>
                          <a:highlight>
                            <a:srgbClr val="FFFFFF"/>
                          </a:highlight>
                          <a:latin typeface="Calibri"/>
                          <a:ea typeface="Calibri"/>
                          <a:cs typeface="Calibri"/>
                          <a:sym typeface="Calibri"/>
                        </a:rPr>
                        <a:t>Xayaboury</a:t>
                      </a:r>
                      <a:endParaRPr sz="1300" u="none" strike="noStrike" cap="none">
                        <a:latin typeface="Calibri"/>
                        <a:ea typeface="Calibri"/>
                        <a:cs typeface="Calibri"/>
                        <a:sym typeface="Calibri"/>
                      </a:endParaRPr>
                    </a:p>
                  </a:txBody>
                  <a:tcPr marL="91425" marR="91425" marT="91425" marB="91425" anchor="ctr">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1"/>
                  </a:ext>
                </a:extLst>
              </a:tr>
            </a:tbl>
          </a:graphicData>
        </a:graphic>
      </p:graphicFrame>
      <p:graphicFrame>
        <p:nvGraphicFramePr>
          <p:cNvPr id="275" name="Google Shape;275;p7"/>
          <p:cNvGraphicFramePr/>
          <p:nvPr/>
        </p:nvGraphicFramePr>
        <p:xfrm>
          <a:off x="6146350" y="3133825"/>
          <a:ext cx="4259100" cy="2536638"/>
        </p:xfrm>
        <a:graphic>
          <a:graphicData uri="http://schemas.openxmlformats.org/drawingml/2006/table">
            <a:tbl>
              <a:tblPr>
                <a:noFill/>
                <a:tableStyleId>{782D931F-9E35-4C19-A62C-9FDA5482E3E8}</a:tableStyleId>
              </a:tblPr>
              <a:tblGrid>
                <a:gridCol w="1064775">
                  <a:extLst>
                    <a:ext uri="{9D8B030D-6E8A-4147-A177-3AD203B41FA5}">
                      <a16:colId xmlns:a16="http://schemas.microsoft.com/office/drawing/2014/main" val="20000"/>
                    </a:ext>
                  </a:extLst>
                </a:gridCol>
                <a:gridCol w="1064775">
                  <a:extLst>
                    <a:ext uri="{9D8B030D-6E8A-4147-A177-3AD203B41FA5}">
                      <a16:colId xmlns:a16="http://schemas.microsoft.com/office/drawing/2014/main" val="20001"/>
                    </a:ext>
                  </a:extLst>
                </a:gridCol>
                <a:gridCol w="1064775">
                  <a:extLst>
                    <a:ext uri="{9D8B030D-6E8A-4147-A177-3AD203B41FA5}">
                      <a16:colId xmlns:a16="http://schemas.microsoft.com/office/drawing/2014/main" val="20002"/>
                    </a:ext>
                  </a:extLst>
                </a:gridCol>
                <a:gridCol w="1064775">
                  <a:extLst>
                    <a:ext uri="{9D8B030D-6E8A-4147-A177-3AD203B41FA5}">
                      <a16:colId xmlns:a16="http://schemas.microsoft.com/office/drawing/2014/main" val="20003"/>
                    </a:ext>
                  </a:extLst>
                </a:gridCol>
              </a:tblGrid>
              <a:tr h="448300">
                <a:tc gridSpan="4">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alibri"/>
                          <a:ea typeface="Calibri"/>
                          <a:cs typeface="Calibri"/>
                          <a:sym typeface="Calibri"/>
                        </a:rPr>
                        <a:t>Highest positivity rate by province</a:t>
                      </a:r>
                      <a:endParaRPr sz="1400" b="1" u="none" strike="noStrike" cap="none">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CE5CD"/>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91900">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Province</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Positivity Rate 2021</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Positivity rate 2020</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 changed (2021 vs 2020)</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2826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Attapeu</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1.67</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2.06</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-19%</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2826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Sekong</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1.15</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1.33</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-14%</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2826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Savannakhet</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0.65</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0.43</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solidFill>
                            <a:srgbClr val="FF0000"/>
                          </a:solidFill>
                          <a:latin typeface="Calibri"/>
                          <a:ea typeface="Calibri"/>
                          <a:cs typeface="Calibri"/>
                          <a:sym typeface="Calibri"/>
                        </a:rPr>
                        <a:t>51%</a:t>
                      </a:r>
                      <a:endParaRPr sz="13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2652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Khammouane</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0.56</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1.04</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-46%</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2826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Saravane</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0.51</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0.35</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solidFill>
                            <a:srgbClr val="FF0000"/>
                          </a:solidFill>
                          <a:latin typeface="Calibri"/>
                          <a:ea typeface="Calibri"/>
                          <a:cs typeface="Calibri"/>
                          <a:sym typeface="Calibri"/>
                        </a:rPr>
                        <a:t>46%</a:t>
                      </a:r>
                      <a:endParaRPr sz="1300" u="none" strike="noStrike" cap="none">
                        <a:solidFill>
                          <a:srgbClr val="FF0000"/>
                        </a:solidFill>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graphicFrame>
        <p:nvGraphicFramePr>
          <p:cNvPr id="276" name="Google Shape;276;p7"/>
          <p:cNvGraphicFramePr/>
          <p:nvPr/>
        </p:nvGraphicFramePr>
        <p:xfrm>
          <a:off x="4268138" y="6377400"/>
          <a:ext cx="3655725" cy="365730"/>
        </p:xfrm>
        <a:graphic>
          <a:graphicData uri="http://schemas.openxmlformats.org/drawingml/2006/table">
            <a:tbl>
              <a:tblPr>
                <a:noFill/>
                <a:tableStyleId>{782D931F-9E35-4C19-A62C-9FDA5482E3E8}</a:tableStyleId>
              </a:tblPr>
              <a:tblGrid>
                <a:gridCol w="3655725">
                  <a:extLst>
                    <a:ext uri="{9D8B030D-6E8A-4147-A177-3AD203B41FA5}">
                      <a16:colId xmlns:a16="http://schemas.microsoft.com/office/drawing/2014/main" val="20000"/>
                    </a:ext>
                  </a:extLst>
                </a:gridCol>
              </a:tblGrid>
              <a:tr h="338075">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chemeClr val="dk1"/>
                          </a:solidFill>
                          <a:highlight>
                            <a:srgbClr val="FFFFFF"/>
                          </a:highlight>
                          <a:latin typeface="Calibri"/>
                          <a:ea typeface="Calibri"/>
                          <a:cs typeface="Calibri"/>
                          <a:sym typeface="Calibri"/>
                        </a:rPr>
                        <a:t>Malaria positivity rate = total positive / total testing</a:t>
                      </a:r>
                      <a:endParaRPr sz="12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8"/>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SzPts val="1800"/>
              <a:buNone/>
            </a:pPr>
            <a:endParaRPr/>
          </a:p>
        </p:txBody>
      </p:sp>
      <p:sp>
        <p:nvSpPr>
          <p:cNvPr id="283" name="Google Shape;283;p8"/>
          <p:cNvSpPr txBox="1">
            <a:spLocks noGrp="1"/>
          </p:cNvSpPr>
          <p:nvPr>
            <p:ph type="body" idx="1"/>
          </p:nvPr>
        </p:nvSpPr>
        <p:spPr>
          <a:xfrm>
            <a:off x="960000" y="1232500"/>
            <a:ext cx="10905000" cy="4968000"/>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SzPts val="1800"/>
              <a:buNone/>
            </a:pPr>
            <a:r>
              <a:rPr lang="en-US" sz="1600" b="1">
                <a:latin typeface="Calibri"/>
                <a:ea typeface="Calibri"/>
                <a:cs typeface="Calibri"/>
                <a:sym typeface="Calibri"/>
              </a:rPr>
              <a:t>Impact indicator 3 - Annual Parasite Incidence (API)</a:t>
            </a:r>
            <a:endParaRPr sz="1600" b="1"/>
          </a:p>
        </p:txBody>
      </p:sp>
      <p:sp>
        <p:nvSpPr>
          <p:cNvPr id="284" name="Google Shape;284;p8"/>
          <p:cNvSpPr txBox="1">
            <a:spLocks noGrp="1"/>
          </p:cNvSpPr>
          <p:nvPr>
            <p:ph type="title"/>
          </p:nvPr>
        </p:nvSpPr>
        <p:spPr>
          <a:xfrm>
            <a:off x="774943" y="42925"/>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228600" lvl="0" indent="-228600" algn="l" rtl="0">
              <a:lnSpc>
                <a:spcPct val="120000"/>
              </a:lnSpc>
              <a:spcBef>
                <a:spcPts val="0"/>
              </a:spcBef>
              <a:spcAft>
                <a:spcPts val="0"/>
              </a:spcAft>
              <a:buSzPts val="2200"/>
              <a:buFont typeface="Calibri"/>
              <a:buAutoNum type="arabicPeriod"/>
            </a:pPr>
            <a:r>
              <a:rPr lang="en-US" sz="2200">
                <a:latin typeface="Calibri"/>
                <a:ea typeface="Calibri"/>
                <a:cs typeface="Calibri"/>
                <a:sym typeface="Calibri"/>
              </a:rPr>
              <a:t>1. Program overall indicators and results</a:t>
            </a:r>
            <a:endParaRPr sz="2200">
              <a:latin typeface="Calibri"/>
              <a:ea typeface="Calibri"/>
              <a:cs typeface="Calibri"/>
              <a:sym typeface="Calibri"/>
            </a:endParaRPr>
          </a:p>
        </p:txBody>
      </p:sp>
      <p:graphicFrame>
        <p:nvGraphicFramePr>
          <p:cNvPr id="285" name="Google Shape;285;p8"/>
          <p:cNvGraphicFramePr/>
          <p:nvPr/>
        </p:nvGraphicFramePr>
        <p:xfrm>
          <a:off x="952500" y="1786275"/>
          <a:ext cx="10287000" cy="762000"/>
        </p:xfrm>
        <a:graphic>
          <a:graphicData uri="http://schemas.openxmlformats.org/drawingml/2006/table">
            <a:tbl>
              <a:tblPr>
                <a:noFill/>
                <a:tableStyleId>{782D931F-9E35-4C19-A62C-9FDA5482E3E8}</a:tableStyleId>
              </a:tblPr>
              <a:tblGrid>
                <a:gridCol w="2571750">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gridCol w="2571750">
                  <a:extLst>
                    <a:ext uri="{9D8B030D-6E8A-4147-A177-3AD203B41FA5}">
                      <a16:colId xmlns:a16="http://schemas.microsoft.com/office/drawing/2014/main" val="20002"/>
                    </a:ext>
                  </a:extLst>
                </a:gridCol>
                <a:gridCol w="2571750">
                  <a:extLst>
                    <a:ext uri="{9D8B030D-6E8A-4147-A177-3AD203B41FA5}">
                      <a16:colId xmlns:a16="http://schemas.microsoft.com/office/drawing/2014/main" val="20003"/>
                    </a:ext>
                  </a:extLst>
                </a:gridCol>
              </a:tblGrid>
              <a:tr h="381000">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Target (Jan-Dec 2021)</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rgbClr val="FFFFFF"/>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Result (Jan-Dec 2021)</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rgbClr val="FFFFFF"/>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Achievement</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rgbClr val="FFFFFF"/>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Grant rating</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rgbClr val="FFFFFF"/>
                      </a:solidFill>
                      <a:prstDash val="solid"/>
                      <a:round/>
                      <a:headEnd type="none" w="sm" len="sm"/>
                      <a:tailEnd type="none" w="sm" len="sm"/>
                    </a:lnB>
                    <a:solidFill>
                      <a:srgbClr val="FFC72C"/>
                    </a:solidFill>
                  </a:tcPr>
                </a:tc>
                <a:extLst>
                  <a:ext uri="{0D108BD9-81ED-4DB2-BD59-A6C34878D82A}">
                    <a16:rowId xmlns:a16="http://schemas.microsoft.com/office/drawing/2014/main" val="10000"/>
                  </a:ext>
                </a:extLst>
              </a:tr>
              <a:tr h="381000">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1.596</a:t>
                      </a:r>
                      <a:endParaRPr sz="1600"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rgbClr val="FFFFFF"/>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1.308</a:t>
                      </a:r>
                      <a:endParaRPr sz="1600"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rgbClr val="FFFFFF"/>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Target achieved</a:t>
                      </a:r>
                      <a:endParaRPr sz="1600"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rgbClr val="FFFFFF"/>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Not relevant</a:t>
                      </a:r>
                      <a:endParaRPr sz="1600"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10575" cap="flat" cmpd="sng">
                      <a:solidFill>
                        <a:srgbClr val="FFFFFF"/>
                      </a:solidFill>
                      <a:prstDash val="solid"/>
                      <a:round/>
                      <a:headEnd type="none" w="sm" len="sm"/>
                      <a:tailEnd type="none" w="sm" len="sm"/>
                    </a:lnB>
                    <a:solidFill>
                      <a:srgbClr val="FFEBCD"/>
                    </a:solidFill>
                  </a:tcPr>
                </a:tc>
                <a:extLst>
                  <a:ext uri="{0D108BD9-81ED-4DB2-BD59-A6C34878D82A}">
                    <a16:rowId xmlns:a16="http://schemas.microsoft.com/office/drawing/2014/main" val="10001"/>
                  </a:ext>
                </a:extLst>
              </a:tr>
            </a:tbl>
          </a:graphicData>
        </a:graphic>
      </p:graphicFrame>
      <p:graphicFrame>
        <p:nvGraphicFramePr>
          <p:cNvPr id="286" name="Google Shape;286;p8"/>
          <p:cNvGraphicFramePr/>
          <p:nvPr/>
        </p:nvGraphicFramePr>
        <p:xfrm>
          <a:off x="1672400" y="2997550"/>
          <a:ext cx="2783725" cy="1992970"/>
        </p:xfrm>
        <a:graphic>
          <a:graphicData uri="http://schemas.openxmlformats.org/drawingml/2006/table">
            <a:tbl>
              <a:tblPr>
                <a:noFill/>
                <a:tableStyleId>{782D931F-9E35-4C19-A62C-9FDA5482E3E8}</a:tableStyleId>
              </a:tblPr>
              <a:tblGrid>
                <a:gridCol w="2783725">
                  <a:extLst>
                    <a:ext uri="{9D8B030D-6E8A-4147-A177-3AD203B41FA5}">
                      <a16:colId xmlns:a16="http://schemas.microsoft.com/office/drawing/2014/main" val="20000"/>
                    </a:ext>
                  </a:extLst>
                </a:gridCol>
              </a:tblGrid>
              <a:tr h="6214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chemeClr val="dk1"/>
                          </a:solidFill>
                          <a:latin typeface="Calibri"/>
                          <a:ea typeface="Calibri"/>
                          <a:cs typeface="Calibri"/>
                          <a:sym typeface="Calibri"/>
                        </a:rPr>
                        <a:t>Zero positivity rate (No case found)</a:t>
                      </a:r>
                      <a:endParaRPr sz="1400" b="1" u="none" strike="noStrike" cap="none">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CE5CD"/>
                    </a:solidFill>
                  </a:tcPr>
                </a:tc>
                <a:extLst>
                  <a:ext uri="{0D108BD9-81ED-4DB2-BD59-A6C34878D82A}">
                    <a16:rowId xmlns:a16="http://schemas.microsoft.com/office/drawing/2014/main" val="10000"/>
                  </a:ext>
                </a:extLst>
              </a:tr>
              <a:tr h="1179300">
                <a:tc>
                  <a:txBody>
                    <a:bodyPr/>
                    <a:lstStyle/>
                    <a:p>
                      <a:pPr marL="457200" marR="0" lvl="0" indent="-311150" algn="l" rtl="0">
                        <a:lnSpc>
                          <a:spcPct val="100000"/>
                        </a:lnSpc>
                        <a:spcBef>
                          <a:spcPts val="0"/>
                        </a:spcBef>
                        <a:spcAft>
                          <a:spcPts val="0"/>
                        </a:spcAft>
                        <a:buClr>
                          <a:schemeClr val="dk1"/>
                        </a:buClr>
                        <a:buSzPts val="1300"/>
                        <a:buFont typeface="Calibri"/>
                        <a:buAutoNum type="arabicPeriod"/>
                      </a:pPr>
                      <a:r>
                        <a:rPr lang="en-US" sz="1300" u="none" strike="noStrike" cap="none">
                          <a:solidFill>
                            <a:schemeClr val="dk1"/>
                          </a:solidFill>
                          <a:highlight>
                            <a:srgbClr val="FFFFFF"/>
                          </a:highlight>
                          <a:latin typeface="Calibri"/>
                          <a:ea typeface="Calibri"/>
                          <a:cs typeface="Calibri"/>
                          <a:sym typeface="Calibri"/>
                        </a:rPr>
                        <a:t>Phongsaly</a:t>
                      </a:r>
                      <a:endParaRPr sz="1300" u="none" strike="noStrike" cap="none">
                        <a:solidFill>
                          <a:schemeClr val="dk1"/>
                        </a:solidFill>
                        <a:highlight>
                          <a:srgbClr val="FFFFFF"/>
                        </a:highlight>
                        <a:latin typeface="Calibri"/>
                        <a:ea typeface="Calibri"/>
                        <a:cs typeface="Calibri"/>
                        <a:sym typeface="Calibri"/>
                      </a:endParaRPr>
                    </a:p>
                    <a:p>
                      <a:pPr marL="457200" marR="0" lvl="0" indent="-311150" algn="l" rtl="0">
                        <a:lnSpc>
                          <a:spcPct val="100000"/>
                        </a:lnSpc>
                        <a:spcBef>
                          <a:spcPts val="0"/>
                        </a:spcBef>
                        <a:spcAft>
                          <a:spcPts val="0"/>
                        </a:spcAft>
                        <a:buClr>
                          <a:schemeClr val="dk1"/>
                        </a:buClr>
                        <a:buSzPts val="1300"/>
                        <a:buFont typeface="Calibri"/>
                        <a:buAutoNum type="arabicPeriod"/>
                      </a:pPr>
                      <a:r>
                        <a:rPr lang="en-US" sz="1300" u="none" strike="noStrike" cap="none">
                          <a:solidFill>
                            <a:schemeClr val="dk1"/>
                          </a:solidFill>
                          <a:highlight>
                            <a:srgbClr val="FFFFFF"/>
                          </a:highlight>
                          <a:latin typeface="Calibri"/>
                          <a:ea typeface="Calibri"/>
                          <a:cs typeface="Calibri"/>
                          <a:sym typeface="Calibri"/>
                        </a:rPr>
                        <a:t>Luangnamtha</a:t>
                      </a:r>
                      <a:endParaRPr sz="1300" u="none" strike="noStrike" cap="none">
                        <a:solidFill>
                          <a:schemeClr val="dk1"/>
                        </a:solidFill>
                        <a:highlight>
                          <a:srgbClr val="FFFFFF"/>
                        </a:highlight>
                        <a:latin typeface="Calibri"/>
                        <a:ea typeface="Calibri"/>
                        <a:cs typeface="Calibri"/>
                        <a:sym typeface="Calibri"/>
                      </a:endParaRPr>
                    </a:p>
                    <a:p>
                      <a:pPr marL="457200" marR="0" lvl="0" indent="-311150" algn="l" rtl="0">
                        <a:lnSpc>
                          <a:spcPct val="100000"/>
                        </a:lnSpc>
                        <a:spcBef>
                          <a:spcPts val="0"/>
                        </a:spcBef>
                        <a:spcAft>
                          <a:spcPts val="0"/>
                        </a:spcAft>
                        <a:buClr>
                          <a:schemeClr val="dk1"/>
                        </a:buClr>
                        <a:buSzPts val="1300"/>
                        <a:buFont typeface="Calibri"/>
                        <a:buAutoNum type="arabicPeriod"/>
                      </a:pPr>
                      <a:r>
                        <a:rPr lang="en-US" sz="1300" u="none" strike="noStrike" cap="none">
                          <a:solidFill>
                            <a:schemeClr val="dk1"/>
                          </a:solidFill>
                          <a:highlight>
                            <a:srgbClr val="FFFFFF"/>
                          </a:highlight>
                          <a:latin typeface="Calibri"/>
                          <a:ea typeface="Calibri"/>
                          <a:cs typeface="Calibri"/>
                          <a:sym typeface="Calibri"/>
                        </a:rPr>
                        <a:t>Oudomxay</a:t>
                      </a:r>
                      <a:endParaRPr sz="1300" u="none" strike="noStrike" cap="none">
                        <a:solidFill>
                          <a:schemeClr val="dk1"/>
                        </a:solidFill>
                        <a:highlight>
                          <a:srgbClr val="FFFFFF"/>
                        </a:highlight>
                        <a:latin typeface="Calibri"/>
                        <a:ea typeface="Calibri"/>
                        <a:cs typeface="Calibri"/>
                        <a:sym typeface="Calibri"/>
                      </a:endParaRPr>
                    </a:p>
                    <a:p>
                      <a:pPr marL="457200" marR="0" lvl="0" indent="-311150" algn="l" rtl="0">
                        <a:lnSpc>
                          <a:spcPct val="100000"/>
                        </a:lnSpc>
                        <a:spcBef>
                          <a:spcPts val="0"/>
                        </a:spcBef>
                        <a:spcAft>
                          <a:spcPts val="0"/>
                        </a:spcAft>
                        <a:buClr>
                          <a:schemeClr val="dk1"/>
                        </a:buClr>
                        <a:buSzPts val="1300"/>
                        <a:buFont typeface="Calibri"/>
                        <a:buAutoNum type="arabicPeriod"/>
                      </a:pPr>
                      <a:r>
                        <a:rPr lang="en-US" sz="1300" u="none" strike="noStrike" cap="none">
                          <a:solidFill>
                            <a:schemeClr val="dk1"/>
                          </a:solidFill>
                          <a:highlight>
                            <a:srgbClr val="FFFFFF"/>
                          </a:highlight>
                          <a:latin typeface="Calibri"/>
                          <a:ea typeface="Calibri"/>
                          <a:cs typeface="Calibri"/>
                          <a:sym typeface="Calibri"/>
                        </a:rPr>
                        <a:t>Bokeo </a:t>
                      </a:r>
                      <a:endParaRPr sz="1300" u="none" strike="noStrike" cap="none">
                        <a:solidFill>
                          <a:schemeClr val="dk1"/>
                        </a:solidFill>
                        <a:highlight>
                          <a:srgbClr val="FFFFFF"/>
                        </a:highlight>
                        <a:latin typeface="Calibri"/>
                        <a:ea typeface="Calibri"/>
                        <a:cs typeface="Calibri"/>
                        <a:sym typeface="Calibri"/>
                      </a:endParaRPr>
                    </a:p>
                    <a:p>
                      <a:pPr marL="457200" marR="0" lvl="0" indent="-311150" algn="l" rtl="0">
                        <a:lnSpc>
                          <a:spcPct val="100000"/>
                        </a:lnSpc>
                        <a:spcBef>
                          <a:spcPts val="0"/>
                        </a:spcBef>
                        <a:spcAft>
                          <a:spcPts val="0"/>
                        </a:spcAft>
                        <a:buClr>
                          <a:schemeClr val="dk1"/>
                        </a:buClr>
                        <a:buSzPts val="1300"/>
                        <a:buFont typeface="Calibri"/>
                        <a:buAutoNum type="arabicPeriod"/>
                      </a:pPr>
                      <a:r>
                        <a:rPr lang="en-US" sz="1300" u="none" strike="noStrike" cap="none">
                          <a:solidFill>
                            <a:schemeClr val="dk1"/>
                          </a:solidFill>
                          <a:highlight>
                            <a:srgbClr val="FFFFFF"/>
                          </a:highlight>
                          <a:latin typeface="Calibri"/>
                          <a:ea typeface="Calibri"/>
                          <a:cs typeface="Calibri"/>
                          <a:sym typeface="Calibri"/>
                        </a:rPr>
                        <a:t>Huaphanh </a:t>
                      </a:r>
                      <a:endParaRPr sz="1300" u="none" strike="noStrike" cap="none">
                        <a:solidFill>
                          <a:schemeClr val="dk1"/>
                        </a:solidFill>
                        <a:highlight>
                          <a:srgbClr val="FFFFFF"/>
                        </a:highlight>
                        <a:latin typeface="Calibri"/>
                        <a:ea typeface="Calibri"/>
                        <a:cs typeface="Calibri"/>
                        <a:sym typeface="Calibri"/>
                      </a:endParaRPr>
                    </a:p>
                    <a:p>
                      <a:pPr marL="457200" marR="0" lvl="0" indent="-311150" algn="l" rtl="0">
                        <a:lnSpc>
                          <a:spcPct val="100000"/>
                        </a:lnSpc>
                        <a:spcBef>
                          <a:spcPts val="0"/>
                        </a:spcBef>
                        <a:spcAft>
                          <a:spcPts val="0"/>
                        </a:spcAft>
                        <a:buClr>
                          <a:schemeClr val="dk1"/>
                        </a:buClr>
                        <a:buSzPts val="1300"/>
                        <a:buFont typeface="Calibri"/>
                        <a:buAutoNum type="arabicPeriod"/>
                      </a:pPr>
                      <a:r>
                        <a:rPr lang="en-US" sz="1300" u="none" strike="noStrike" cap="none">
                          <a:solidFill>
                            <a:schemeClr val="dk1"/>
                          </a:solidFill>
                          <a:highlight>
                            <a:srgbClr val="FFFFFF"/>
                          </a:highlight>
                          <a:latin typeface="Calibri"/>
                          <a:ea typeface="Calibri"/>
                          <a:cs typeface="Calibri"/>
                          <a:sym typeface="Calibri"/>
                        </a:rPr>
                        <a:t>Xayaboury</a:t>
                      </a:r>
                      <a:endParaRPr sz="1300" u="none" strike="noStrike" cap="none">
                        <a:latin typeface="Calibri"/>
                        <a:ea typeface="Calibri"/>
                        <a:cs typeface="Calibri"/>
                        <a:sym typeface="Calibri"/>
                      </a:endParaRPr>
                    </a:p>
                  </a:txBody>
                  <a:tcPr marL="91425" marR="91425" marT="91425" marB="91425" anchor="ctr">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1"/>
                  </a:ext>
                </a:extLst>
              </a:tr>
            </a:tbl>
          </a:graphicData>
        </a:graphic>
      </p:graphicFrame>
      <p:graphicFrame>
        <p:nvGraphicFramePr>
          <p:cNvPr id="287" name="Google Shape;287;p8"/>
          <p:cNvGraphicFramePr/>
          <p:nvPr/>
        </p:nvGraphicFramePr>
        <p:xfrm>
          <a:off x="5407750" y="2997550"/>
          <a:ext cx="2887700" cy="2391210"/>
        </p:xfrm>
        <a:graphic>
          <a:graphicData uri="http://schemas.openxmlformats.org/drawingml/2006/table">
            <a:tbl>
              <a:tblPr>
                <a:noFill/>
                <a:tableStyleId>{782D931F-9E35-4C19-A62C-9FDA5482E3E8}</a:tableStyleId>
              </a:tblPr>
              <a:tblGrid>
                <a:gridCol w="1443850">
                  <a:extLst>
                    <a:ext uri="{9D8B030D-6E8A-4147-A177-3AD203B41FA5}">
                      <a16:colId xmlns:a16="http://schemas.microsoft.com/office/drawing/2014/main" val="20000"/>
                    </a:ext>
                  </a:extLst>
                </a:gridCol>
                <a:gridCol w="1443850">
                  <a:extLst>
                    <a:ext uri="{9D8B030D-6E8A-4147-A177-3AD203B41FA5}">
                      <a16:colId xmlns:a16="http://schemas.microsoft.com/office/drawing/2014/main" val="20001"/>
                    </a:ext>
                  </a:extLst>
                </a:gridCol>
              </a:tblGrid>
              <a:tr h="365650">
                <a:tc gridSpan="2">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alibri"/>
                          <a:ea typeface="Calibri"/>
                          <a:cs typeface="Calibri"/>
                          <a:sym typeface="Calibri"/>
                        </a:rPr>
                        <a:t>Highest API by province</a:t>
                      </a:r>
                      <a:endParaRPr sz="1400" b="1" u="none" strike="noStrike" cap="none">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CE5CD"/>
                    </a:solidFill>
                  </a:tcPr>
                </a:tc>
                <a:tc hMerge="1">
                  <a:txBody>
                    <a:bodyPr/>
                    <a:lstStyle/>
                    <a:p>
                      <a:endParaRPr lang="en-US"/>
                    </a:p>
                  </a:txBody>
                  <a:tcPr/>
                </a:tc>
                <a:extLst>
                  <a:ext uri="{0D108BD9-81ED-4DB2-BD59-A6C34878D82A}">
                    <a16:rowId xmlns:a16="http://schemas.microsoft.com/office/drawing/2014/main" val="10000"/>
                  </a:ext>
                </a:extLst>
              </a:tr>
              <a:tr h="332500">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Province</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API all species</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32500">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Attapeu</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12.224</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32500">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Sekong</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9.304</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32500">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Saravane</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1.370</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32500">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Savannakhet</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1.366</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32500">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Khammouane</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1.158</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graphicFrame>
        <p:nvGraphicFramePr>
          <p:cNvPr id="288" name="Google Shape;288;p8"/>
          <p:cNvGraphicFramePr/>
          <p:nvPr/>
        </p:nvGraphicFramePr>
        <p:xfrm>
          <a:off x="4704138" y="6362800"/>
          <a:ext cx="2569150" cy="381000"/>
        </p:xfrm>
        <a:graphic>
          <a:graphicData uri="http://schemas.openxmlformats.org/drawingml/2006/table">
            <a:tbl>
              <a:tblPr>
                <a:noFill/>
                <a:tableStyleId>{782D931F-9E35-4C19-A62C-9FDA5482E3E8}</a:tableStyleId>
              </a:tblPr>
              <a:tblGrid>
                <a:gridCol w="2569150">
                  <a:extLst>
                    <a:ext uri="{9D8B030D-6E8A-4147-A177-3AD203B41FA5}">
                      <a16:colId xmlns:a16="http://schemas.microsoft.com/office/drawing/2014/main" val="20000"/>
                    </a:ext>
                  </a:extLst>
                </a:gridCol>
              </a:tblGrid>
              <a:tr h="381000">
                <a:tc>
                  <a:txBody>
                    <a:bodyPr/>
                    <a:lstStyle/>
                    <a:p>
                      <a:pPr marL="0" marR="0" lvl="0" indent="0" algn="ctr" rtl="0">
                        <a:lnSpc>
                          <a:spcPct val="100000"/>
                        </a:lnSpc>
                        <a:spcBef>
                          <a:spcPts val="0"/>
                        </a:spcBef>
                        <a:spcAft>
                          <a:spcPts val="0"/>
                        </a:spcAft>
                        <a:buClr>
                          <a:srgbClr val="000000"/>
                        </a:buClr>
                        <a:buSzPts val="1150"/>
                        <a:buFont typeface="Arial"/>
                        <a:buNone/>
                      </a:pPr>
                      <a:r>
                        <a:rPr lang="en-US" sz="1150" u="none" strike="noStrike" cap="none">
                          <a:solidFill>
                            <a:schemeClr val="dk1"/>
                          </a:solidFill>
                          <a:highlight>
                            <a:srgbClr val="FFFFFF"/>
                          </a:highlight>
                        </a:rPr>
                        <a:t>API = Total positive / Pop at risk</a:t>
                      </a:r>
                      <a:endParaRPr sz="1400" u="none" strike="noStrike" cap="none"/>
                    </a:p>
                  </a:txBody>
                  <a:tcPr marL="91425" marR="91425" marT="91425" marB="91425"/>
                </a:tc>
                <a:extLst>
                  <a:ext uri="{0D108BD9-81ED-4DB2-BD59-A6C34878D82A}">
                    <a16:rowId xmlns:a16="http://schemas.microsoft.com/office/drawing/2014/main" val="10000"/>
                  </a:ext>
                </a:extLst>
              </a:tr>
            </a:tbl>
          </a:graphicData>
        </a:graphic>
      </p:graphicFrame>
      <p:sp>
        <p:nvSpPr>
          <p:cNvPr id="289" name="Google Shape;289;p8"/>
          <p:cNvSpPr txBox="1"/>
          <p:nvPr/>
        </p:nvSpPr>
        <p:spPr>
          <a:xfrm>
            <a:off x="8951450" y="3393750"/>
            <a:ext cx="27285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highlight>
                  <a:srgbClr val="FFFFFF"/>
                </a:highlight>
                <a:latin typeface="Calibri"/>
                <a:ea typeface="Calibri"/>
                <a:cs typeface="Calibri"/>
                <a:sym typeface="Calibri"/>
              </a:rPr>
              <a:t>Remark:</a:t>
            </a:r>
            <a:r>
              <a:rPr lang="en-US" sz="1200" b="0" i="0" u="none" strike="noStrike" cap="none">
                <a:solidFill>
                  <a:schemeClr val="dk1"/>
                </a:solidFill>
                <a:highlight>
                  <a:srgbClr val="FFFFFF"/>
                </a:highlight>
                <a:latin typeface="Calibri"/>
                <a:ea typeface="Calibri"/>
                <a:cs typeface="Calibri"/>
                <a:sym typeface="Calibri"/>
              </a:rPr>
              <a:t> Cannot compare % changed between 2020 and 2021 as denominator is different (2020: Total pop vs 2021 Pop at risk)</a:t>
            </a:r>
            <a:endParaRPr sz="1200" b="0" i="0" u="none" strike="noStrike" cap="none">
              <a:solidFill>
                <a:schemeClr val="dk1"/>
              </a:solidFill>
              <a:highlight>
                <a:srgbClr val="FFFFFF"/>
              </a:highlight>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9"/>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SzPts val="1800"/>
              <a:buNone/>
            </a:pPr>
            <a:endParaRPr/>
          </a:p>
        </p:txBody>
      </p:sp>
      <p:sp>
        <p:nvSpPr>
          <p:cNvPr id="296" name="Google Shape;296;p9"/>
          <p:cNvSpPr txBox="1">
            <a:spLocks noGrp="1"/>
          </p:cNvSpPr>
          <p:nvPr>
            <p:ph type="body" idx="1"/>
          </p:nvPr>
        </p:nvSpPr>
        <p:spPr>
          <a:xfrm>
            <a:off x="960000" y="1223900"/>
            <a:ext cx="10905000" cy="4968000"/>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SzPts val="1800"/>
              <a:buNone/>
            </a:pPr>
            <a:r>
              <a:rPr lang="en-US" sz="1600" b="1">
                <a:highlight>
                  <a:srgbClr val="FFFFFF"/>
                </a:highlight>
                <a:latin typeface="Calibri"/>
                <a:ea typeface="Calibri"/>
                <a:cs typeface="Calibri"/>
                <a:sym typeface="Calibri"/>
              </a:rPr>
              <a:t>Impact indicator 4 - Reported malaria cases </a:t>
            </a:r>
            <a:endParaRPr sz="1600" b="1">
              <a:latin typeface="Calibri"/>
              <a:ea typeface="Calibri"/>
              <a:cs typeface="Calibri"/>
              <a:sym typeface="Calibri"/>
            </a:endParaRPr>
          </a:p>
        </p:txBody>
      </p:sp>
      <p:sp>
        <p:nvSpPr>
          <p:cNvPr id="297" name="Google Shape;297;p9"/>
          <p:cNvSpPr txBox="1">
            <a:spLocks noGrp="1"/>
          </p:cNvSpPr>
          <p:nvPr>
            <p:ph type="title"/>
          </p:nvPr>
        </p:nvSpPr>
        <p:spPr>
          <a:xfrm>
            <a:off x="774943" y="42925"/>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228600" lvl="0" indent="-228600" algn="l" rtl="0">
              <a:lnSpc>
                <a:spcPct val="120000"/>
              </a:lnSpc>
              <a:spcBef>
                <a:spcPts val="0"/>
              </a:spcBef>
              <a:spcAft>
                <a:spcPts val="0"/>
              </a:spcAft>
              <a:buSzPts val="2200"/>
              <a:buFont typeface="Calibri"/>
              <a:buAutoNum type="arabicPeriod"/>
            </a:pPr>
            <a:r>
              <a:rPr lang="en-US" sz="2200">
                <a:latin typeface="Calibri"/>
                <a:ea typeface="Calibri"/>
                <a:cs typeface="Calibri"/>
                <a:sym typeface="Calibri"/>
              </a:rPr>
              <a:t>1. Program overall indicators and results</a:t>
            </a:r>
            <a:endParaRPr sz="2200">
              <a:latin typeface="Calibri"/>
              <a:ea typeface="Calibri"/>
              <a:cs typeface="Calibri"/>
              <a:sym typeface="Calibri"/>
            </a:endParaRPr>
          </a:p>
        </p:txBody>
      </p:sp>
      <p:graphicFrame>
        <p:nvGraphicFramePr>
          <p:cNvPr id="298" name="Google Shape;298;p9"/>
          <p:cNvGraphicFramePr/>
          <p:nvPr/>
        </p:nvGraphicFramePr>
        <p:xfrm>
          <a:off x="892425" y="1760525"/>
          <a:ext cx="10287000" cy="762000"/>
        </p:xfrm>
        <a:graphic>
          <a:graphicData uri="http://schemas.openxmlformats.org/drawingml/2006/table">
            <a:tbl>
              <a:tblPr>
                <a:noFill/>
                <a:tableStyleId>{782D931F-9E35-4C19-A62C-9FDA5482E3E8}</a:tableStyleId>
              </a:tblPr>
              <a:tblGrid>
                <a:gridCol w="2571750">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gridCol w="2571750">
                  <a:extLst>
                    <a:ext uri="{9D8B030D-6E8A-4147-A177-3AD203B41FA5}">
                      <a16:colId xmlns:a16="http://schemas.microsoft.com/office/drawing/2014/main" val="20002"/>
                    </a:ext>
                  </a:extLst>
                </a:gridCol>
                <a:gridCol w="2571750">
                  <a:extLst>
                    <a:ext uri="{9D8B030D-6E8A-4147-A177-3AD203B41FA5}">
                      <a16:colId xmlns:a16="http://schemas.microsoft.com/office/drawing/2014/main" val="20003"/>
                    </a:ext>
                  </a:extLst>
                </a:gridCol>
              </a:tblGrid>
              <a:tr h="381000">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Target (Jan-Dec 2021)</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9525" cap="flat" cmpd="sng">
                      <a:solidFill>
                        <a:schemeClr val="lt1"/>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Result (Jan-Dec 2021)</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9525" cap="flat" cmpd="sng">
                      <a:solidFill>
                        <a:schemeClr val="lt1"/>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Achievement</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9525" cap="flat" cmpd="sng">
                      <a:solidFill>
                        <a:schemeClr val="lt1"/>
                      </a:solidFill>
                      <a:prstDash val="solid"/>
                      <a:round/>
                      <a:headEnd type="none" w="sm" len="sm"/>
                      <a:tailEnd type="none" w="sm" len="sm"/>
                    </a:lnB>
                    <a:solidFill>
                      <a:srgbClr val="FFC72C"/>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Grant rating</a:t>
                      </a:r>
                      <a:endParaRPr sz="1600" b="1" u="none" strike="noStrike" cap="none">
                        <a:latin typeface="Calibri"/>
                        <a:ea typeface="Calibri"/>
                        <a:cs typeface="Calibri"/>
                        <a:sym typeface="Calibri"/>
                      </a:endParaRPr>
                    </a:p>
                  </a:txBody>
                  <a:tcPr marL="28575" marR="28575" marT="19050" marB="19050" anchor="ctr">
                    <a:lnL w="10575" cap="flat" cmpd="sng">
                      <a:solidFill>
                        <a:srgbClr val="FFFFFF"/>
                      </a:solidFill>
                      <a:prstDash val="solid"/>
                      <a:round/>
                      <a:headEnd type="none" w="sm" len="sm"/>
                      <a:tailEnd type="none" w="sm" len="sm"/>
                    </a:lnL>
                    <a:lnR w="10575" cap="flat" cmpd="sng">
                      <a:solidFill>
                        <a:srgbClr val="FFFFFF"/>
                      </a:solidFill>
                      <a:prstDash val="solid"/>
                      <a:round/>
                      <a:headEnd type="none" w="sm" len="sm"/>
                      <a:tailEnd type="none" w="sm" len="sm"/>
                    </a:lnR>
                    <a:lnT w="10575" cap="flat" cmpd="sng">
                      <a:solidFill>
                        <a:srgbClr val="FFFFFF"/>
                      </a:solidFill>
                      <a:prstDash val="solid"/>
                      <a:round/>
                      <a:headEnd type="none" w="sm" len="sm"/>
                      <a:tailEnd type="none" w="sm" len="sm"/>
                    </a:lnT>
                    <a:lnB w="9525" cap="flat" cmpd="sng">
                      <a:solidFill>
                        <a:schemeClr val="lt1"/>
                      </a:solidFill>
                      <a:prstDash val="solid"/>
                      <a:round/>
                      <a:headEnd type="none" w="sm" len="sm"/>
                      <a:tailEnd type="none" w="sm" len="sm"/>
                    </a:lnB>
                    <a:solidFill>
                      <a:srgbClr val="FFC72C"/>
                    </a:solidFill>
                  </a:tcPr>
                </a:tc>
                <a:extLst>
                  <a:ext uri="{0D108BD9-81ED-4DB2-BD59-A6C34878D82A}">
                    <a16:rowId xmlns:a16="http://schemas.microsoft.com/office/drawing/2014/main" val="10000"/>
                  </a:ext>
                </a:extLst>
              </a:tr>
              <a:tr h="381000">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3,768</a:t>
                      </a:r>
                      <a:endParaRPr sz="1600" u="none" strike="noStrike" cap="none">
                        <a:latin typeface="Calibri"/>
                        <a:ea typeface="Calibri"/>
                        <a:cs typeface="Calibri"/>
                        <a:sym typeface="Calibri"/>
                      </a:endParaRPr>
                    </a:p>
                  </a:txBody>
                  <a:tcPr marL="28575" marR="28575" marT="19050" marB="1905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3,924</a:t>
                      </a:r>
                      <a:endParaRPr sz="1600" u="none" strike="noStrike" cap="none">
                        <a:latin typeface="Calibri"/>
                        <a:ea typeface="Calibri"/>
                        <a:cs typeface="Calibri"/>
                        <a:sym typeface="Calibri"/>
                      </a:endParaRPr>
                    </a:p>
                  </a:txBody>
                  <a:tcPr marL="28575" marR="28575" marT="19050" marB="1905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Target not achieved</a:t>
                      </a:r>
                      <a:endParaRPr sz="1600" u="none" strike="noStrike" cap="none">
                        <a:latin typeface="Calibri"/>
                        <a:ea typeface="Calibri"/>
                        <a:cs typeface="Calibri"/>
                        <a:sym typeface="Calibri"/>
                      </a:endParaRPr>
                    </a:p>
                  </a:txBody>
                  <a:tcPr marL="28575" marR="28575" marT="19050" marB="1905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Not relevant</a:t>
                      </a:r>
                      <a:endParaRPr sz="1600" u="none" strike="noStrike" cap="none">
                        <a:latin typeface="Calibri"/>
                        <a:ea typeface="Calibri"/>
                        <a:cs typeface="Calibri"/>
                        <a:sym typeface="Calibri"/>
                      </a:endParaRPr>
                    </a:p>
                  </a:txBody>
                  <a:tcPr marL="28575" marR="28575" marT="19050" marB="1905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BCD"/>
                    </a:solidFill>
                  </a:tcPr>
                </a:tc>
                <a:extLst>
                  <a:ext uri="{0D108BD9-81ED-4DB2-BD59-A6C34878D82A}">
                    <a16:rowId xmlns:a16="http://schemas.microsoft.com/office/drawing/2014/main" val="10001"/>
                  </a:ext>
                </a:extLst>
              </a:tr>
            </a:tbl>
          </a:graphicData>
        </a:graphic>
      </p:graphicFrame>
      <p:graphicFrame>
        <p:nvGraphicFramePr>
          <p:cNvPr id="299" name="Google Shape;299;p9"/>
          <p:cNvGraphicFramePr/>
          <p:nvPr/>
        </p:nvGraphicFramePr>
        <p:xfrm>
          <a:off x="1325675" y="3179325"/>
          <a:ext cx="4271600" cy="1594525"/>
        </p:xfrm>
        <a:graphic>
          <a:graphicData uri="http://schemas.openxmlformats.org/drawingml/2006/table">
            <a:tbl>
              <a:tblPr>
                <a:noFill/>
                <a:tableStyleId>{782D931F-9E35-4C19-A62C-9FDA5482E3E8}</a:tableStyleId>
              </a:tblPr>
              <a:tblGrid>
                <a:gridCol w="1282475">
                  <a:extLst>
                    <a:ext uri="{9D8B030D-6E8A-4147-A177-3AD203B41FA5}">
                      <a16:colId xmlns:a16="http://schemas.microsoft.com/office/drawing/2014/main" val="20000"/>
                    </a:ext>
                  </a:extLst>
                </a:gridCol>
                <a:gridCol w="990650">
                  <a:extLst>
                    <a:ext uri="{9D8B030D-6E8A-4147-A177-3AD203B41FA5}">
                      <a16:colId xmlns:a16="http://schemas.microsoft.com/office/drawing/2014/main" val="20001"/>
                    </a:ext>
                  </a:extLst>
                </a:gridCol>
                <a:gridCol w="1110825">
                  <a:extLst>
                    <a:ext uri="{9D8B030D-6E8A-4147-A177-3AD203B41FA5}">
                      <a16:colId xmlns:a16="http://schemas.microsoft.com/office/drawing/2014/main" val="20002"/>
                    </a:ext>
                  </a:extLst>
                </a:gridCol>
                <a:gridCol w="887650">
                  <a:extLst>
                    <a:ext uri="{9D8B030D-6E8A-4147-A177-3AD203B41FA5}">
                      <a16:colId xmlns:a16="http://schemas.microsoft.com/office/drawing/2014/main" val="20003"/>
                    </a:ext>
                  </a:extLst>
                </a:gridCol>
              </a:tblGrid>
              <a:tr h="376825">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Area</a:t>
                      </a:r>
                      <a:endParaRPr sz="1300" b="1" u="none" strike="noStrike" cap="none">
                        <a:latin typeface="Calibri"/>
                        <a:ea typeface="Calibri"/>
                        <a:cs typeface="Calibri"/>
                        <a:sym typeface="Calibri"/>
                      </a:endParaRPr>
                    </a:p>
                  </a:txBody>
                  <a:tcPr marL="28575" marR="28575" marT="19050" marB="19050" anchor="ctr">
                    <a:lnL w="952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All species</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Pf &amp; mixed</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Pv</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extLst>
                  <a:ext uri="{0D108BD9-81ED-4DB2-BD59-A6C34878D82A}">
                    <a16:rowId xmlns:a16="http://schemas.microsoft.com/office/drawing/2014/main" val="10000"/>
                  </a:ext>
                </a:extLst>
              </a:tr>
              <a:tr h="464050">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Central and North</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149</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55</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94</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76825">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South</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3,775</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1,310</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2,465</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76825">
                <a:tc>
                  <a:txBody>
                    <a:bodyPr/>
                    <a:lstStyle/>
                    <a:p>
                      <a:pPr marL="0" marR="0" lvl="0" indent="0" algn="l"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Country level</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3,924</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1,365</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2,559</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aphicFrame>
        <p:nvGraphicFramePr>
          <p:cNvPr id="300" name="Google Shape;300;p9"/>
          <p:cNvGraphicFramePr/>
          <p:nvPr/>
        </p:nvGraphicFramePr>
        <p:xfrm>
          <a:off x="6372075" y="3179325"/>
          <a:ext cx="4103500" cy="1143000"/>
        </p:xfrm>
        <a:graphic>
          <a:graphicData uri="http://schemas.openxmlformats.org/drawingml/2006/table">
            <a:tbl>
              <a:tblPr>
                <a:noFill/>
                <a:tableStyleId>{782D931F-9E35-4C19-A62C-9FDA5482E3E8}</a:tableStyleId>
              </a:tblPr>
              <a:tblGrid>
                <a:gridCol w="1025875">
                  <a:extLst>
                    <a:ext uri="{9D8B030D-6E8A-4147-A177-3AD203B41FA5}">
                      <a16:colId xmlns:a16="http://schemas.microsoft.com/office/drawing/2014/main" val="20000"/>
                    </a:ext>
                  </a:extLst>
                </a:gridCol>
                <a:gridCol w="1025875">
                  <a:extLst>
                    <a:ext uri="{9D8B030D-6E8A-4147-A177-3AD203B41FA5}">
                      <a16:colId xmlns:a16="http://schemas.microsoft.com/office/drawing/2014/main" val="20001"/>
                    </a:ext>
                  </a:extLst>
                </a:gridCol>
                <a:gridCol w="1025875">
                  <a:extLst>
                    <a:ext uri="{9D8B030D-6E8A-4147-A177-3AD203B41FA5}">
                      <a16:colId xmlns:a16="http://schemas.microsoft.com/office/drawing/2014/main" val="20002"/>
                    </a:ext>
                  </a:extLst>
                </a:gridCol>
                <a:gridCol w="1025875">
                  <a:extLst>
                    <a:ext uri="{9D8B030D-6E8A-4147-A177-3AD203B41FA5}">
                      <a16:colId xmlns:a16="http://schemas.microsoft.com/office/drawing/2014/main" val="20003"/>
                    </a:ext>
                  </a:extLst>
                </a:gridCol>
              </a:tblGrid>
              <a:tr h="381000">
                <a:tc>
                  <a:txBody>
                    <a:bodyPr/>
                    <a:lstStyle/>
                    <a:p>
                      <a:pPr marL="0" marR="0" lvl="0" indent="0" algn="ctr" rtl="0">
                        <a:lnSpc>
                          <a:spcPct val="100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Species</a:t>
                      </a:r>
                      <a:endParaRPr sz="1300" b="1" u="none" strike="noStrike" cap="none">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2021</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2020</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 changed</a:t>
                      </a:r>
                      <a:endParaRPr sz="1300" b="1"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solidFill>
                      <a:srgbClr val="FFEBCD"/>
                    </a:solidFill>
                  </a:tcPr>
                </a:tc>
                <a:extLst>
                  <a:ext uri="{0D108BD9-81ED-4DB2-BD59-A6C34878D82A}">
                    <a16:rowId xmlns:a16="http://schemas.microsoft.com/office/drawing/2014/main" val="10000"/>
                  </a:ext>
                </a:extLst>
              </a:tr>
              <a:tr h="381000">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Pf &amp; mixed</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1,365</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1,605</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-15%</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Pv</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2,559</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1,919</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33%</a:t>
                      </a:r>
                      <a:endParaRPr sz="1300" u="none" strike="noStrike" cap="none">
                        <a:latin typeface="Calibri"/>
                        <a:ea typeface="Calibri"/>
                        <a:cs typeface="Calibri"/>
                        <a:sym typeface="Calibri"/>
                      </a:endParaRPr>
                    </a:p>
                  </a:txBody>
                  <a:tcPr marL="28575" marR="28575" marT="19050" marB="19050" anchor="ctr">
                    <a:lnL w="10575" cap="flat" cmpd="sng">
                      <a:solidFill>
                        <a:srgbClr val="9E9E9E"/>
                      </a:solidFill>
                      <a:prstDash val="solid"/>
                      <a:round/>
                      <a:headEnd type="none" w="sm" len="sm"/>
                      <a:tailEnd type="none" w="sm" len="sm"/>
                    </a:lnL>
                    <a:lnR w="10575" cap="flat" cmpd="sng">
                      <a:solidFill>
                        <a:srgbClr val="9E9E9E"/>
                      </a:solidFill>
                      <a:prstDash val="solid"/>
                      <a:round/>
                      <a:headEnd type="none" w="sm" len="sm"/>
                      <a:tailEnd type="none" w="sm" len="sm"/>
                    </a:lnR>
                    <a:lnT w="10575" cap="flat" cmpd="sng">
                      <a:solidFill>
                        <a:srgbClr val="9E9E9E"/>
                      </a:solidFill>
                      <a:prstDash val="solid"/>
                      <a:round/>
                      <a:headEnd type="none" w="sm" len="sm"/>
                      <a:tailEnd type="none" w="sm" len="sm"/>
                    </a:lnT>
                    <a:lnB w="1057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NOPS">
  <a:themeElements>
    <a:clrScheme name="UNOPS colour">
      <a:dk1>
        <a:srgbClr val="000000"/>
      </a:dk1>
      <a:lt1>
        <a:srgbClr val="FFFFFF"/>
      </a:lt1>
      <a:dk2>
        <a:srgbClr val="0092D1"/>
      </a:dk2>
      <a:lt2>
        <a:srgbClr val="D7D2D5"/>
      </a:lt2>
      <a:accent1>
        <a:srgbClr val="FFC72C"/>
      </a:accent1>
      <a:accent2>
        <a:srgbClr val="97D700"/>
      </a:accent2>
      <a:accent3>
        <a:srgbClr val="4EC3E0"/>
      </a:accent3>
      <a:accent4>
        <a:srgbClr val="FF6900"/>
      </a:accent4>
      <a:accent5>
        <a:srgbClr val="004976"/>
      </a:accent5>
      <a:accent6>
        <a:srgbClr val="991E66"/>
      </a:accent6>
      <a:hlink>
        <a:srgbClr val="0092D1"/>
      </a:hlink>
      <a:folHlink>
        <a:srgbClr val="0074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2609</Words>
  <Application>Microsoft Office PowerPoint</Application>
  <PresentationFormat>Widescreen</PresentationFormat>
  <Paragraphs>948</Paragraphs>
  <Slides>38</Slides>
  <Notes>38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38</vt:i4>
      </vt:variant>
    </vt:vector>
  </HeadingPairs>
  <TitlesOfParts>
    <vt:vector size="44" baseType="lpstr">
      <vt:lpstr>Noto Sans Symbols</vt:lpstr>
      <vt:lpstr>Open Sans</vt:lpstr>
      <vt:lpstr>Arial</vt:lpstr>
      <vt:lpstr>Calibri</vt:lpstr>
      <vt:lpstr>Office Theme</vt:lpstr>
      <vt:lpstr>UNOPS</vt:lpstr>
      <vt:lpstr>RAI3E Malaria Update for December 2021 CCM ExCom</vt:lpstr>
      <vt:lpstr>Presentation outline</vt:lpstr>
      <vt:lpstr>1. Program overall indicators and results</vt:lpstr>
      <vt:lpstr>1. Program overall indicators and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CSOs indicators and results</vt:lpstr>
      <vt:lpstr>2. CSOs indicators and results</vt:lpstr>
      <vt:lpstr>2. CSO indicators and results </vt:lpstr>
      <vt:lpstr>PowerPoint Presentation</vt:lpstr>
      <vt:lpstr>PowerPoint Presentation</vt:lpstr>
      <vt:lpstr>PowerPoint Presentation</vt:lpstr>
      <vt:lpstr>PowerPoint Presentation</vt:lpstr>
      <vt:lpstr>3. DPC-HIS, WHO and MPSC indicators and results</vt:lpstr>
      <vt:lpstr>3. DPC-HIS, MPSC and WHO indicators and results</vt:lpstr>
      <vt:lpstr>PowerPoint Presentation</vt:lpstr>
      <vt:lpstr>4. Budget vs. expenditure</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RAI3E PUDR (Jul-Dec 2021) Debriefing</dc:title>
  <dc:creator>Ioana BADESCU</dc:creator>
  <cp:lastModifiedBy>IB</cp:lastModifiedBy>
  <cp:revision>2</cp:revision>
  <dcterms:modified xsi:type="dcterms:W3CDTF">2022-03-14T07:04:46Z</dcterms:modified>
</cp:coreProperties>
</file>