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3288" r:id="rId3"/>
    <p:sldId id="287" r:id="rId4"/>
    <p:sldId id="525" r:id="rId5"/>
    <p:sldId id="378" r:id="rId6"/>
    <p:sldId id="3302" r:id="rId7"/>
    <p:sldId id="526" r:id="rId8"/>
    <p:sldId id="675" r:id="rId9"/>
    <p:sldId id="676" r:id="rId10"/>
    <p:sldId id="682" r:id="rId11"/>
    <p:sldId id="678" r:id="rId12"/>
    <p:sldId id="757" r:id="rId13"/>
    <p:sldId id="717" r:id="rId14"/>
    <p:sldId id="3300" r:id="rId15"/>
    <p:sldId id="3310" r:id="rId16"/>
    <p:sldId id="3306" r:id="rId17"/>
    <p:sldId id="3305" r:id="rId18"/>
    <p:sldId id="641" r:id="rId19"/>
    <p:sldId id="640" r:id="rId20"/>
    <p:sldId id="3307" r:id="rId21"/>
    <p:sldId id="3308" r:id="rId22"/>
    <p:sldId id="3309" r:id="rId23"/>
    <p:sldId id="642" r:id="rId24"/>
    <p:sldId id="3311" r:id="rId25"/>
    <p:sldId id="760" r:id="rId26"/>
    <p:sldId id="761" r:id="rId27"/>
    <p:sldId id="776" r:id="rId28"/>
    <p:sldId id="788" r:id="rId29"/>
    <p:sldId id="787" r:id="rId30"/>
    <p:sldId id="3291" r:id="rId31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F4B183"/>
    <a:srgbClr val="F5AB73"/>
    <a:srgbClr val="FFFF00"/>
    <a:srgbClr val="A86ED4"/>
    <a:srgbClr val="E27ECF"/>
    <a:srgbClr val="BC8EDE"/>
    <a:srgbClr val="D749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002" autoAdjust="0"/>
    <p:restoredTop sz="86368" autoAdjust="0"/>
  </p:normalViewPr>
  <p:slideViewPr>
    <p:cSldViewPr snapToGrid="0">
      <p:cViewPr varScale="1">
        <p:scale>
          <a:sx n="82" d="100"/>
          <a:sy n="82" d="100"/>
        </p:scale>
        <p:origin x="76" y="2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viewProps" Target="view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presProps" Target="pres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notesMaster" Target="notesMasters/notesMaster1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tableStyles" Target="tableStyle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theme" Target="theme/theme1.xml" 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 /><Relationship Id="rId2" Type="http://schemas.microsoft.com/office/2011/relationships/chartColorStyle" Target="colors1.xml" /><Relationship Id="rId1" Type="http://schemas.microsoft.com/office/2011/relationships/chartStyle" Target="style1.xml" /><Relationship Id="rId4" Type="http://schemas.openxmlformats.org/officeDocument/2006/relationships/package" Target="../embeddings/Microsoft_Excel_Worksheet.xlsx" 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cap="none" spc="0" normalizeH="0" baseline="0">
                <a:solidFill>
                  <a:schemeClr val="tx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defRPr>
            </a:pPr>
            <a:r>
              <a:rPr lang="en-US" sz="2400" dirty="0">
                <a:solidFill>
                  <a:schemeClr val="tx1"/>
                </a:solidFill>
              </a:rPr>
              <a:t>Estimate</a:t>
            </a:r>
            <a:r>
              <a:rPr lang="en-US" sz="2400" baseline="0" dirty="0">
                <a:solidFill>
                  <a:schemeClr val="tx1"/>
                </a:solidFill>
              </a:rPr>
              <a:t> newly infection among keys population by</a:t>
            </a:r>
            <a:r>
              <a:rPr lang="en-US" sz="2400" dirty="0">
                <a:solidFill>
                  <a:schemeClr val="tx1"/>
                </a:solidFill>
              </a:rPr>
              <a:t> AEM from</a:t>
            </a:r>
            <a:r>
              <a:rPr lang="lo-LA" sz="2400" dirty="0">
                <a:solidFill>
                  <a:schemeClr val="tx1"/>
                </a:solidFill>
              </a:rPr>
              <a:t> 1990-2030</a:t>
            </a:r>
            <a:endParaRPr lang="en-US" sz="2400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1254522329215218"/>
          <c:y val="2.687363976638943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cap="none" spc="0" normalizeH="0" baseline="0">
              <a:solidFill>
                <a:schemeClr val="tx1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0162813465443089E-2"/>
          <c:y val="0.12417239952913638"/>
          <c:w val="0.91467995383015444"/>
          <c:h val="0.72438045051696043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'NewInfection1990-2030'!$A$3</c:f>
              <c:strCache>
                <c:ptCount val="1"/>
                <c:pt idx="0">
                  <c:v>Client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'NewInfection1990-2030'!$B$2:$AP$2</c:f>
              <c:numCache>
                <c:formatCode>General</c:formatCode>
                <c:ptCount val="41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  <c:pt idx="35">
                  <c:v>2025</c:v>
                </c:pt>
                <c:pt idx="36">
                  <c:v>2026</c:v>
                </c:pt>
                <c:pt idx="37">
                  <c:v>2027</c:v>
                </c:pt>
                <c:pt idx="38">
                  <c:v>2028</c:v>
                </c:pt>
                <c:pt idx="39">
                  <c:v>2029</c:v>
                </c:pt>
                <c:pt idx="40">
                  <c:v>2030</c:v>
                </c:pt>
              </c:numCache>
            </c:numRef>
          </c:cat>
          <c:val>
            <c:numRef>
              <c:f>'NewInfection1990-2030'!$B$3:$AP$3</c:f>
              <c:numCache>
                <c:formatCode>0</c:formatCode>
                <c:ptCount val="41"/>
                <c:pt idx="0">
                  <c:v>0.42270000000000002</c:v>
                </c:pt>
                <c:pt idx="1">
                  <c:v>0.61599999999999999</c:v>
                </c:pt>
                <c:pt idx="2">
                  <c:v>1.0720999999999998</c:v>
                </c:pt>
                <c:pt idx="3">
                  <c:v>1.9908000000000001</c:v>
                </c:pt>
                <c:pt idx="4">
                  <c:v>11.557700000000001</c:v>
                </c:pt>
                <c:pt idx="5">
                  <c:v>8.5893999999999995</c:v>
                </c:pt>
                <c:pt idx="6">
                  <c:v>17.838200000000001</c:v>
                </c:pt>
                <c:pt idx="7">
                  <c:v>34.280999999999999</c:v>
                </c:pt>
                <c:pt idx="8">
                  <c:v>56.493100000000005</c:v>
                </c:pt>
                <c:pt idx="9">
                  <c:v>81.217499999999987</c:v>
                </c:pt>
                <c:pt idx="10">
                  <c:v>116.5517</c:v>
                </c:pt>
                <c:pt idx="11">
                  <c:v>153.14240000000001</c:v>
                </c:pt>
                <c:pt idx="12">
                  <c:v>177.08939999999998</c:v>
                </c:pt>
                <c:pt idx="13">
                  <c:v>193.12359999999998</c:v>
                </c:pt>
                <c:pt idx="14">
                  <c:v>201.76330000000002</c:v>
                </c:pt>
                <c:pt idx="15">
                  <c:v>202.88679999999999</c:v>
                </c:pt>
                <c:pt idx="16">
                  <c:v>197.90929999999997</c:v>
                </c:pt>
                <c:pt idx="17">
                  <c:v>187.53139999999999</c:v>
                </c:pt>
                <c:pt idx="18">
                  <c:v>173.38910000000001</c:v>
                </c:pt>
                <c:pt idx="19">
                  <c:v>161.51109999999997</c:v>
                </c:pt>
                <c:pt idx="20">
                  <c:v>147.85549999999998</c:v>
                </c:pt>
                <c:pt idx="21">
                  <c:v>133.7175</c:v>
                </c:pt>
                <c:pt idx="22">
                  <c:v>118.85630000000002</c:v>
                </c:pt>
                <c:pt idx="23">
                  <c:v>103.501</c:v>
                </c:pt>
                <c:pt idx="24">
                  <c:v>91.174900000000008</c:v>
                </c:pt>
                <c:pt idx="25">
                  <c:v>79.3934</c:v>
                </c:pt>
                <c:pt idx="26">
                  <c:v>77.529600000000002</c:v>
                </c:pt>
                <c:pt idx="27">
                  <c:v>73.817199999999985</c:v>
                </c:pt>
                <c:pt idx="28">
                  <c:v>73.759500000000003</c:v>
                </c:pt>
                <c:pt idx="29">
                  <c:v>67.269600000000011</c:v>
                </c:pt>
                <c:pt idx="30">
                  <c:v>64.092199999999991</c:v>
                </c:pt>
                <c:pt idx="31">
                  <c:v>63.655300000000004</c:v>
                </c:pt>
                <c:pt idx="32">
                  <c:v>63.915399999999998</c:v>
                </c:pt>
                <c:pt idx="33">
                  <c:v>64.506</c:v>
                </c:pt>
                <c:pt idx="34">
                  <c:v>65.3386</c:v>
                </c:pt>
                <c:pt idx="35">
                  <c:v>66.353300000000004</c:v>
                </c:pt>
                <c:pt idx="36">
                  <c:v>67.511899999999997</c:v>
                </c:pt>
                <c:pt idx="37">
                  <c:v>68.807400000000001</c:v>
                </c:pt>
                <c:pt idx="38">
                  <c:v>70.239999999999995</c:v>
                </c:pt>
                <c:pt idx="39">
                  <c:v>71.801900000000003</c:v>
                </c:pt>
                <c:pt idx="40">
                  <c:v>73.487099999999998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9B-4502-BCE1-5F33E5C14D09}"/>
            </c:ext>
          </c:extLst>
        </c:ser>
        <c:ser>
          <c:idx val="2"/>
          <c:order val="1"/>
          <c:tx>
            <c:strRef>
              <c:f>'NewInfection1990-2030'!$A$4</c:f>
              <c:strCache>
                <c:ptCount val="1"/>
                <c:pt idx="0">
                  <c:v>MSM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cat>
            <c:numRef>
              <c:f>'NewInfection1990-2030'!$B$2:$AP$2</c:f>
              <c:numCache>
                <c:formatCode>General</c:formatCode>
                <c:ptCount val="41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  <c:pt idx="35">
                  <c:v>2025</c:v>
                </c:pt>
                <c:pt idx="36">
                  <c:v>2026</c:v>
                </c:pt>
                <c:pt idx="37">
                  <c:v>2027</c:v>
                </c:pt>
                <c:pt idx="38">
                  <c:v>2028</c:v>
                </c:pt>
                <c:pt idx="39">
                  <c:v>2029</c:v>
                </c:pt>
                <c:pt idx="40">
                  <c:v>2030</c:v>
                </c:pt>
              </c:numCache>
            </c:numRef>
          </c:cat>
          <c:val>
            <c:numRef>
              <c:f>'NewInfection1990-2030'!$B$4:$AP$4</c:f>
              <c:numCache>
                <c:formatCode>#,##0</c:formatCode>
                <c:ptCount val="41"/>
                <c:pt idx="0">
                  <c:v>0.78590000000000004</c:v>
                </c:pt>
                <c:pt idx="1">
                  <c:v>1.0166999999999999</c:v>
                </c:pt>
                <c:pt idx="2">
                  <c:v>1.3679000000000001</c:v>
                </c:pt>
                <c:pt idx="3">
                  <c:v>1.8571</c:v>
                </c:pt>
                <c:pt idx="4">
                  <c:v>2.7134999999999998</c:v>
                </c:pt>
                <c:pt idx="5">
                  <c:v>4.5183</c:v>
                </c:pt>
                <c:pt idx="6">
                  <c:v>7.4938999999999991</c:v>
                </c:pt>
                <c:pt idx="7">
                  <c:v>12.474499999999999</c:v>
                </c:pt>
                <c:pt idx="8">
                  <c:v>19.2121</c:v>
                </c:pt>
                <c:pt idx="9">
                  <c:v>27.0655</c:v>
                </c:pt>
                <c:pt idx="10">
                  <c:v>36.471999999999994</c:v>
                </c:pt>
                <c:pt idx="11">
                  <c:v>46.240900000000003</c:v>
                </c:pt>
                <c:pt idx="12">
                  <c:v>54.904299999999999</c:v>
                </c:pt>
                <c:pt idx="13">
                  <c:v>66.161000000000001</c:v>
                </c:pt>
                <c:pt idx="14">
                  <c:v>77.8703</c:v>
                </c:pt>
                <c:pt idx="15">
                  <c:v>89.230099999999993</c:v>
                </c:pt>
                <c:pt idx="16">
                  <c:v>100.51490000000001</c:v>
                </c:pt>
                <c:pt idx="17">
                  <c:v>111.59370000000001</c:v>
                </c:pt>
                <c:pt idx="18">
                  <c:v>121.95320000000001</c:v>
                </c:pt>
                <c:pt idx="19">
                  <c:v>132.49680000000001</c:v>
                </c:pt>
                <c:pt idx="20">
                  <c:v>141.75569999999999</c:v>
                </c:pt>
                <c:pt idx="21">
                  <c:v>150.2166</c:v>
                </c:pt>
                <c:pt idx="22">
                  <c:v>157.3707</c:v>
                </c:pt>
                <c:pt idx="23">
                  <c:v>162.6326</c:v>
                </c:pt>
                <c:pt idx="24">
                  <c:v>168.27439999999999</c:v>
                </c:pt>
                <c:pt idx="25">
                  <c:v>172.94130000000001</c:v>
                </c:pt>
                <c:pt idx="26">
                  <c:v>178.64269999999999</c:v>
                </c:pt>
                <c:pt idx="27">
                  <c:v>177.5737</c:v>
                </c:pt>
                <c:pt idx="28">
                  <c:v>177.16290000000001</c:v>
                </c:pt>
                <c:pt idx="29">
                  <c:v>174.1831</c:v>
                </c:pt>
                <c:pt idx="30">
                  <c:v>172.76300000000001</c:v>
                </c:pt>
                <c:pt idx="31">
                  <c:v>180.13419999999999</c:v>
                </c:pt>
                <c:pt idx="32">
                  <c:v>188.70139999999998</c:v>
                </c:pt>
                <c:pt idx="33">
                  <c:v>197.4701</c:v>
                </c:pt>
                <c:pt idx="34">
                  <c:v>206.43309999999997</c:v>
                </c:pt>
                <c:pt idx="35">
                  <c:v>215.58609999999999</c:v>
                </c:pt>
                <c:pt idx="36">
                  <c:v>224.9169</c:v>
                </c:pt>
                <c:pt idx="37">
                  <c:v>234.50250000000003</c:v>
                </c:pt>
                <c:pt idx="38">
                  <c:v>244.44460000000004</c:v>
                </c:pt>
                <c:pt idx="39">
                  <c:v>254.75869999999998</c:v>
                </c:pt>
                <c:pt idx="40">
                  <c:v>265.45310000000001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A9B-4502-BCE1-5F33E5C14D09}"/>
            </c:ext>
          </c:extLst>
        </c:ser>
        <c:ser>
          <c:idx val="3"/>
          <c:order val="2"/>
          <c:tx>
            <c:strRef>
              <c:f>'NewInfection1990-2030'!$A$5</c:f>
              <c:strCache>
                <c:ptCount val="1"/>
                <c:pt idx="0">
                  <c:v>TG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'NewInfection1990-2030'!$B$2:$AP$2</c:f>
              <c:numCache>
                <c:formatCode>General</c:formatCode>
                <c:ptCount val="41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  <c:pt idx="35">
                  <c:v>2025</c:v>
                </c:pt>
                <c:pt idx="36">
                  <c:v>2026</c:v>
                </c:pt>
                <c:pt idx="37">
                  <c:v>2027</c:v>
                </c:pt>
                <c:pt idx="38">
                  <c:v>2028</c:v>
                </c:pt>
                <c:pt idx="39">
                  <c:v>2029</c:v>
                </c:pt>
                <c:pt idx="40">
                  <c:v>2030</c:v>
                </c:pt>
              </c:numCache>
            </c:numRef>
          </c:cat>
          <c:val>
            <c:numRef>
              <c:f>'NewInfection1990-2030'!$B$5:$AP$5</c:f>
              <c:numCache>
                <c:formatCode>0</c:formatCode>
                <c:ptCount val="41"/>
                <c:pt idx="0">
                  <c:v>0.13129999999999997</c:v>
                </c:pt>
                <c:pt idx="1">
                  <c:v>0.16930000000000001</c:v>
                </c:pt>
                <c:pt idx="2">
                  <c:v>0.2349</c:v>
                </c:pt>
                <c:pt idx="3">
                  <c:v>0.32889999999999997</c:v>
                </c:pt>
                <c:pt idx="4">
                  <c:v>0.60950000000000004</c:v>
                </c:pt>
                <c:pt idx="5">
                  <c:v>0.95240000000000002</c:v>
                </c:pt>
                <c:pt idx="6">
                  <c:v>1.3527</c:v>
                </c:pt>
                <c:pt idx="7">
                  <c:v>2.0204999999999997</c:v>
                </c:pt>
                <c:pt idx="8">
                  <c:v>3.0809000000000002</c:v>
                </c:pt>
                <c:pt idx="9">
                  <c:v>4.3761000000000001</c:v>
                </c:pt>
                <c:pt idx="10">
                  <c:v>5.7015000000000002</c:v>
                </c:pt>
                <c:pt idx="11">
                  <c:v>7.3379000000000012</c:v>
                </c:pt>
                <c:pt idx="12">
                  <c:v>9.3155000000000001</c:v>
                </c:pt>
                <c:pt idx="13">
                  <c:v>11.030800000000001</c:v>
                </c:pt>
                <c:pt idx="14">
                  <c:v>12.445799999999998</c:v>
                </c:pt>
                <c:pt idx="15">
                  <c:v>13.625499999999999</c:v>
                </c:pt>
                <c:pt idx="16">
                  <c:v>14.6744</c:v>
                </c:pt>
                <c:pt idx="17">
                  <c:v>15.499000000000001</c:v>
                </c:pt>
                <c:pt idx="18">
                  <c:v>15.988899999999997</c:v>
                </c:pt>
                <c:pt idx="19">
                  <c:v>16.3871</c:v>
                </c:pt>
                <c:pt idx="20">
                  <c:v>16.535600000000002</c:v>
                </c:pt>
                <c:pt idx="21">
                  <c:v>16.489899999999999</c:v>
                </c:pt>
                <c:pt idx="22">
                  <c:v>14.177900000000001</c:v>
                </c:pt>
                <c:pt idx="23">
                  <c:v>11.5617</c:v>
                </c:pt>
                <c:pt idx="24">
                  <c:v>11.760900000000001</c:v>
                </c:pt>
                <c:pt idx="25">
                  <c:v>11.899100000000001</c:v>
                </c:pt>
                <c:pt idx="26">
                  <c:v>11.855</c:v>
                </c:pt>
                <c:pt idx="27">
                  <c:v>11.486699999999999</c:v>
                </c:pt>
                <c:pt idx="28">
                  <c:v>11.057299999999998</c:v>
                </c:pt>
                <c:pt idx="29">
                  <c:v>10.6279</c:v>
                </c:pt>
                <c:pt idx="30">
                  <c:v>10.3399</c:v>
                </c:pt>
                <c:pt idx="31">
                  <c:v>10.606399999999999</c:v>
                </c:pt>
                <c:pt idx="32">
                  <c:v>10.932399999999999</c:v>
                </c:pt>
                <c:pt idx="33">
                  <c:v>11.258599999999999</c:v>
                </c:pt>
                <c:pt idx="34">
                  <c:v>11.587900000000001</c:v>
                </c:pt>
                <c:pt idx="35">
                  <c:v>11.921700000000001</c:v>
                </c:pt>
                <c:pt idx="36">
                  <c:v>12.261100000000001</c:v>
                </c:pt>
                <c:pt idx="37">
                  <c:v>12.610099999999999</c:v>
                </c:pt>
                <c:pt idx="38">
                  <c:v>12.974200000000002</c:v>
                </c:pt>
                <c:pt idx="39">
                  <c:v>13.353999999999999</c:v>
                </c:pt>
                <c:pt idx="40">
                  <c:v>13.750399999999999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A9B-4502-BCE1-5F33E5C14D09}"/>
            </c:ext>
          </c:extLst>
        </c:ser>
        <c:ser>
          <c:idx val="4"/>
          <c:order val="3"/>
          <c:tx>
            <c:strRef>
              <c:f>'NewInfection1990-2030'!$A$6</c:f>
              <c:strCache>
                <c:ptCount val="1"/>
                <c:pt idx="0">
                  <c:v>FSW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numRef>
              <c:f>'NewInfection1990-2030'!$B$2:$AP$2</c:f>
              <c:numCache>
                <c:formatCode>General</c:formatCode>
                <c:ptCount val="41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  <c:pt idx="35">
                  <c:v>2025</c:v>
                </c:pt>
                <c:pt idx="36">
                  <c:v>2026</c:v>
                </c:pt>
                <c:pt idx="37">
                  <c:v>2027</c:v>
                </c:pt>
                <c:pt idx="38">
                  <c:v>2028</c:v>
                </c:pt>
                <c:pt idx="39">
                  <c:v>2029</c:v>
                </c:pt>
                <c:pt idx="40">
                  <c:v>2030</c:v>
                </c:pt>
              </c:numCache>
            </c:numRef>
          </c:cat>
          <c:val>
            <c:numRef>
              <c:f>'NewInfection1990-2030'!$B$6:$AP$6</c:f>
              <c:numCache>
                <c:formatCode>0</c:formatCode>
                <c:ptCount val="41"/>
                <c:pt idx="0">
                  <c:v>6.9800000000000001E-2</c:v>
                </c:pt>
                <c:pt idx="1">
                  <c:v>0.1026</c:v>
                </c:pt>
                <c:pt idx="2">
                  <c:v>0.18730000000000002</c:v>
                </c:pt>
                <c:pt idx="3">
                  <c:v>0.34789999999999999</c:v>
                </c:pt>
                <c:pt idx="4">
                  <c:v>1.0598000000000001</c:v>
                </c:pt>
                <c:pt idx="5">
                  <c:v>2.3572000000000002</c:v>
                </c:pt>
                <c:pt idx="6">
                  <c:v>4.5896999999999997</c:v>
                </c:pt>
                <c:pt idx="7">
                  <c:v>9.2565999999999988</c:v>
                </c:pt>
                <c:pt idx="8">
                  <c:v>16.019399999999997</c:v>
                </c:pt>
                <c:pt idx="9">
                  <c:v>23.443300000000001</c:v>
                </c:pt>
                <c:pt idx="10">
                  <c:v>33.414900000000003</c:v>
                </c:pt>
                <c:pt idx="11">
                  <c:v>42.775199999999998</c:v>
                </c:pt>
                <c:pt idx="12">
                  <c:v>48.055</c:v>
                </c:pt>
                <c:pt idx="13">
                  <c:v>52.028600000000004</c:v>
                </c:pt>
                <c:pt idx="14">
                  <c:v>54.947800000000001</c:v>
                </c:pt>
                <c:pt idx="15">
                  <c:v>56.339800000000004</c:v>
                </c:pt>
                <c:pt idx="16">
                  <c:v>56.348500000000001</c:v>
                </c:pt>
                <c:pt idx="17">
                  <c:v>55.062899999999999</c:v>
                </c:pt>
                <c:pt idx="18">
                  <c:v>52.278799999999997</c:v>
                </c:pt>
                <c:pt idx="19">
                  <c:v>50.648299999999999</c:v>
                </c:pt>
                <c:pt idx="20">
                  <c:v>48.363500000000002</c:v>
                </c:pt>
                <c:pt idx="21">
                  <c:v>45.713099999999997</c:v>
                </c:pt>
                <c:pt idx="22">
                  <c:v>42.973599999999998</c:v>
                </c:pt>
                <c:pt idx="23">
                  <c:v>39.875600000000006</c:v>
                </c:pt>
                <c:pt idx="24">
                  <c:v>36.757599999999996</c:v>
                </c:pt>
                <c:pt idx="25">
                  <c:v>33.890500000000003</c:v>
                </c:pt>
                <c:pt idx="26">
                  <c:v>35.3337</c:v>
                </c:pt>
                <c:pt idx="27">
                  <c:v>35.667000000000002</c:v>
                </c:pt>
                <c:pt idx="28">
                  <c:v>35.941499999999998</c:v>
                </c:pt>
                <c:pt idx="29">
                  <c:v>33.576000000000001</c:v>
                </c:pt>
                <c:pt idx="30">
                  <c:v>32.361800000000002</c:v>
                </c:pt>
                <c:pt idx="31">
                  <c:v>32.936899999999994</c:v>
                </c:pt>
                <c:pt idx="32">
                  <c:v>33.765999999999998</c:v>
                </c:pt>
                <c:pt idx="33">
                  <c:v>34.663899999999998</c:v>
                </c:pt>
                <c:pt idx="34">
                  <c:v>35.631000000000007</c:v>
                </c:pt>
                <c:pt idx="35">
                  <c:v>36.665199999999999</c:v>
                </c:pt>
                <c:pt idx="36">
                  <c:v>37.764400000000002</c:v>
                </c:pt>
                <c:pt idx="37">
                  <c:v>38.935000000000002</c:v>
                </c:pt>
                <c:pt idx="38">
                  <c:v>40.183700000000002</c:v>
                </c:pt>
                <c:pt idx="39">
                  <c:v>41.51</c:v>
                </c:pt>
                <c:pt idx="40">
                  <c:v>42.912599999999998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A9B-4502-BCE1-5F33E5C14D09}"/>
            </c:ext>
          </c:extLst>
        </c:ser>
        <c:ser>
          <c:idx val="5"/>
          <c:order val="4"/>
          <c:tx>
            <c:strRef>
              <c:f>'NewInfection1990-2030'!$A$7</c:f>
              <c:strCache>
                <c:ptCount val="1"/>
                <c:pt idx="0">
                  <c:v>Low risk men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'NewInfection1990-2030'!$B$2:$AP$2</c:f>
              <c:numCache>
                <c:formatCode>General</c:formatCode>
                <c:ptCount val="41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  <c:pt idx="35">
                  <c:v>2025</c:v>
                </c:pt>
                <c:pt idx="36">
                  <c:v>2026</c:v>
                </c:pt>
                <c:pt idx="37">
                  <c:v>2027</c:v>
                </c:pt>
                <c:pt idx="38">
                  <c:v>2028</c:v>
                </c:pt>
                <c:pt idx="39">
                  <c:v>2029</c:v>
                </c:pt>
                <c:pt idx="40">
                  <c:v>2030</c:v>
                </c:pt>
              </c:numCache>
            </c:numRef>
          </c:cat>
          <c:val>
            <c:numRef>
              <c:f>'NewInfection1990-2030'!$B$7:$AP$7</c:f>
              <c:numCache>
                <c:formatCode>0</c:formatCode>
                <c:ptCount val="41"/>
                <c:pt idx="0">
                  <c:v>0.6371</c:v>
                </c:pt>
                <c:pt idx="1">
                  <c:v>5.8544999999999998</c:v>
                </c:pt>
                <c:pt idx="2">
                  <c:v>11.182800000000002</c:v>
                </c:pt>
                <c:pt idx="3">
                  <c:v>16.630399999999998</c:v>
                </c:pt>
                <c:pt idx="4">
                  <c:v>22.581700000000001</c:v>
                </c:pt>
                <c:pt idx="5">
                  <c:v>43.806800000000003</c:v>
                </c:pt>
                <c:pt idx="6">
                  <c:v>65.916199999999989</c:v>
                </c:pt>
                <c:pt idx="7">
                  <c:v>109.5736</c:v>
                </c:pt>
                <c:pt idx="8">
                  <c:v>202.6206</c:v>
                </c:pt>
                <c:pt idx="9">
                  <c:v>203.67709999999997</c:v>
                </c:pt>
                <c:pt idx="10">
                  <c:v>166.56730000000002</c:v>
                </c:pt>
                <c:pt idx="11">
                  <c:v>225.8509</c:v>
                </c:pt>
                <c:pt idx="12">
                  <c:v>224.4238</c:v>
                </c:pt>
                <c:pt idx="13">
                  <c:v>211.50300000000001</c:v>
                </c:pt>
                <c:pt idx="14">
                  <c:v>166.1403</c:v>
                </c:pt>
                <c:pt idx="15">
                  <c:v>181.93289999999999</c:v>
                </c:pt>
                <c:pt idx="16">
                  <c:v>179.50390000000002</c:v>
                </c:pt>
                <c:pt idx="17">
                  <c:v>221.512</c:v>
                </c:pt>
                <c:pt idx="18">
                  <c:v>234.09980000000002</c:v>
                </c:pt>
                <c:pt idx="19">
                  <c:v>223.66369999999998</c:v>
                </c:pt>
                <c:pt idx="20">
                  <c:v>228.33370000000002</c:v>
                </c:pt>
                <c:pt idx="21">
                  <c:v>217.84009999999998</c:v>
                </c:pt>
                <c:pt idx="22">
                  <c:v>204.30279999999999</c:v>
                </c:pt>
                <c:pt idx="23">
                  <c:v>211.0778</c:v>
                </c:pt>
                <c:pt idx="24">
                  <c:v>198.6765</c:v>
                </c:pt>
                <c:pt idx="25">
                  <c:v>192.58280000000002</c:v>
                </c:pt>
                <c:pt idx="26">
                  <c:v>178.39959999999999</c:v>
                </c:pt>
                <c:pt idx="27">
                  <c:v>170.44470000000001</c:v>
                </c:pt>
                <c:pt idx="28">
                  <c:v>165.95820000000001</c:v>
                </c:pt>
                <c:pt idx="29">
                  <c:v>164.38309999999998</c:v>
                </c:pt>
                <c:pt idx="30">
                  <c:v>162.39850000000001</c:v>
                </c:pt>
                <c:pt idx="31">
                  <c:v>164.3201</c:v>
                </c:pt>
                <c:pt idx="32">
                  <c:v>166.49199999999999</c:v>
                </c:pt>
                <c:pt idx="33">
                  <c:v>168.45859999999999</c:v>
                </c:pt>
                <c:pt idx="34">
                  <c:v>170.38030000000001</c:v>
                </c:pt>
                <c:pt idx="35">
                  <c:v>172.36369999999999</c:v>
                </c:pt>
                <c:pt idx="36">
                  <c:v>174.47499999999999</c:v>
                </c:pt>
                <c:pt idx="37">
                  <c:v>176.74379999999999</c:v>
                </c:pt>
                <c:pt idx="38">
                  <c:v>179.1893</c:v>
                </c:pt>
                <c:pt idx="39">
                  <c:v>181.82810000000001</c:v>
                </c:pt>
                <c:pt idx="40">
                  <c:v>184.66319999999999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A9B-4502-BCE1-5F33E5C14D09}"/>
            </c:ext>
          </c:extLst>
        </c:ser>
        <c:ser>
          <c:idx val="6"/>
          <c:order val="5"/>
          <c:tx>
            <c:strRef>
              <c:f>'NewInfection1990-2030'!$A$8</c:f>
              <c:strCache>
                <c:ptCount val="1"/>
                <c:pt idx="0">
                  <c:v>Low risk women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numRef>
              <c:f>'NewInfection1990-2030'!$B$2:$AP$2</c:f>
              <c:numCache>
                <c:formatCode>General</c:formatCode>
                <c:ptCount val="41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  <c:pt idx="35">
                  <c:v>2025</c:v>
                </c:pt>
                <c:pt idx="36">
                  <c:v>2026</c:v>
                </c:pt>
                <c:pt idx="37">
                  <c:v>2027</c:v>
                </c:pt>
                <c:pt idx="38">
                  <c:v>2028</c:v>
                </c:pt>
                <c:pt idx="39">
                  <c:v>2029</c:v>
                </c:pt>
                <c:pt idx="40">
                  <c:v>2030</c:v>
                </c:pt>
              </c:numCache>
            </c:numRef>
          </c:cat>
          <c:val>
            <c:numRef>
              <c:f>'NewInfection1990-2030'!$B$8:$AP$8</c:f>
              <c:numCache>
                <c:formatCode>0</c:formatCode>
                <c:ptCount val="41"/>
                <c:pt idx="0">
                  <c:v>0.88619999999999999</c:v>
                </c:pt>
                <c:pt idx="1">
                  <c:v>7.0180999999999996</c:v>
                </c:pt>
                <c:pt idx="2">
                  <c:v>13.133899999999999</c:v>
                </c:pt>
                <c:pt idx="3">
                  <c:v>19.357900000000001</c:v>
                </c:pt>
                <c:pt idx="4">
                  <c:v>27.048199999999994</c:v>
                </c:pt>
                <c:pt idx="5">
                  <c:v>39.093499999999999</c:v>
                </c:pt>
                <c:pt idx="6">
                  <c:v>55.223299999999995</c:v>
                </c:pt>
                <c:pt idx="7">
                  <c:v>90.540999999999997</c:v>
                </c:pt>
                <c:pt idx="8">
                  <c:v>141.82</c:v>
                </c:pt>
                <c:pt idx="9">
                  <c:v>179.04259999999999</c:v>
                </c:pt>
                <c:pt idx="10">
                  <c:v>195.27230000000003</c:v>
                </c:pt>
                <c:pt idx="11">
                  <c:v>255.17979999999997</c:v>
                </c:pt>
                <c:pt idx="12">
                  <c:v>288.2097</c:v>
                </c:pt>
                <c:pt idx="13">
                  <c:v>309.31630000000001</c:v>
                </c:pt>
                <c:pt idx="14">
                  <c:v>306.06959999999998</c:v>
                </c:pt>
                <c:pt idx="15">
                  <c:v>322.33769999999998</c:v>
                </c:pt>
                <c:pt idx="16">
                  <c:v>330.29720000000003</c:v>
                </c:pt>
                <c:pt idx="17">
                  <c:v>357.93240000000003</c:v>
                </c:pt>
                <c:pt idx="18">
                  <c:v>371.41490000000005</c:v>
                </c:pt>
                <c:pt idx="19">
                  <c:v>374.86540000000002</c:v>
                </c:pt>
                <c:pt idx="20">
                  <c:v>379.43780000000004</c:v>
                </c:pt>
                <c:pt idx="21">
                  <c:v>373.84240000000005</c:v>
                </c:pt>
                <c:pt idx="22">
                  <c:v>363.00229999999999</c:v>
                </c:pt>
                <c:pt idx="23">
                  <c:v>356.90930000000003</c:v>
                </c:pt>
                <c:pt idx="24">
                  <c:v>336.73430000000002</c:v>
                </c:pt>
                <c:pt idx="25">
                  <c:v>320.12099999999998</c:v>
                </c:pt>
                <c:pt idx="26">
                  <c:v>300.82960000000003</c:v>
                </c:pt>
                <c:pt idx="27">
                  <c:v>283.59090000000003</c:v>
                </c:pt>
                <c:pt idx="28">
                  <c:v>267.48629999999997</c:v>
                </c:pt>
                <c:pt idx="29">
                  <c:v>257.512</c:v>
                </c:pt>
                <c:pt idx="30">
                  <c:v>252.15049999999999</c:v>
                </c:pt>
                <c:pt idx="31">
                  <c:v>259.34820000000002</c:v>
                </c:pt>
                <c:pt idx="32">
                  <c:v>267.13620000000003</c:v>
                </c:pt>
                <c:pt idx="33">
                  <c:v>274.3347</c:v>
                </c:pt>
                <c:pt idx="34">
                  <c:v>281.29660000000001</c:v>
                </c:pt>
                <c:pt idx="35">
                  <c:v>288.25069999999999</c:v>
                </c:pt>
                <c:pt idx="36">
                  <c:v>295.3492</c:v>
                </c:pt>
                <c:pt idx="37">
                  <c:v>302.61289999999997</c:v>
                </c:pt>
                <c:pt idx="38">
                  <c:v>310.0548</c:v>
                </c:pt>
                <c:pt idx="39">
                  <c:v>317.74659999999994</c:v>
                </c:pt>
                <c:pt idx="40">
                  <c:v>325.72829999999999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A9B-4502-BCE1-5F33E5C14D09}"/>
            </c:ext>
          </c:extLst>
        </c:ser>
        <c:ser>
          <c:idx val="0"/>
          <c:order val="6"/>
          <c:tx>
            <c:strRef>
              <c:f>'NewInfection1990-2030'!$A$9</c:f>
              <c:strCache>
                <c:ptCount val="1"/>
                <c:pt idx="0">
                  <c:v>Drug user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numRef>
              <c:f>'NewInfection1990-2030'!$B$2:$AP$2</c:f>
              <c:numCache>
                <c:formatCode>General</c:formatCode>
                <c:ptCount val="41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  <c:pt idx="35">
                  <c:v>2025</c:v>
                </c:pt>
                <c:pt idx="36">
                  <c:v>2026</c:v>
                </c:pt>
                <c:pt idx="37">
                  <c:v>2027</c:v>
                </c:pt>
                <c:pt idx="38">
                  <c:v>2028</c:v>
                </c:pt>
                <c:pt idx="39">
                  <c:v>2029</c:v>
                </c:pt>
                <c:pt idx="40">
                  <c:v>2030</c:v>
                </c:pt>
              </c:numCache>
            </c:numRef>
          </c:cat>
          <c:val>
            <c:numRef>
              <c:f>'NewInfection1990-2030'!$B$9:$AP$9</c:f>
              <c:numCache>
                <c:formatCode>0</c:formatCode>
                <c:ptCount val="41"/>
                <c:pt idx="0">
                  <c:v>0.13510627433230693</c:v>
                </c:pt>
                <c:pt idx="1">
                  <c:v>0.13928601954475495</c:v>
                </c:pt>
                <c:pt idx="2">
                  <c:v>0.14330121344390104</c:v>
                </c:pt>
                <c:pt idx="3">
                  <c:v>0.1471430610457585</c:v>
                </c:pt>
                <c:pt idx="4">
                  <c:v>0.15084688414085495</c:v>
                </c:pt>
                <c:pt idx="5">
                  <c:v>0.15445495539415938</c:v>
                </c:pt>
                <c:pt idx="6">
                  <c:v>0.15810827825862181</c:v>
                </c:pt>
                <c:pt idx="7">
                  <c:v>0.28207068136437324</c:v>
                </c:pt>
                <c:pt idx="8">
                  <c:v>0.41161083438013624</c:v>
                </c:pt>
                <c:pt idx="9">
                  <c:v>0.5465794370442465</c:v>
                </c:pt>
                <c:pt idx="10">
                  <c:v>0.68669450063174242</c:v>
                </c:pt>
                <c:pt idx="11">
                  <c:v>0.83078641174868317</c:v>
                </c:pt>
                <c:pt idx="12">
                  <c:v>0.97978741017423943</c:v>
                </c:pt>
                <c:pt idx="13">
                  <c:v>1.1346399135879865</c:v>
                </c:pt>
                <c:pt idx="14">
                  <c:v>1.1571726633600778</c:v>
                </c:pt>
                <c:pt idx="15">
                  <c:v>1.1849967789043221</c:v>
                </c:pt>
                <c:pt idx="16">
                  <c:v>1.2187435365268955</c:v>
                </c:pt>
                <c:pt idx="17">
                  <c:v>1.2556229675929764</c:v>
                </c:pt>
                <c:pt idx="18">
                  <c:v>1.2942704039797694</c:v>
                </c:pt>
                <c:pt idx="19">
                  <c:v>1.3333123902616915</c:v>
                </c:pt>
                <c:pt idx="20">
                  <c:v>1.3717612336055018</c:v>
                </c:pt>
                <c:pt idx="21">
                  <c:v>1.4078559585327182</c:v>
                </c:pt>
                <c:pt idx="22">
                  <c:v>1.4422450679890091</c:v>
                </c:pt>
                <c:pt idx="23">
                  <c:v>1.4750674013584071</c:v>
                </c:pt>
                <c:pt idx="24">
                  <c:v>1.506820319978647</c:v>
                </c:pt>
                <c:pt idx="25">
                  <c:v>1.5379089185082016</c:v>
                </c:pt>
                <c:pt idx="26">
                  <c:v>1.5691530522970834</c:v>
                </c:pt>
                <c:pt idx="27">
                  <c:v>1.6</c:v>
                </c:pt>
                <c:pt idx="28">
                  <c:v>1.6304857895583775</c:v>
                </c:pt>
                <c:pt idx="29">
                  <c:v>1.6611780807322458</c:v>
                </c:pt>
                <c:pt idx="30">
                  <c:v>1.6937543696236124</c:v>
                </c:pt>
                <c:pt idx="31">
                  <c:v>1.7251821580407392</c:v>
                </c:pt>
                <c:pt idx="32">
                  <c:v>1.7564588048499319</c:v>
                </c:pt>
                <c:pt idx="33">
                  <c:v>1.7873655062117992</c:v>
                </c:pt>
                <c:pt idx="34">
                  <c:v>1.8175911916076863</c:v>
                </c:pt>
                <c:pt idx="35">
                  <c:v>1.8468581822695296</c:v>
                </c:pt>
                <c:pt idx="36">
                  <c:v>1.9864620616440274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A9B-4502-BCE1-5F33E5C14D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"/>
        <c:overlap val="100"/>
        <c:axId val="164189968"/>
        <c:axId val="164164400"/>
      </c:barChart>
      <c:catAx>
        <c:axId val="164189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defRPr>
            </a:pPr>
            <a:endParaRPr lang="en-US"/>
          </a:p>
        </c:txPr>
        <c:crossAx val="164164400"/>
        <c:crosses val="autoZero"/>
        <c:auto val="1"/>
        <c:lblAlgn val="ctr"/>
        <c:lblOffset val="100"/>
        <c:noMultiLvlLbl val="0"/>
      </c:catAx>
      <c:valAx>
        <c:axId val="164164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defRPr>
            </a:pPr>
            <a:endParaRPr lang="en-US"/>
          </a:p>
        </c:txPr>
        <c:crossAx val="164189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8252539773921868E-2"/>
          <c:y val="0.93873576164878758"/>
          <c:w val="0.89999994821856311"/>
          <c:h val="5.34142164054343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85000"/>
                  <a:lumOff val="15000"/>
                </a:schemeClr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 sz="1400">
          <a:latin typeface="Phetsarath OT" panose="02000500000000000001" pitchFamily="2" charset="2"/>
          <a:ea typeface="Phetsarath OT" panose="02000500000000000001" pitchFamily="2" charset="2"/>
          <a:cs typeface="Phetsarath OT" panose="02000500000000000001" pitchFamily="2" charset="2"/>
        </a:defRPr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3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image" Target="../media/image4.png" 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image" Target="../media/image4.png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AED69A-FFB8-4C10-A76B-A065A7A091F1}" type="doc">
      <dgm:prSet loTypeId="urn:microsoft.com/office/officeart/2011/layout/Radial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86DAD6D-12AF-4F3A-AA5D-AC0B14D5FE74}">
      <dgm:prSet phldrT="[Text]"/>
      <dgm:spPr/>
      <dgm:t>
        <a:bodyPr/>
        <a:lstStyle/>
        <a:p>
          <a:r>
            <a:rPr lang="en-US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rPr>
            <a:t>1</a:t>
          </a:r>
          <a:r>
            <a:rPr lang="lo-LA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rPr>
            <a:t>4 </a:t>
          </a:r>
          <a:r>
            <a:rPr lang="en-US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rPr>
            <a:t>Provinces</a:t>
          </a:r>
        </a:p>
      </dgm:t>
    </dgm:pt>
    <dgm:pt modelId="{3738E575-E07D-4940-9B59-A7850870B7E0}" type="parTrans" cxnId="{511AB5A2-05E6-4A44-9A13-7E4F5F09A1EB}">
      <dgm:prSet/>
      <dgm:spPr/>
      <dgm:t>
        <a:bodyPr/>
        <a:lstStyle/>
        <a:p>
          <a:endParaRPr lang="en-US"/>
        </a:p>
      </dgm:t>
    </dgm:pt>
    <dgm:pt modelId="{387D1B25-A08F-4751-AD58-5BBBCEFAF30B}" type="sibTrans" cxnId="{511AB5A2-05E6-4A44-9A13-7E4F5F09A1EB}">
      <dgm:prSet/>
      <dgm:spPr/>
      <dgm:t>
        <a:bodyPr/>
        <a:lstStyle/>
        <a:p>
          <a:endParaRPr lang="en-US"/>
        </a:p>
      </dgm:t>
    </dgm:pt>
    <dgm:pt modelId="{702DD942-7B86-4CA5-8A31-A7C046F5B38D}">
      <dgm:prSet phldrT="[Text]"/>
      <dgm:spPr/>
      <dgm:t>
        <a:bodyPr/>
        <a:lstStyle/>
        <a:p>
          <a:r>
            <a:rPr lang="lo-LA" dirty="0"/>
            <a:t>11 </a:t>
          </a:r>
          <a:r>
            <a:rPr lang="en-US" dirty="0"/>
            <a:t>ARV</a:t>
          </a:r>
        </a:p>
      </dgm:t>
    </dgm:pt>
    <dgm:pt modelId="{E8450531-9A5F-4EF5-9201-B51869FA225C}" type="parTrans" cxnId="{6AFA8C22-EA42-4206-B2C3-79B99A483EE8}">
      <dgm:prSet/>
      <dgm:spPr/>
      <dgm:t>
        <a:bodyPr/>
        <a:lstStyle/>
        <a:p>
          <a:endParaRPr lang="en-US"/>
        </a:p>
      </dgm:t>
    </dgm:pt>
    <dgm:pt modelId="{E35B445C-9122-4BB8-B7B1-68152063D66F}" type="sibTrans" cxnId="{6AFA8C22-EA42-4206-B2C3-79B99A483EE8}">
      <dgm:prSet/>
      <dgm:spPr/>
      <dgm:t>
        <a:bodyPr/>
        <a:lstStyle/>
        <a:p>
          <a:endParaRPr lang="en-US"/>
        </a:p>
      </dgm:t>
    </dgm:pt>
    <dgm:pt modelId="{FD248C21-C0EB-4FBE-B98B-648437B70EF7}">
      <dgm:prSet phldrT="[Text]"/>
      <dgm:spPr/>
      <dgm:t>
        <a:bodyPr/>
        <a:lstStyle/>
        <a:p>
          <a:r>
            <a:rPr lang="lo-LA" dirty="0"/>
            <a:t>7 </a:t>
          </a:r>
          <a:r>
            <a:rPr lang="en-US" dirty="0"/>
            <a:t>POC</a:t>
          </a:r>
        </a:p>
      </dgm:t>
    </dgm:pt>
    <dgm:pt modelId="{36E3AED1-B086-48D7-A4EB-F25B8AC91AAA}" type="parTrans" cxnId="{BB2B49A2-CCEE-4AA8-9550-216294B45AA6}">
      <dgm:prSet/>
      <dgm:spPr/>
      <dgm:t>
        <a:bodyPr/>
        <a:lstStyle/>
        <a:p>
          <a:endParaRPr lang="en-US"/>
        </a:p>
      </dgm:t>
    </dgm:pt>
    <dgm:pt modelId="{7DE9AEC2-BCB4-4277-AF9A-39F16E474C54}" type="sibTrans" cxnId="{BB2B49A2-CCEE-4AA8-9550-216294B45AA6}">
      <dgm:prSet/>
      <dgm:spPr/>
      <dgm:t>
        <a:bodyPr/>
        <a:lstStyle/>
        <a:p>
          <a:endParaRPr lang="en-US"/>
        </a:p>
      </dgm:t>
    </dgm:pt>
    <dgm:pt modelId="{6982DFB0-5A17-4F48-BBB4-04A95FE18BF6}" type="pres">
      <dgm:prSet presAssocID="{0AAED69A-FFB8-4C10-A76B-A065A7A091F1}" presName="Name0" presStyleCnt="0">
        <dgm:presLayoutVars>
          <dgm:chMax val="1"/>
          <dgm:chPref val="1"/>
          <dgm:dir/>
          <dgm:resizeHandles/>
        </dgm:presLayoutVars>
      </dgm:prSet>
      <dgm:spPr/>
    </dgm:pt>
    <dgm:pt modelId="{0337DDDF-C8CB-4A38-A16C-9CAC27A7F2F8}" type="pres">
      <dgm:prSet presAssocID="{586DAD6D-12AF-4F3A-AA5D-AC0B14D5FE74}" presName="Parent" presStyleLbl="node1" presStyleIdx="0" presStyleCnt="2">
        <dgm:presLayoutVars>
          <dgm:chMax val="4"/>
          <dgm:chPref val="3"/>
        </dgm:presLayoutVars>
      </dgm:prSet>
      <dgm:spPr/>
    </dgm:pt>
    <dgm:pt modelId="{FBCD0EF8-1D4A-4720-93BE-13836366D536}" type="pres">
      <dgm:prSet presAssocID="{702DD942-7B86-4CA5-8A31-A7C046F5B38D}" presName="Accent" presStyleLbl="node1" presStyleIdx="1" presStyleCnt="2"/>
      <dgm:spPr/>
    </dgm:pt>
    <dgm:pt modelId="{746E11C6-8976-4428-8758-E4B6FCE32E7A}" type="pres">
      <dgm:prSet presAssocID="{702DD942-7B86-4CA5-8A31-A7C046F5B38D}" presName="Image1" presStyleLbl="fgImgPlace1" presStyleIdx="0" presStyleCnt="2"/>
      <dgm:spPr>
        <a:blipFill rotWithShape="1">
          <a:blip xmlns:r="http://schemas.openxmlformats.org/officeDocument/2006/relationships" r:embed="rId1"/>
          <a:srcRect/>
          <a:stretch>
            <a:fillRect/>
          </a:stretch>
        </a:blipFill>
      </dgm:spPr>
    </dgm:pt>
    <dgm:pt modelId="{EF5F710B-81C8-4BC0-AABA-BBE50BE11313}" type="pres">
      <dgm:prSet presAssocID="{702DD942-7B86-4CA5-8A31-A7C046F5B38D}" presName="Child1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21B70D15-CA00-46FE-A1F0-220830A76E45}" type="pres">
      <dgm:prSet presAssocID="{FD248C21-C0EB-4FBE-B98B-648437B70EF7}" presName="Image2" presStyleCnt="0"/>
      <dgm:spPr/>
    </dgm:pt>
    <dgm:pt modelId="{A8DE0E80-F247-42AF-8728-EA73461FC831}" type="pres">
      <dgm:prSet presAssocID="{FD248C21-C0EB-4FBE-B98B-648437B70EF7}" presName="Image" presStyleLbl="fgImgPlace1" presStyleIdx="1" presStyleCnt="2" custScaleX="88938"/>
      <dgm:spPr>
        <a:blipFill rotWithShape="1">
          <a:blip xmlns:r="http://schemas.openxmlformats.org/officeDocument/2006/relationships" r:embed="rId2"/>
          <a:srcRect/>
          <a:stretch>
            <a:fillRect/>
          </a:stretch>
        </a:blipFill>
      </dgm:spPr>
    </dgm:pt>
    <dgm:pt modelId="{3124D7B3-2787-436E-BD18-79E421423C97}" type="pres">
      <dgm:prSet presAssocID="{FD248C21-C0EB-4FBE-B98B-648437B70EF7}" presName="Child2" presStyleLbl="revTx" presStyleIdx="1" presStyleCnt="2" custLinFactNeighborX="-961">
        <dgm:presLayoutVars>
          <dgm:chMax val="0"/>
          <dgm:chPref val="0"/>
          <dgm:bulletEnabled val="1"/>
        </dgm:presLayoutVars>
      </dgm:prSet>
      <dgm:spPr/>
    </dgm:pt>
  </dgm:ptLst>
  <dgm:cxnLst>
    <dgm:cxn modelId="{6AFA8C22-EA42-4206-B2C3-79B99A483EE8}" srcId="{586DAD6D-12AF-4F3A-AA5D-AC0B14D5FE74}" destId="{702DD942-7B86-4CA5-8A31-A7C046F5B38D}" srcOrd="0" destOrd="0" parTransId="{E8450531-9A5F-4EF5-9201-B51869FA225C}" sibTransId="{E35B445C-9122-4BB8-B7B1-68152063D66F}"/>
    <dgm:cxn modelId="{4BC04A83-2EDC-4F70-B480-ACA15A87AC70}" type="presOf" srcId="{FD248C21-C0EB-4FBE-B98B-648437B70EF7}" destId="{3124D7B3-2787-436E-BD18-79E421423C97}" srcOrd="0" destOrd="0" presId="urn:microsoft.com/office/officeart/2011/layout/RadialPictureList"/>
    <dgm:cxn modelId="{BB2B49A2-CCEE-4AA8-9550-216294B45AA6}" srcId="{586DAD6D-12AF-4F3A-AA5D-AC0B14D5FE74}" destId="{FD248C21-C0EB-4FBE-B98B-648437B70EF7}" srcOrd="1" destOrd="0" parTransId="{36E3AED1-B086-48D7-A4EB-F25B8AC91AAA}" sibTransId="{7DE9AEC2-BCB4-4277-AF9A-39F16E474C54}"/>
    <dgm:cxn modelId="{511AB5A2-05E6-4A44-9A13-7E4F5F09A1EB}" srcId="{0AAED69A-FFB8-4C10-A76B-A065A7A091F1}" destId="{586DAD6D-12AF-4F3A-AA5D-AC0B14D5FE74}" srcOrd="0" destOrd="0" parTransId="{3738E575-E07D-4940-9B59-A7850870B7E0}" sibTransId="{387D1B25-A08F-4751-AD58-5BBBCEFAF30B}"/>
    <dgm:cxn modelId="{67029ABB-42A5-4138-94E5-887C4CDB3CD9}" type="presOf" srcId="{0AAED69A-FFB8-4C10-A76B-A065A7A091F1}" destId="{6982DFB0-5A17-4F48-BBB4-04A95FE18BF6}" srcOrd="0" destOrd="0" presId="urn:microsoft.com/office/officeart/2011/layout/RadialPictureList"/>
    <dgm:cxn modelId="{1DFD49F5-EFFF-4523-8109-0D1C3FB6293E}" type="presOf" srcId="{702DD942-7B86-4CA5-8A31-A7C046F5B38D}" destId="{EF5F710B-81C8-4BC0-AABA-BBE50BE11313}" srcOrd="0" destOrd="0" presId="urn:microsoft.com/office/officeart/2011/layout/RadialPictureList"/>
    <dgm:cxn modelId="{D72061F7-EED4-401D-9704-61CB5625F1EC}" type="presOf" srcId="{586DAD6D-12AF-4F3A-AA5D-AC0B14D5FE74}" destId="{0337DDDF-C8CB-4A38-A16C-9CAC27A7F2F8}" srcOrd="0" destOrd="0" presId="urn:microsoft.com/office/officeart/2011/layout/RadialPictureList"/>
    <dgm:cxn modelId="{68A8C653-D13B-4794-967E-BE7F44691C48}" type="presParOf" srcId="{6982DFB0-5A17-4F48-BBB4-04A95FE18BF6}" destId="{0337DDDF-C8CB-4A38-A16C-9CAC27A7F2F8}" srcOrd="0" destOrd="0" presId="urn:microsoft.com/office/officeart/2011/layout/RadialPictureList"/>
    <dgm:cxn modelId="{83768721-1BBA-42E6-BA44-F3D3FEF1E3C7}" type="presParOf" srcId="{6982DFB0-5A17-4F48-BBB4-04A95FE18BF6}" destId="{FBCD0EF8-1D4A-4720-93BE-13836366D536}" srcOrd="1" destOrd="0" presId="urn:microsoft.com/office/officeart/2011/layout/RadialPictureList"/>
    <dgm:cxn modelId="{82B2EC42-3DF3-4A66-A717-BBD2A7CF39B7}" type="presParOf" srcId="{6982DFB0-5A17-4F48-BBB4-04A95FE18BF6}" destId="{746E11C6-8976-4428-8758-E4B6FCE32E7A}" srcOrd="2" destOrd="0" presId="urn:microsoft.com/office/officeart/2011/layout/RadialPictureList"/>
    <dgm:cxn modelId="{BF477505-7E3D-4EC7-8935-D41542921F5A}" type="presParOf" srcId="{6982DFB0-5A17-4F48-BBB4-04A95FE18BF6}" destId="{EF5F710B-81C8-4BC0-AABA-BBE50BE11313}" srcOrd="3" destOrd="0" presId="urn:microsoft.com/office/officeart/2011/layout/RadialPictureList"/>
    <dgm:cxn modelId="{9CD860A9-DD4B-45A9-8687-760174F1F16F}" type="presParOf" srcId="{6982DFB0-5A17-4F48-BBB4-04A95FE18BF6}" destId="{21B70D15-CA00-46FE-A1F0-220830A76E45}" srcOrd="4" destOrd="0" presId="urn:microsoft.com/office/officeart/2011/layout/RadialPictureList"/>
    <dgm:cxn modelId="{B4E71198-53BE-425E-88E4-D1B7455A2ED1}" type="presParOf" srcId="{21B70D15-CA00-46FE-A1F0-220830A76E45}" destId="{A8DE0E80-F247-42AF-8728-EA73461FC831}" srcOrd="0" destOrd="0" presId="urn:microsoft.com/office/officeart/2011/layout/RadialPictureList"/>
    <dgm:cxn modelId="{D0CC219E-53B9-4FE4-94FE-7E500826A52C}" type="presParOf" srcId="{6982DFB0-5A17-4F48-BBB4-04A95FE18BF6}" destId="{3124D7B3-2787-436E-BD18-79E421423C97}" srcOrd="5" destOrd="0" presId="urn:microsoft.com/office/officeart/2011/layout/RadialPictur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37DDDF-C8CB-4A38-A16C-9CAC27A7F2F8}">
      <dsp:nvSpPr>
        <dsp:cNvPr id="0" name=""/>
        <dsp:cNvSpPr/>
      </dsp:nvSpPr>
      <dsp:spPr>
        <a:xfrm>
          <a:off x="897359" y="768696"/>
          <a:ext cx="1382527" cy="138254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rPr>
            <a:t>1</a:t>
          </a:r>
          <a:r>
            <a:rPr lang="lo-LA" sz="1600" kern="12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rPr>
            <a:t>4 </a:t>
          </a:r>
          <a:r>
            <a:rPr lang="en-US" sz="1600" kern="12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rPr>
            <a:t>Provinces</a:t>
          </a:r>
        </a:p>
      </dsp:txBody>
      <dsp:txXfrm>
        <a:off x="1099825" y="971165"/>
        <a:ext cx="977595" cy="977610"/>
      </dsp:txXfrm>
    </dsp:sp>
    <dsp:sp modelId="{FBCD0EF8-1D4A-4720-93BE-13836366D536}">
      <dsp:nvSpPr>
        <dsp:cNvPr id="0" name=""/>
        <dsp:cNvSpPr/>
      </dsp:nvSpPr>
      <dsp:spPr>
        <a:xfrm>
          <a:off x="184430" y="0"/>
          <a:ext cx="2786719" cy="2905125"/>
        </a:xfrm>
        <a:prstGeom prst="blockArc">
          <a:avLst>
            <a:gd name="adj1" fmla="val 17747832"/>
            <a:gd name="adj2" fmla="val 3872736"/>
            <a:gd name="adj3" fmla="val 558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6E11C6-8976-4428-8758-E4B6FCE32E7A}">
      <dsp:nvSpPr>
        <dsp:cNvPr id="0" name=""/>
        <dsp:cNvSpPr/>
      </dsp:nvSpPr>
      <dsp:spPr>
        <a:xfrm>
          <a:off x="2403455" y="460462"/>
          <a:ext cx="740611" cy="740806"/>
        </a:xfrm>
        <a:prstGeom prst="ellipse">
          <a:avLst/>
        </a:prstGeom>
        <a:blipFill rotWithShape="1">
          <a:blip xmlns:r="http://schemas.openxmlformats.org/officeDocument/2006/relationships" r:embed="rId1"/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5F710B-81C8-4BC0-AABA-BBE50BE11313}">
      <dsp:nvSpPr>
        <dsp:cNvPr id="0" name=""/>
        <dsp:cNvSpPr/>
      </dsp:nvSpPr>
      <dsp:spPr>
        <a:xfrm>
          <a:off x="3205048" y="470049"/>
          <a:ext cx="991359" cy="7169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lo-LA" sz="1600" kern="1200" dirty="0"/>
            <a:t>11 </a:t>
          </a:r>
          <a:r>
            <a:rPr lang="en-US" sz="1600" kern="1200" dirty="0"/>
            <a:t>ARV</a:t>
          </a:r>
        </a:p>
      </dsp:txBody>
      <dsp:txXfrm>
        <a:off x="3205048" y="470049"/>
        <a:ext cx="991359" cy="716984"/>
      </dsp:txXfrm>
    </dsp:sp>
    <dsp:sp modelId="{A8DE0E80-F247-42AF-8728-EA73461FC831}">
      <dsp:nvSpPr>
        <dsp:cNvPr id="0" name=""/>
        <dsp:cNvSpPr/>
      </dsp:nvSpPr>
      <dsp:spPr>
        <a:xfrm>
          <a:off x="2444418" y="1633842"/>
          <a:ext cx="658684" cy="740806"/>
        </a:xfrm>
        <a:prstGeom prst="ellipse">
          <a:avLst/>
        </a:prstGeom>
        <a:blipFill rotWithShape="1">
          <a:blip xmlns:r="http://schemas.openxmlformats.org/officeDocument/2006/relationships" r:embed="rId2"/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24D7B3-2787-436E-BD18-79E421423C97}">
      <dsp:nvSpPr>
        <dsp:cNvPr id="0" name=""/>
        <dsp:cNvSpPr/>
      </dsp:nvSpPr>
      <dsp:spPr>
        <a:xfrm>
          <a:off x="3195521" y="1643429"/>
          <a:ext cx="991359" cy="7169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lo-LA" sz="1600" kern="1200" dirty="0"/>
            <a:t>7 </a:t>
          </a:r>
          <a:r>
            <a:rPr lang="en-US" sz="1600" kern="1200" dirty="0"/>
            <a:t>POC</a:t>
          </a:r>
        </a:p>
      </dsp:txBody>
      <dsp:txXfrm>
        <a:off x="3195521" y="1643429"/>
        <a:ext cx="991359" cy="7169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RadialPictureList">
  <dgm:title val="Radial Picture List"/>
  <dgm:desc val="Use to show relationships to a central idea. The Level 1 shape contains text and all Level 2 shapes contain a picture with corresponding text. Limited to four Level 2 pictures.  Unused pictures do not appear, but remain available if you switch layouts. Works best with a small amount of Level 2 text."/>
  <dgm:catLst>
    <dgm:cat type="picture" pri="2500"/>
    <dgm:cat type="officeonline" pri="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10" destId="14" srcOrd="3" destOrd="0"/>
      </dgm:cxnLst>
      <dgm:bg/>
      <dgm:whole/>
    </dgm:dataModel>
  </dgm:clrData>
  <dgm:layoutNode name="Name0">
    <dgm:varLst>
      <dgm:chMax val="1"/>
      <dgm:chPref val="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Child1" refType="w" fact="0.76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5661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6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l" for="ch" forName="Parent" refType="w" fact="0.1777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l" for="ch" forName="Image1" refType="w" fact="0.5531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l" for="ch" forName="Image2" refType="w" fact="0.5531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l" for="ch" forName="Child1" refType="w" fact="0.7529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l" for="ch" forName="Child2" refType="w" fact="0.7529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7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4968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l" for="ch" forName="Image2" refType="w" fact="0.5661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l" for="ch" forName="Image3" refType="w" fact="0.4968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l" for="ch" forName="Child1" refType="w" fact="0.6897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l" for="ch" forName="Child2" refType="w" fact="0.76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l" for="ch" forName="Child3" refType="w" fact="0.6897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8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" refType="w" fact="0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l" for="ch" forName="Parent" refType="w" fact="0.1756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l" for="ch" forName="Image1" refType="w" fact="0.42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l" for="ch" forName="Image2" refType="w" fact="0.5598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l" for="ch" forName="Image3" refType="w" fact="0.5591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l" for="ch" forName="Image4" refType="w" fact="0.42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l" for="ch" forName="Child1" refType="w" fact="0.6214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l" for="ch" forName="Child2" refType="w" fact="0.7557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l" for="ch" forName="Child3" refType="w" fact="0.7557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l" for="ch" forName="Child4" refType="w" fact="0.6214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if>
      <dgm:else name="Name9">
        <dgm:choose name="Name10">
          <dgm:if name="Name11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2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Child1" refType="w" fact="0.24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4339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13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r" for="ch" forName="Parent" refType="w" fact="0.8223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r" for="ch" forName="Image1" refType="w" fact="0.4469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r" for="ch" forName="Image2" refType="w" fact="0.4469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r" for="ch" forName="Child1" refType="w" fact="0.2471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r" for="ch" forName="Child2" refType="w" fact="0.2471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14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5032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r" for="ch" forName="Image2" refType="w" fact="0.4339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r" for="ch" forName="Image3" refType="w" fact="0.5032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r" for="ch" forName="Child1" refType="w" fact="0.3103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r" for="ch" forName="Child2" refType="w" fact="0.24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r" for="ch" forName="Child3" refType="w" fact="0.3103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15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" refType="w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r" for="ch" forName="Parent" refType="w" fact="0.8244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r" for="ch" forName="Image1" refType="w" fact="0.57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r" for="ch" forName="Image2" refType="w" fact="0.4402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r" for="ch" forName="Image3" refType="w" fact="0.4409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r" for="ch" forName="Image4" refType="w" fact="0.57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r" for="ch" forName="Child1" refType="w" fact="0.3786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r" for="ch" forName="Child2" refType="w" fact="0.2443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r" for="ch" forName="Child3" refType="w" fact="0.2443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r" for="ch" forName="Child4" refType="w" fact="0.3786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else>
    </dgm:choose>
    <dgm:forEach name="wrapper" axis="self" ptType="parTrans">
      <dgm:forEach name="ImageRepeat" axis="self">
        <dgm:layoutNode name="Image" styleLbl="fgImgPlace1">
          <dgm:alg type="sp"/>
          <dgm:shape xmlns:r="http://schemas.openxmlformats.org/officeDocument/2006/relationships" type="ellipse" r:blip="" blipPhldr="1">
            <dgm:adjLst/>
          </dgm:shape>
          <dgm:presOf/>
        </dgm:layoutNode>
      </dgm:forEach>
    </dgm:forEach>
    <dgm:forEach name="Name16" axis="ch" ptType="node" cnt="1">
      <dgm:layoutNode name="Parent" styleLbl="node1">
        <dgm:varLst>
          <dgm:chMax val="4"/>
          <dgm:chPref val="3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7" axis="ch ch" ptType="node node" st="1 1" cnt="1 1">
      <dgm:layoutNode name="Accent" styleLbl="node1">
        <dgm:alg type="sp"/>
        <dgm:choose name="Name18">
          <dgm:if name="Name19" func="var" arg="dir" op="equ" val="norm">
            <dgm:choose name="Name20">
              <dgm:if name="Name21" axis="followSib" ptType="node" func="cnt" op="equ" val="0">
                <dgm:shape xmlns:r="http://schemas.openxmlformats.org/officeDocument/2006/relationships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2" axis="followSib" ptType="node" func="cnt" op="equ" val="1">
                <dgm:shape xmlns:r="http://schemas.openxmlformats.org/officeDocument/2006/relationships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3" axis="followSib" ptType="node" func="cnt" op="equ" val="2">
                <dgm:shape xmlns:r="http://schemas.openxmlformats.org/officeDocument/2006/relationships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24">
                <dgm:shape xmlns:r="http://schemas.openxmlformats.org/officeDocument/2006/relationships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if>
          <dgm:else name="Name25">
            <dgm:choose name="Name26">
              <dgm:if name="Name27" axis="followSib" ptType="node" func="cnt" op="equ" val="0">
                <dgm:shape xmlns:r="http://schemas.openxmlformats.org/officeDocument/2006/relationships" rot="180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8" axis="followSib" ptType="node" func="cnt" op="equ" val="1">
                <dgm:shape xmlns:r="http://schemas.openxmlformats.org/officeDocument/2006/relationships" rot="180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9" axis="followSib" ptType="node" func="cnt" op="equ" val="2">
                <dgm:shape xmlns:r="http://schemas.openxmlformats.org/officeDocument/2006/relationships" rot="180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30">
                <dgm:shape xmlns:r="http://schemas.openxmlformats.org/officeDocument/2006/relationships" rot="180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else>
        </dgm:choose>
        <dgm:presOf/>
      </dgm:layoutNode>
      <dgm:layoutNode name="Image1" styleLbl="fgImgPlace1">
        <dgm:alg type="sp"/>
        <dgm:shape xmlns:r="http://schemas.openxmlformats.org/officeDocument/2006/relationships" type="ellipse" r:blip="" blipPhldr="1">
          <dgm:adjLst/>
        </dgm:shape>
        <dgm:presOf/>
      </dgm:layoutNode>
      <dgm:layoutNode name="Child1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4" axis="ch ch" ptType="node node" st="1 2" cnt="1 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35" ref="ImageRepeat"/>
      </dgm:layoutNode>
      <dgm:layoutNode name="Child2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9" axis="ch ch" ptType="node node" st="1 3" cnt="1 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  <dgm:layoutNode name="Child3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4" axis="ch ch" ptType="node node" st="1 4" cnt="1 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45" ref="Image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7739" cy="47105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4" y="0"/>
            <a:ext cx="3077739" cy="47105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1CA5AEDA-51E0-4221-B44B-81BB654C814B}" type="datetimeFigureOut">
              <a:rPr lang="en-US" smtClean="0"/>
              <a:t>6/22/2022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3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917423"/>
            <a:ext cx="3077739" cy="471053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4" y="8917423"/>
            <a:ext cx="3077739" cy="471053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52B18CD0-76BF-4AD2-AA0D-4087A067C9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941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FSW:</a:t>
            </a:r>
            <a:r>
              <a:rPr lang="en-US" baseline="0" dirty="0"/>
              <a:t> </a:t>
            </a:r>
            <a:r>
              <a:rPr lang="en-US" dirty="0"/>
              <a:t>Consider</a:t>
            </a:r>
            <a:r>
              <a:rPr lang="en-US" baseline="0" dirty="0"/>
              <a:t> 2 more provinces for FSW intervention such as LNT and XK</a:t>
            </a:r>
          </a:p>
          <a:p>
            <a:r>
              <a:rPr lang="en-US" baseline="0" dirty="0"/>
              <a:t>MSM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50F4D-9015-0C4E-9CCF-E4F7352ABF4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0517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FSW:</a:t>
            </a:r>
            <a:r>
              <a:rPr lang="en-US" baseline="0" dirty="0"/>
              <a:t> </a:t>
            </a:r>
            <a:r>
              <a:rPr lang="en-US" dirty="0"/>
              <a:t>Consider</a:t>
            </a:r>
            <a:r>
              <a:rPr lang="en-US" baseline="0" dirty="0"/>
              <a:t> 2 more provinces for FSW intervention such as LNT and XK</a:t>
            </a:r>
          </a:p>
          <a:p>
            <a:r>
              <a:rPr lang="en-US" baseline="0" dirty="0"/>
              <a:t>MSM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50F4D-9015-0C4E-9CCF-E4F7352ABF4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2670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# Data export on 13/6/2022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B18CD0-76BF-4AD2-AA0D-4087A067C98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0191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# Data export on 13/6/2022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B18CD0-76BF-4AD2-AA0D-4087A067C98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8882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Data is not complete # Data export on 13/6/2022</a:t>
            </a:r>
          </a:p>
          <a:p>
            <a:endParaRPr lang="lo-L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B18CD0-76BF-4AD2-AA0D-4087A067C98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7257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B18CD0-76BF-4AD2-AA0D-4087A067C98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2582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o-L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B18CD0-76BF-4AD2-AA0D-4087A067C98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6472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o-L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B18CD0-76BF-4AD2-AA0D-4087A067C98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973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BFA5C-68EC-44EF-B2DD-0D159E940D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F77048-D540-46A3-B85A-FC7263AE06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25CC81-4E0E-4C53-9BCE-F1412B03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9C799-9ABD-4C21-A28A-D5427608E223}" type="datetimeFigureOut">
              <a:rPr lang="en-US" smtClean="0"/>
              <a:t>6/22/2022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736F99-B685-4789-92B7-52C35A160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DBAC56-8407-4E72-BCD2-05F9AB3C6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967A9-9D64-47AE-9A43-2B0ABEEEE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682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53BA4-17CC-4612-BBB3-88A2F53B4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80F1E2-3501-4906-A4FF-B0D4C9AFF4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458587-6A51-486C-84F4-9D044C2ABD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9C799-9ABD-4C21-A28A-D5427608E223}" type="datetimeFigureOut">
              <a:rPr lang="en-US" smtClean="0"/>
              <a:t>6/22/2022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03FA24-FE84-42A1-9E65-E88809010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6E5689-ED27-41D6-B9C5-B2E314EDC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967A9-9D64-47AE-9A43-2B0ABEEEE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333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DB9A3-CCF2-4E44-B6A4-6C5BBBE9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381E7F-48C7-4B9F-BA83-16CAB37B41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96BF62-7208-452F-B240-67772B8F4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9C799-9ABD-4C21-A28A-D5427608E223}" type="datetimeFigureOut">
              <a:rPr lang="en-US" smtClean="0"/>
              <a:t>6/22/2022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31378F-4CC8-474A-8CB1-7B76275A2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C09A6A-6268-4650-A045-CECD4FEBF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967A9-9D64-47AE-9A43-2B0ABEEEE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794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43179-FFC4-4F39-87DB-9288815ED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9A3BAC-395A-45A4-B085-73C561A48D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606AAB-AF42-414C-9A17-3FEC2DDF41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4AB337-AFC1-41A3-96E0-2FB4DB038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9C799-9ABD-4C21-A28A-D5427608E223}" type="datetimeFigureOut">
              <a:rPr lang="en-US" smtClean="0"/>
              <a:t>6/22/2022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0761C9-B60B-4622-A606-1B9B612BB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931D6C-56F4-4492-9061-108160398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967A9-9D64-47AE-9A43-2B0ABEEEE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919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6DBED-30DD-41A4-B6E8-ACBAAFEC1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0C9F4E-4056-4E9F-8B77-C86825C3DF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0DAADF-3944-4DB4-9DA8-6D66EED78C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9F7B4C-229C-4D0C-8CF6-36869599AA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7BBCA6-82A7-4DDC-873C-756C1B3004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995C8F-E26D-4C4C-BFC6-76267760B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9C799-9ABD-4C21-A28A-D5427608E223}" type="datetimeFigureOut">
              <a:rPr lang="en-US" smtClean="0"/>
              <a:t>6/22/2022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5EE377-87C5-4020-A45B-7C7A0DA5E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56ABB1-E24B-4A11-AD54-35A086256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967A9-9D64-47AE-9A43-2B0ABEEEE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6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5BB4B-40E9-4A15-9CCE-2C79EF2C1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BD204A-9CB1-4E55-81BD-56845A5A8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9C799-9ABD-4C21-A28A-D5427608E223}" type="datetimeFigureOut">
              <a:rPr lang="en-US" smtClean="0"/>
              <a:t>6/22/2022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9650EC-0F26-48F7-8354-6F06C5F6E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EB265D-C734-4301-B4E3-5250B6F06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967A9-9D64-47AE-9A43-2B0ABEEEE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015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FB0364-2D62-4796-B51D-CA450A9D8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9C799-9ABD-4C21-A28A-D5427608E223}" type="datetimeFigureOut">
              <a:rPr lang="en-US" smtClean="0"/>
              <a:t>6/22/2022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032479-57F9-4E4D-913C-75E448ABE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269661-9512-4317-A1A8-6A527D3D4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967A9-9D64-47AE-9A43-2B0ABEEEE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623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15310-EA8C-4CED-ABF5-ABBC59B51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39E338-99B5-4204-AA58-584BB1DBB6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62B97F-A3C3-49B5-928F-526D22D544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3179D8-E454-464F-9E96-F255823B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9C799-9ABD-4C21-A28A-D5427608E223}" type="datetimeFigureOut">
              <a:rPr lang="en-US" smtClean="0"/>
              <a:t>6/22/2022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4B4564-F4AA-47E1-ADFC-C85AD34B1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395EBF-F8E7-4630-A7AA-DF680E744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967A9-9D64-47AE-9A43-2B0ABEEEE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546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3ABF6-49E5-4907-8A43-F52E59A89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8A11DED-8BC7-4D7A-AC85-7D61B3C97D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99217F-18AF-4096-8949-7E4A28B9FB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D96738-9873-46F4-B0B5-C65463968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9C799-9ABD-4C21-A28A-D5427608E223}" type="datetimeFigureOut">
              <a:rPr lang="en-US" smtClean="0"/>
              <a:t>6/22/2022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35D9E3-BD25-4D9D-86D6-4C5BB4AD3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C07860-913C-4A37-B3F4-E2C5CF183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967A9-9D64-47AE-9A43-2B0ABEEEE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910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C29FD-B6D5-4A76-B0DD-F0D797414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2FFD8C-B25E-48CE-A967-2B9DDCE671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7F7944-B3C6-4AA5-8715-295853C30F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9C799-9ABD-4C21-A28A-D5427608E223}" type="datetimeFigureOut">
              <a:rPr lang="en-US" smtClean="0"/>
              <a:t>6/22/2022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4F4C81-D583-43D6-B9AC-6B95635FB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955384-34E6-4F91-8CFE-B32B67BE8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967A9-9D64-47AE-9A43-2B0ABEEEE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001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F34F49-C025-4211-83D5-AB294F84D5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063933-A2A3-4EBE-BE5D-23745A834D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2B2D54-D354-429B-9F35-6B288FF86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9C799-9ABD-4C21-A28A-D5427608E223}" type="datetimeFigureOut">
              <a:rPr lang="en-US" smtClean="0"/>
              <a:t>6/22/2022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6F7255-D9D2-4F29-8777-F1E7FE69D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8A8E75-C9E3-4905-A94B-88F4DBDD2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967A9-9D64-47AE-9A43-2B0ABEEEE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447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EF55C7-DAD5-41FF-84F0-96328EE4C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C23E8A-F955-4D15-9702-0F611FBB9D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C14DC2-1798-427D-938E-626A38CEDF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C9C799-9ABD-4C21-A28A-D5427608E223}" type="datetimeFigureOut">
              <a:rPr lang="en-US" smtClean="0"/>
              <a:t>6/22/2022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106C1-2396-46D7-B378-96439B8D69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1CB185-9C93-4BAE-87B0-48248DF0C9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B967A9-9D64-47AE-9A43-2B0ABEEEE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371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2.xml" 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8294908-8B00-4F58-BBBA-20F71A40A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364C879-1404-4203-8E9D-CC5DE0A621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82782" y="-1386168"/>
            <a:ext cx="2424873" cy="3611191"/>
          </a:xfrm>
          <a:custGeom>
            <a:avLst/>
            <a:gdLst>
              <a:gd name="connsiteX0" fmla="*/ 0 w 2424873"/>
              <a:gd name="connsiteY0" fmla="*/ 2424874 h 3611191"/>
              <a:gd name="connsiteX1" fmla="*/ 2424873 w 2424873"/>
              <a:gd name="connsiteY1" fmla="*/ 0 h 3611191"/>
              <a:gd name="connsiteX2" fmla="*/ 2424873 w 2424873"/>
              <a:gd name="connsiteY2" fmla="*/ 3611191 h 3611191"/>
              <a:gd name="connsiteX3" fmla="*/ 1186317 w 2424873"/>
              <a:gd name="connsiteY3" fmla="*/ 3611191 h 361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24873" h="3611191">
                <a:moveTo>
                  <a:pt x="0" y="2424874"/>
                </a:moveTo>
                <a:lnTo>
                  <a:pt x="2424873" y="0"/>
                </a:lnTo>
                <a:lnTo>
                  <a:pt x="2424873" y="3611191"/>
                </a:lnTo>
                <a:lnTo>
                  <a:pt x="1186317" y="361119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D7111A-21E5-4EE9-8A78-10E5530F01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262924" y="1465780"/>
            <a:ext cx="1185708" cy="118570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849CA57-76BD-4CF2-80BA-D7A46A01B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769787" y="5439893"/>
            <a:ext cx="928467" cy="928467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5E9085E-E730-4768-83D4-6CB7E98971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401311" y="734311"/>
            <a:ext cx="5389379" cy="5389379"/>
          </a:xfrm>
          <a:custGeom>
            <a:avLst/>
            <a:gdLst>
              <a:gd name="connsiteX0" fmla="*/ 0 w 5389379"/>
              <a:gd name="connsiteY0" fmla="*/ 540040 h 5389379"/>
              <a:gd name="connsiteX1" fmla="*/ 540040 w 5389379"/>
              <a:gd name="connsiteY1" fmla="*/ 0 h 5389379"/>
              <a:gd name="connsiteX2" fmla="*/ 5389379 w 5389379"/>
              <a:gd name="connsiteY2" fmla="*/ 0 h 5389379"/>
              <a:gd name="connsiteX3" fmla="*/ 5389379 w 5389379"/>
              <a:gd name="connsiteY3" fmla="*/ 4838655 h 5389379"/>
              <a:gd name="connsiteX4" fmla="*/ 4838655 w 5389379"/>
              <a:gd name="connsiteY4" fmla="*/ 5389379 h 5389379"/>
              <a:gd name="connsiteX5" fmla="*/ 0 w 5389379"/>
              <a:gd name="connsiteY5" fmla="*/ 5389379 h 5389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9379" h="5389379">
                <a:moveTo>
                  <a:pt x="0" y="540040"/>
                </a:moveTo>
                <a:lnTo>
                  <a:pt x="540040" y="0"/>
                </a:lnTo>
                <a:lnTo>
                  <a:pt x="5389379" y="0"/>
                </a:lnTo>
                <a:lnTo>
                  <a:pt x="5389379" y="4838655"/>
                </a:lnTo>
                <a:lnTo>
                  <a:pt x="4838655" y="5389379"/>
                </a:lnTo>
                <a:lnTo>
                  <a:pt x="0" y="53893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73272FE-A474-4CAE-8CA2-BCC8B476C3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00283" y="33283"/>
            <a:ext cx="6791435" cy="6791435"/>
          </a:xfrm>
          <a:custGeom>
            <a:avLst/>
            <a:gdLst>
              <a:gd name="connsiteX0" fmla="*/ 1860938 w 6791435"/>
              <a:gd name="connsiteY0" fmla="*/ 81158 h 6791435"/>
              <a:gd name="connsiteX1" fmla="*/ 1942096 w 6791435"/>
              <a:gd name="connsiteY1" fmla="*/ 0 h 6791435"/>
              <a:gd name="connsiteX2" fmla="*/ 6791435 w 6791435"/>
              <a:gd name="connsiteY2" fmla="*/ 0 h 6791435"/>
              <a:gd name="connsiteX3" fmla="*/ 6791435 w 6791435"/>
              <a:gd name="connsiteY3" fmla="*/ 4838655 h 6791435"/>
              <a:gd name="connsiteX4" fmla="*/ 6710277 w 6791435"/>
              <a:gd name="connsiteY4" fmla="*/ 4919813 h 6791435"/>
              <a:gd name="connsiteX5" fmla="*/ 6710277 w 6791435"/>
              <a:gd name="connsiteY5" fmla="*/ 81158 h 6791435"/>
              <a:gd name="connsiteX6" fmla="*/ 0 w 6791435"/>
              <a:gd name="connsiteY6" fmla="*/ 1942096 h 6791435"/>
              <a:gd name="connsiteX7" fmla="*/ 81158 w 6791435"/>
              <a:gd name="connsiteY7" fmla="*/ 1860938 h 6791435"/>
              <a:gd name="connsiteX8" fmla="*/ 81158 w 6791435"/>
              <a:gd name="connsiteY8" fmla="*/ 6710277 h 6791435"/>
              <a:gd name="connsiteX9" fmla="*/ 4919813 w 6791435"/>
              <a:gd name="connsiteY9" fmla="*/ 6710277 h 6791435"/>
              <a:gd name="connsiteX10" fmla="*/ 4838655 w 6791435"/>
              <a:gd name="connsiteY10" fmla="*/ 6791435 h 6791435"/>
              <a:gd name="connsiteX11" fmla="*/ 0 w 6791435"/>
              <a:gd name="connsiteY11" fmla="*/ 6791435 h 6791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91435" h="6791435">
                <a:moveTo>
                  <a:pt x="1860938" y="81158"/>
                </a:moveTo>
                <a:lnTo>
                  <a:pt x="1942096" y="0"/>
                </a:lnTo>
                <a:lnTo>
                  <a:pt x="6791435" y="0"/>
                </a:lnTo>
                <a:lnTo>
                  <a:pt x="6791435" y="4838655"/>
                </a:lnTo>
                <a:lnTo>
                  <a:pt x="6710277" y="4919813"/>
                </a:lnTo>
                <a:lnTo>
                  <a:pt x="6710277" y="81158"/>
                </a:lnTo>
                <a:close/>
                <a:moveTo>
                  <a:pt x="0" y="1942096"/>
                </a:moveTo>
                <a:lnTo>
                  <a:pt x="81158" y="1860938"/>
                </a:lnTo>
                <a:lnTo>
                  <a:pt x="81158" y="6710277"/>
                </a:lnTo>
                <a:lnTo>
                  <a:pt x="4919813" y="6710277"/>
                </a:lnTo>
                <a:lnTo>
                  <a:pt x="4838655" y="6791435"/>
                </a:lnTo>
                <a:lnTo>
                  <a:pt x="0" y="6791435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ABB33C-0AE1-4A76-B5CB-EE68E6968A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11481" y="3806190"/>
            <a:ext cx="8915649" cy="1441411"/>
          </a:xfrm>
          <a:noFill/>
        </p:spPr>
        <p:txBody>
          <a:bodyPr anchor="b">
            <a:normAutofit/>
          </a:bodyPr>
          <a:lstStyle/>
          <a:p>
            <a:endParaRPr lang="en-US" b="1" i="1" u="sng" dirty="0">
              <a:solidFill>
                <a:srgbClr val="FF000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r>
              <a:rPr lang="en-US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Health and Nutrition Service Access (HANSA)</a:t>
            </a:r>
          </a:p>
          <a:p>
            <a:r>
              <a:rPr lang="en-US" b="1" i="1" u="sng" dirty="0">
                <a:solidFill>
                  <a:srgbClr val="FF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(Center for HIV/AIDS and STI)</a:t>
            </a:r>
            <a:endParaRPr lang="en-US" sz="2000" b="1" i="1" dirty="0">
              <a:solidFill>
                <a:srgbClr val="FF000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1EF955-0EB7-4461-9982-7A125426B6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67963" y="1636191"/>
            <a:ext cx="8984847" cy="2150719"/>
          </a:xfrm>
          <a:noFill/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Progress report on DLI-K (HIV)</a:t>
            </a:r>
            <a:endParaRPr lang="en-US" sz="4000" i="1" dirty="0">
              <a:solidFill>
                <a:srgbClr val="0070C0"/>
              </a:solidFill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07981EA-05A6-437C-88D7-B377B92B0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9823" y="5457591"/>
            <a:ext cx="2231794" cy="2568811"/>
          </a:xfrm>
          <a:custGeom>
            <a:avLst/>
            <a:gdLst>
              <a:gd name="connsiteX0" fmla="*/ 0 w 2940086"/>
              <a:gd name="connsiteY0" fmla="*/ 0 h 3384061"/>
              <a:gd name="connsiteX1" fmla="*/ 2496112 w 2940086"/>
              <a:gd name="connsiteY1" fmla="*/ 0 h 3384061"/>
              <a:gd name="connsiteX2" fmla="*/ 2940086 w 2940086"/>
              <a:gd name="connsiteY2" fmla="*/ 443975 h 3384061"/>
              <a:gd name="connsiteX3" fmla="*/ 0 w 2940086"/>
              <a:gd name="connsiteY3" fmla="*/ 3384061 h 338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0086" h="3384061">
                <a:moveTo>
                  <a:pt x="0" y="0"/>
                </a:moveTo>
                <a:lnTo>
                  <a:pt x="2496112" y="0"/>
                </a:lnTo>
                <a:lnTo>
                  <a:pt x="2940086" y="443975"/>
                </a:lnTo>
                <a:lnTo>
                  <a:pt x="0" y="338406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1" name="Picture 1">
            <a:extLst>
              <a:ext uri="{FF2B5EF4-FFF2-40B4-BE49-F238E27FC236}">
                <a16:creationId xmlns:a16="http://schemas.microsoft.com/office/drawing/2014/main" id="{369279B4-14F7-9E29-8CEF-B42CC1139B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4665" y="1034054"/>
            <a:ext cx="2024524" cy="1390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8091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0E27B20B-9359-4B55-9AFB-16A247C43C21}"/>
              </a:ext>
            </a:extLst>
          </p:cNvPr>
          <p:cNvGrpSpPr/>
          <p:nvPr/>
        </p:nvGrpSpPr>
        <p:grpSpPr>
          <a:xfrm>
            <a:off x="1790701" y="867920"/>
            <a:ext cx="8953499" cy="5075680"/>
            <a:chOff x="6746503" y="1555305"/>
            <a:chExt cx="5394700" cy="4390524"/>
          </a:xfrm>
        </p:grpSpPr>
        <p:pic>
          <p:nvPicPr>
            <p:cNvPr id="6" name="Shape 264" descr="gf.png">
              <a:extLst>
                <a:ext uri="{FF2B5EF4-FFF2-40B4-BE49-F238E27FC236}">
                  <a16:creationId xmlns:a16="http://schemas.microsoft.com/office/drawing/2014/main" id="{02807877-4882-4FCD-9CE9-415D9F53050F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79" r="89"/>
            <a:stretch/>
          </p:blipFill>
          <p:spPr>
            <a:xfrm>
              <a:off x="6746503" y="1555305"/>
              <a:ext cx="5394700" cy="43905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Isosceles Triangle 6">
              <a:extLst>
                <a:ext uri="{FF2B5EF4-FFF2-40B4-BE49-F238E27FC236}">
                  <a16:creationId xmlns:a16="http://schemas.microsoft.com/office/drawing/2014/main" id="{C1054064-49A5-4EAF-BBA6-B0C1217D5ECA}"/>
                </a:ext>
              </a:extLst>
            </p:cNvPr>
            <p:cNvSpPr/>
            <p:nvPr/>
          </p:nvSpPr>
          <p:spPr>
            <a:xfrm>
              <a:off x="8741664" y="1810512"/>
              <a:ext cx="1380744" cy="960120"/>
            </a:xfrm>
            <a:prstGeom prst="triangle">
              <a:avLst>
                <a:gd name="adj" fmla="val 46528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FF0000"/>
                  </a:solidFill>
                </a:rPr>
                <a:t>95%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91BD10B-4494-44E5-926C-2A880A68E118}"/>
                </a:ext>
              </a:extLst>
            </p:cNvPr>
            <p:cNvSpPr/>
            <p:nvPr/>
          </p:nvSpPr>
          <p:spPr>
            <a:xfrm>
              <a:off x="9857231" y="3928462"/>
              <a:ext cx="1005840" cy="43891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FF0000"/>
                  </a:solidFill>
                </a:rPr>
                <a:t>95%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8B312BA-EF43-4F4A-8A72-58D9FDE5EADA}"/>
                </a:ext>
              </a:extLst>
            </p:cNvPr>
            <p:cNvSpPr/>
            <p:nvPr/>
          </p:nvSpPr>
          <p:spPr>
            <a:xfrm>
              <a:off x="7933943" y="3910174"/>
              <a:ext cx="1005840" cy="41148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FF0000"/>
                  </a:solidFill>
                </a:rPr>
                <a:t>95%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400300" y="283145"/>
            <a:ext cx="7391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2069A"/>
                </a:solidFill>
              </a:rPr>
              <a:t>HIV/AIDS  strategy  to ending AIDS 2030</a:t>
            </a:r>
          </a:p>
        </p:txBody>
      </p:sp>
    </p:spTree>
    <p:extLst>
      <p:ext uri="{BB962C8B-B14F-4D97-AF65-F5344CB8AC3E}">
        <p14:creationId xmlns:p14="http://schemas.microsoft.com/office/powerpoint/2010/main" val="25506998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16004019"/>
              </p:ext>
            </p:extLst>
          </p:nvPr>
        </p:nvGraphicFramePr>
        <p:xfrm>
          <a:off x="321213" y="821410"/>
          <a:ext cx="11341262" cy="54631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C411F-91F5-40E8-9DCA-414295F3CB4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770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76200"/>
            <a:ext cx="10887076" cy="91440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2"/>
                </a:solidFill>
              </a:rPr>
              <a:t>1.</a:t>
            </a:r>
            <a:r>
              <a:rPr lang="lo-LA" sz="2800" b="1" dirty="0">
                <a:solidFill>
                  <a:schemeClr val="tx2"/>
                </a:solidFill>
              </a:rPr>
              <a:t> </a:t>
            </a:r>
            <a:r>
              <a:rPr lang="en-US" sz="2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Period of implementation on</a:t>
            </a:r>
            <a:r>
              <a:rPr lang="lo-LA" sz="2800" b="1" dirty="0">
                <a:solidFill>
                  <a:schemeClr val="tx2"/>
                </a:solidFill>
                <a:latin typeface="Times New Roman" pitchFamily="18" charset="0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2800" b="1" dirty="0">
                <a:solidFill>
                  <a:schemeClr val="tx2"/>
                </a:solidFill>
                <a:latin typeface="Times New Roman" pitchFamily="18" charset="0"/>
                <a:ea typeface="Phetsarath OT" panose="02000500000000000001" pitchFamily="2" charset="2"/>
                <a:cs typeface="Times New Roman" pitchFamily="18" charset="0"/>
              </a:rPr>
              <a:t>DLI K</a:t>
            </a:r>
            <a:endParaRPr lang="en-US" sz="28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0781142"/>
              </p:ext>
            </p:extLst>
          </p:nvPr>
        </p:nvGraphicFramePr>
        <p:xfrm>
          <a:off x="1427044" y="1019530"/>
          <a:ext cx="10011604" cy="29287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617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49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574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itchFamily="18" charset="0"/>
                          <a:ea typeface="Phetsarath OT" panose="02000500000000000001" pitchFamily="2" charset="2"/>
                          <a:cs typeface="Times New Roman" pitchFamily="18" charset="0"/>
                        </a:rPr>
                        <a:t>YEAR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itchFamily="18" charset="0"/>
                          <a:ea typeface="Phetsarath OT" panose="02000500000000000001" pitchFamily="2" charset="2"/>
                          <a:cs typeface="Times New Roman" pitchFamily="18" charset="0"/>
                        </a:rPr>
                        <a:t>Period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5745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latin typeface="Times New Roman" pitchFamily="18" charset="0"/>
                          <a:ea typeface="Phetsarath OT" panose="02000500000000000001" pitchFamily="2" charset="2"/>
                          <a:cs typeface="Times New Roman" pitchFamily="18" charset="0"/>
                        </a:rPr>
                        <a:t>Y</a:t>
                      </a:r>
                      <a:r>
                        <a:rPr lang="lo-LA" sz="2000" b="1" dirty="0">
                          <a:latin typeface="Times New Roman" pitchFamily="18" charset="0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1</a:t>
                      </a:r>
                      <a:endParaRPr lang="en-US" sz="2000" b="1" dirty="0">
                        <a:latin typeface="Times New Roman" pitchFamily="18" charset="0"/>
                        <a:ea typeface="Phetsarath OT" panose="02000500000000000001" pitchFamily="2" charset="2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01/01/2021 </a:t>
                      </a:r>
                      <a:r>
                        <a:rPr lang="lo-LA" sz="2000" dirty="0">
                          <a:solidFill>
                            <a:srgbClr val="FF0000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ເຖິງ 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31/05/2021 (5 months</a:t>
                      </a:r>
                      <a:r>
                        <a:rPr lang="lo-LA" sz="2000" dirty="0">
                          <a:solidFill>
                            <a:srgbClr val="FF0000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)</a:t>
                      </a:r>
                      <a:endParaRPr lang="en-US" sz="2000" dirty="0">
                        <a:solidFill>
                          <a:srgbClr val="FF0000"/>
                        </a:solidFill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5745">
                <a:tc>
                  <a:txBody>
                    <a:bodyPr/>
                    <a:lstStyle/>
                    <a:p>
                      <a:pPr marL="342900" indent="-342900" algn="ctr">
                        <a:buFont typeface="+mj-lt"/>
                        <a:buNone/>
                      </a:pPr>
                      <a:r>
                        <a:rPr lang="en-US" sz="2000" b="1" dirty="0">
                          <a:latin typeface="Times New Roman" pitchFamily="18" charset="0"/>
                          <a:ea typeface="Phetsarath OT" panose="02000500000000000001" pitchFamily="2" charset="2"/>
                          <a:cs typeface="Times New Roman" pitchFamily="18" charset="0"/>
                        </a:rPr>
                        <a:t>Y</a:t>
                      </a:r>
                      <a:r>
                        <a:rPr lang="lo-LA" sz="2000" b="1" dirty="0">
                          <a:latin typeface="Times New Roman" pitchFamily="18" charset="0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2</a:t>
                      </a:r>
                      <a:endParaRPr lang="en-US" sz="2000" b="1" dirty="0">
                        <a:latin typeface="Times New Roman" pitchFamily="18" charset="0"/>
                        <a:ea typeface="Phetsarath OT" panose="02000500000000000001" pitchFamily="2" charset="2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 algn="ctr">
                        <a:buFont typeface="+mj-lt"/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01/06/2021 </a:t>
                      </a:r>
                      <a:r>
                        <a:rPr lang="lo-LA" sz="200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ເຖິງ 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31/05/2022 (12 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months</a:t>
                      </a:r>
                      <a:r>
                        <a:rPr lang="lo-LA" sz="200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)</a:t>
                      </a:r>
                      <a:endParaRPr lang="en-US" sz="2000" dirty="0">
                        <a:solidFill>
                          <a:schemeClr val="tx1"/>
                        </a:solidFill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574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latin typeface="Times New Roman" pitchFamily="18" charset="0"/>
                          <a:ea typeface="Phetsarath OT" panose="02000500000000000001" pitchFamily="2" charset="2"/>
                          <a:cs typeface="Times New Roman" pitchFamily="18" charset="0"/>
                        </a:rPr>
                        <a:t>Y</a:t>
                      </a:r>
                      <a:r>
                        <a:rPr lang="lo-LA" sz="2000" b="1" dirty="0">
                          <a:latin typeface="Times New Roman" pitchFamily="18" charset="0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3</a:t>
                      </a:r>
                      <a:endParaRPr lang="en-US" sz="2000" b="1" dirty="0">
                        <a:latin typeface="Times New Roman" pitchFamily="18" charset="0"/>
                        <a:ea typeface="Phetsarath OT" panose="02000500000000000001" pitchFamily="2" charset="2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01/06/2022 </a:t>
                      </a:r>
                      <a:r>
                        <a:rPr lang="lo-LA" sz="200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ເຖິງ 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31/05/2023 (12 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months</a:t>
                      </a:r>
                      <a:r>
                        <a:rPr lang="lo-LA" sz="200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)</a:t>
                      </a:r>
                      <a:endParaRPr lang="en-US" sz="2000" dirty="0">
                        <a:solidFill>
                          <a:schemeClr val="tx1"/>
                        </a:solidFill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574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latin typeface="Times New Roman" pitchFamily="18" charset="0"/>
                          <a:ea typeface="Phetsarath OT" panose="02000500000000000001" pitchFamily="2" charset="2"/>
                          <a:cs typeface="Times New Roman" pitchFamily="18" charset="0"/>
                        </a:rPr>
                        <a:t>Y4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01/06/2023 </a:t>
                      </a:r>
                      <a:r>
                        <a:rPr lang="lo-LA" sz="200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ເຖິງ 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31/05/2024 (12 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months</a:t>
                      </a:r>
                      <a:r>
                        <a:rPr lang="lo-LA" sz="200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)</a:t>
                      </a:r>
                      <a:endParaRPr lang="en-US" sz="2000" dirty="0">
                        <a:solidFill>
                          <a:schemeClr val="tx1"/>
                        </a:solidFill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Oval 3"/>
          <p:cNvSpPr/>
          <p:nvPr/>
        </p:nvSpPr>
        <p:spPr>
          <a:xfrm>
            <a:off x="1665026" y="2190466"/>
            <a:ext cx="9801367" cy="58685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6" name="TextBox 5"/>
          <p:cNvSpPr txBox="1"/>
          <p:nvPr/>
        </p:nvSpPr>
        <p:spPr>
          <a:xfrm>
            <a:off x="1037230" y="4503761"/>
            <a:ext cx="10429164" cy="7386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Implementers DLI-K : CHAS, PCCAs, CHIAs and PEDA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8402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>
          <a:xfrm>
            <a:off x="3624678" y="2823825"/>
            <a:ext cx="191283" cy="207593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7010401" y="5431208"/>
            <a:ext cx="191283" cy="207593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/>
          <p:cNvGrpSpPr/>
          <p:nvPr/>
        </p:nvGrpSpPr>
        <p:grpSpPr>
          <a:xfrm flipH="1">
            <a:off x="664897" y="4006402"/>
            <a:ext cx="5442298" cy="1828825"/>
            <a:chOff x="2889661" y="1275241"/>
            <a:chExt cx="4224201" cy="3244964"/>
          </a:xfrm>
        </p:grpSpPr>
        <p:sp>
          <p:nvSpPr>
            <p:cNvPr id="3" name="Oval 2"/>
            <p:cNvSpPr/>
            <p:nvPr/>
          </p:nvSpPr>
          <p:spPr>
            <a:xfrm>
              <a:off x="4304516" y="3260029"/>
              <a:ext cx="191283" cy="207593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rgbClr val="170599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386251" y="2054304"/>
              <a:ext cx="1727611" cy="246590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600" b="1" u="sng" dirty="0">
                  <a:solidFill>
                    <a:srgbClr val="170599"/>
                  </a:solidFill>
                  <a:latin typeface="Saysettha OT" pitchFamily="34" charset="-34"/>
                  <a:cs typeface="Saysettha OT" pitchFamily="34" charset="-34"/>
                </a:rPr>
                <a:t>KM (PEDA)</a:t>
              </a:r>
            </a:p>
            <a:p>
              <a:pPr marL="342900" indent="-342900" algn="ctr">
                <a:buFont typeface="+mj-lt"/>
                <a:buAutoNum type="arabicPeriod"/>
              </a:pPr>
              <a:r>
                <a:rPr lang="en-US" sz="1600" b="1" dirty="0" err="1">
                  <a:solidFill>
                    <a:srgbClr val="170599"/>
                  </a:solidFill>
                  <a:latin typeface="Saysettha OT" pitchFamily="34" charset="-34"/>
                  <a:cs typeface="Saysettha OT" pitchFamily="34" charset="-34"/>
                </a:rPr>
                <a:t>Thakhek</a:t>
              </a:r>
              <a:endParaRPr lang="en-US" sz="1600" b="1" dirty="0">
                <a:solidFill>
                  <a:srgbClr val="170599"/>
                </a:solidFill>
                <a:latin typeface="Saysettha OT" pitchFamily="34" charset="-34"/>
                <a:cs typeface="Saysettha OT" pitchFamily="34" charset="-34"/>
              </a:endParaRPr>
            </a:p>
            <a:p>
              <a:pPr marL="342900" indent="-342900" algn="ctr">
                <a:buFont typeface="+mj-lt"/>
                <a:buAutoNum type="arabicPeriod"/>
              </a:pPr>
              <a:r>
                <a:rPr lang="en-US" sz="1600" b="1" dirty="0" err="1">
                  <a:solidFill>
                    <a:srgbClr val="170599"/>
                  </a:solidFill>
                  <a:latin typeface="Saysettha OT" pitchFamily="34" charset="-34"/>
                  <a:cs typeface="Saysettha OT" pitchFamily="34" charset="-34"/>
                </a:rPr>
                <a:t>Hinboun</a:t>
              </a:r>
              <a:endParaRPr lang="en-US" sz="1600" b="1" dirty="0">
                <a:solidFill>
                  <a:srgbClr val="170599"/>
                </a:solidFill>
                <a:latin typeface="Saysettha OT" pitchFamily="34" charset="-34"/>
                <a:cs typeface="Saysettha OT" pitchFamily="34" charset="-34"/>
              </a:endParaRPr>
            </a:p>
            <a:p>
              <a:pPr marL="342900" indent="-342900" algn="ctr">
                <a:buFont typeface="+mj-lt"/>
                <a:buAutoNum type="arabicPeriod"/>
              </a:pPr>
              <a:r>
                <a:rPr lang="en-US" sz="1600" b="1" dirty="0" err="1">
                  <a:solidFill>
                    <a:srgbClr val="170599"/>
                  </a:solidFill>
                  <a:latin typeface="Saysettha OT" pitchFamily="34" charset="-34"/>
                  <a:cs typeface="Saysettha OT" pitchFamily="34" charset="-34"/>
                </a:rPr>
                <a:t>Nongbok</a:t>
              </a:r>
              <a:endParaRPr lang="en-US" sz="1600" b="1" dirty="0">
                <a:solidFill>
                  <a:srgbClr val="170599"/>
                </a:solidFill>
                <a:latin typeface="Saysettha OT" pitchFamily="34" charset="-34"/>
                <a:cs typeface="Saysettha OT" pitchFamily="34" charset="-34"/>
              </a:endParaRPr>
            </a:p>
            <a:p>
              <a:pPr marL="342900" indent="-342900" algn="ctr">
                <a:buFont typeface="+mj-lt"/>
                <a:buAutoNum type="arabicPeriod"/>
              </a:pPr>
              <a:r>
                <a:rPr lang="en-US" sz="1600" b="1" dirty="0" err="1">
                  <a:solidFill>
                    <a:srgbClr val="170599"/>
                  </a:solidFill>
                  <a:latin typeface="Saysettha OT" pitchFamily="34" charset="-34"/>
                  <a:cs typeface="Saysettha OT" pitchFamily="34" charset="-34"/>
                </a:rPr>
                <a:t>Mahaxai</a:t>
              </a:r>
              <a:endParaRPr lang="en-US" sz="1600" b="1" dirty="0">
                <a:solidFill>
                  <a:srgbClr val="170599"/>
                </a:solidFill>
                <a:latin typeface="Saysettha OT" pitchFamily="34" charset="-34"/>
                <a:cs typeface="Saysettha OT" pitchFamily="34" charset="-34"/>
              </a:endParaRPr>
            </a:p>
          </p:txBody>
        </p:sp>
        <p:cxnSp>
          <p:nvCxnSpPr>
            <p:cNvPr id="21" name="Elbow Connector 20"/>
            <p:cNvCxnSpPr>
              <a:cxnSpLocks/>
            </p:cNvCxnSpPr>
            <p:nvPr/>
          </p:nvCxnSpPr>
          <p:spPr>
            <a:xfrm rot="10800000" flipH="1" flipV="1">
              <a:off x="2889661" y="1275241"/>
              <a:ext cx="2496589" cy="928546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2" name="Rectangle 11"/>
          <p:cNvSpPr/>
          <p:nvPr/>
        </p:nvSpPr>
        <p:spPr>
          <a:xfrm>
            <a:off x="269575" y="2272908"/>
            <a:ext cx="1981200" cy="183729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u="sng" dirty="0">
                <a:solidFill>
                  <a:schemeClr val="accent1">
                    <a:lumMod val="50000"/>
                  </a:schemeClr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VTP</a:t>
            </a:r>
            <a:r>
              <a:rPr lang="lo-LA" sz="1600" b="1" u="sng" dirty="0">
                <a:solidFill>
                  <a:schemeClr val="accent1">
                    <a:lumMod val="50000"/>
                  </a:schemeClr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 </a:t>
            </a:r>
            <a:r>
              <a:rPr lang="en-US" sz="1600" b="1" u="sng" dirty="0">
                <a:solidFill>
                  <a:schemeClr val="accent1">
                    <a:lumMod val="50000"/>
                  </a:schemeClr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(PEDA)</a:t>
            </a:r>
          </a:p>
          <a:p>
            <a:pPr algn="l" fontAlgn="ctr"/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1.Keo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</a:rPr>
              <a:t>Oudom</a:t>
            </a:r>
            <a:endParaRPr lang="en-US" sz="1600" dirty="0">
              <a:solidFill>
                <a:schemeClr val="accent1">
                  <a:lumMod val="50000"/>
                </a:schemeClr>
              </a:solidFill>
            </a:endParaRPr>
          </a:p>
          <a:p>
            <a:pPr fontAlgn="ctr"/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2.Phonhong</a:t>
            </a:r>
            <a:endParaRPr lang="en-US" sz="1600" b="1" dirty="0">
              <a:solidFill>
                <a:schemeClr val="accent1">
                  <a:lumMod val="50000"/>
                </a:schemeClr>
              </a:solidFill>
              <a:latin typeface="Saysettha OT" panose="020B0504020207020204" pitchFamily="34" charset="-34"/>
              <a:cs typeface="Saysettha OT" panose="020B0504020207020204" pitchFamily="34" charset="-34"/>
            </a:endParaRPr>
          </a:p>
          <a:p>
            <a:pPr fontAlgn="ctr"/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3.Vengvieng</a:t>
            </a:r>
            <a:endParaRPr lang="en-US" sz="1600" b="1" dirty="0">
              <a:solidFill>
                <a:schemeClr val="accent1">
                  <a:lumMod val="50000"/>
                </a:schemeClr>
              </a:solidFill>
              <a:latin typeface="Saysettha OT" panose="020B0504020207020204" pitchFamily="34" charset="-34"/>
              <a:cs typeface="Saysettha OT" panose="020B0504020207020204" pitchFamily="34" charset="-34"/>
            </a:endParaRPr>
          </a:p>
          <a:p>
            <a:pPr fontAlgn="ctr"/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4.Thoulakhom</a:t>
            </a:r>
          </a:p>
          <a:p>
            <a:pPr fontAlgn="ctr"/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5.Vengkham</a:t>
            </a:r>
          </a:p>
          <a:p>
            <a:pPr algn="l" fontAlgn="ctr"/>
            <a:endParaRPr lang="en-US" sz="1600" b="1" dirty="0">
              <a:solidFill>
                <a:schemeClr val="accent1">
                  <a:lumMod val="50000"/>
                </a:schemeClr>
              </a:solidFill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cxnSp>
        <p:nvCxnSpPr>
          <p:cNvPr id="14" name="Elbow Connector 13"/>
          <p:cNvCxnSpPr/>
          <p:nvPr/>
        </p:nvCxnSpPr>
        <p:spPr>
          <a:xfrm rot="10800000">
            <a:off x="5836478" y="5181601"/>
            <a:ext cx="1097722" cy="365507"/>
          </a:xfrm>
          <a:prstGeom prst="bentConnector3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3962401" y="4590473"/>
            <a:ext cx="1828799" cy="1371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u="sng" dirty="0">
                <a:solidFill>
                  <a:schemeClr val="tx1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CPS (PEDA)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b="1" dirty="0" err="1">
                <a:solidFill>
                  <a:schemeClr val="tx1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Pakse</a:t>
            </a:r>
            <a:endParaRPr lang="en-US" sz="16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b="1" dirty="0" err="1">
                <a:solidFill>
                  <a:schemeClr val="tx1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Phonthong</a:t>
            </a:r>
            <a:endParaRPr lang="en-US" sz="16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b="1" dirty="0" err="1">
                <a:solidFill>
                  <a:schemeClr val="tx1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Bachieng</a:t>
            </a:r>
            <a:endParaRPr lang="lo-LA" sz="16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pic>
        <p:nvPicPr>
          <p:cNvPr id="15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9606" y="583701"/>
            <a:ext cx="7789394" cy="5690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966BC60-2223-4EBE-A6EF-1A74FDB47210}"/>
              </a:ext>
            </a:extLst>
          </p:cNvPr>
          <p:cNvCxnSpPr>
            <a:cxnSpLocks/>
          </p:cNvCxnSpPr>
          <p:nvPr/>
        </p:nvCxnSpPr>
        <p:spPr>
          <a:xfrm flipH="1">
            <a:off x="2143760" y="3076810"/>
            <a:ext cx="1501238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70AE5F86-034D-4F9B-B615-2B8C4C59DA6B}"/>
              </a:ext>
            </a:extLst>
          </p:cNvPr>
          <p:cNvSpPr/>
          <p:nvPr/>
        </p:nvSpPr>
        <p:spPr>
          <a:xfrm>
            <a:off x="312916" y="454658"/>
            <a:ext cx="2089322" cy="1253485"/>
          </a:xfrm>
          <a:prstGeom prst="ellipse">
            <a:avLst/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FSW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FAA24A9-534F-46F7-896E-6813FCC76FB8}"/>
              </a:ext>
            </a:extLst>
          </p:cNvPr>
          <p:cNvSpPr/>
          <p:nvPr/>
        </p:nvSpPr>
        <p:spPr>
          <a:xfrm>
            <a:off x="4165600" y="3396905"/>
            <a:ext cx="146385" cy="14921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E3B5257-8A9F-4F81-AD6F-A3474A8C2E38}"/>
              </a:ext>
            </a:extLst>
          </p:cNvPr>
          <p:cNvGrpSpPr/>
          <p:nvPr/>
        </p:nvGrpSpPr>
        <p:grpSpPr>
          <a:xfrm>
            <a:off x="4284352" y="454657"/>
            <a:ext cx="6719978" cy="3091465"/>
            <a:chOff x="4533116" y="1943622"/>
            <a:chExt cx="3160412" cy="147982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E30ED95-0C11-4103-9F22-38088998EFBC}"/>
                </a:ext>
              </a:extLst>
            </p:cNvPr>
            <p:cNvSpPr txBox="1"/>
            <p:nvPr/>
          </p:nvSpPr>
          <p:spPr>
            <a:xfrm>
              <a:off x="6237156" y="1943622"/>
              <a:ext cx="1456372" cy="122281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600" b="1" u="sng" dirty="0">
                  <a:solidFill>
                    <a:srgbClr val="170599"/>
                  </a:solidFill>
                  <a:latin typeface="Saysettha OT" pitchFamily="34" charset="-34"/>
                  <a:cs typeface="Saysettha OT" pitchFamily="34" charset="-34"/>
                </a:rPr>
                <a:t>VTE PCCA</a:t>
              </a:r>
            </a:p>
            <a:p>
              <a:pPr marL="342900" indent="-342900" algn="just">
                <a:buFont typeface="+mj-lt"/>
                <a:buAutoNum type="arabicPeriod"/>
              </a:pPr>
              <a:r>
                <a:rPr lang="en-US" sz="1600" b="1" dirty="0" err="1">
                  <a:solidFill>
                    <a:srgbClr val="170599"/>
                  </a:solidFill>
                  <a:latin typeface="Saysettha OT" pitchFamily="34" charset="-34"/>
                  <a:cs typeface="Saysettha OT" pitchFamily="34" charset="-34"/>
                </a:rPr>
                <a:t>Chanthaboury</a:t>
              </a:r>
              <a:endParaRPr lang="en-US" sz="1600" b="1" dirty="0">
                <a:solidFill>
                  <a:srgbClr val="170599"/>
                </a:solidFill>
                <a:latin typeface="Saysettha OT" pitchFamily="34" charset="-34"/>
                <a:cs typeface="Saysettha OT" pitchFamily="34" charset="-34"/>
              </a:endParaRPr>
            </a:p>
            <a:p>
              <a:pPr marL="342900" indent="-342900" algn="just">
                <a:buFont typeface="+mj-lt"/>
                <a:buAutoNum type="arabicPeriod"/>
              </a:pPr>
              <a:r>
                <a:rPr lang="en-US" sz="1600" b="1" dirty="0" err="1">
                  <a:solidFill>
                    <a:srgbClr val="170599"/>
                  </a:solidFill>
                  <a:latin typeface="Saysettha OT" pitchFamily="34" charset="-34"/>
                  <a:cs typeface="Saysettha OT" pitchFamily="34" charset="-34"/>
                </a:rPr>
                <a:t>Sikhottabong</a:t>
              </a:r>
              <a:endParaRPr lang="en-US" sz="1600" b="1" dirty="0">
                <a:solidFill>
                  <a:srgbClr val="170599"/>
                </a:solidFill>
                <a:latin typeface="Saysettha OT" pitchFamily="34" charset="-34"/>
                <a:cs typeface="Saysettha OT" pitchFamily="34" charset="-34"/>
              </a:endParaRPr>
            </a:p>
            <a:p>
              <a:pPr marL="342900" indent="-342900" algn="just">
                <a:buFont typeface="+mj-lt"/>
                <a:buAutoNum type="arabicPeriod"/>
              </a:pPr>
              <a:r>
                <a:rPr lang="en-US" sz="1600" b="1" dirty="0" err="1">
                  <a:solidFill>
                    <a:srgbClr val="170599"/>
                  </a:solidFill>
                  <a:latin typeface="Saysettha OT" pitchFamily="34" charset="-34"/>
                  <a:cs typeface="Saysettha OT" pitchFamily="34" charset="-34"/>
                </a:rPr>
                <a:t>Sisattank</a:t>
              </a:r>
              <a:endParaRPr lang="en-US" sz="1600" b="1" dirty="0">
                <a:solidFill>
                  <a:srgbClr val="170599"/>
                </a:solidFill>
                <a:latin typeface="Saysettha OT" pitchFamily="34" charset="-34"/>
                <a:cs typeface="Saysettha OT" pitchFamily="34" charset="-34"/>
              </a:endParaRPr>
            </a:p>
            <a:p>
              <a:pPr marL="342900" indent="-342900" algn="just">
                <a:buFont typeface="+mj-lt"/>
                <a:buAutoNum type="arabicPeriod"/>
              </a:pPr>
              <a:r>
                <a:rPr lang="en-US" sz="1600" b="1" dirty="0" err="1">
                  <a:solidFill>
                    <a:srgbClr val="170599"/>
                  </a:solidFill>
                  <a:latin typeface="Saysettha OT" pitchFamily="34" charset="-34"/>
                  <a:cs typeface="Saysettha OT" pitchFamily="34" charset="-34"/>
                </a:rPr>
                <a:t>Hadsayphong</a:t>
              </a:r>
              <a:endParaRPr lang="en-US" sz="1600" b="1" dirty="0">
                <a:solidFill>
                  <a:srgbClr val="170599"/>
                </a:solidFill>
                <a:latin typeface="Saysettha OT" pitchFamily="34" charset="-34"/>
                <a:cs typeface="Saysettha OT" pitchFamily="34" charset="-34"/>
              </a:endParaRPr>
            </a:p>
            <a:p>
              <a:pPr marL="342900" indent="-342900" algn="just">
                <a:buFont typeface="+mj-lt"/>
                <a:buAutoNum type="arabicPeriod"/>
              </a:pPr>
              <a:r>
                <a:rPr lang="en-US" sz="1600" b="1" dirty="0" err="1">
                  <a:solidFill>
                    <a:srgbClr val="170599"/>
                  </a:solidFill>
                  <a:latin typeface="Saysettha OT" pitchFamily="34" charset="-34"/>
                  <a:cs typeface="Saysettha OT" pitchFamily="34" charset="-34"/>
                </a:rPr>
                <a:t>Saysettha</a:t>
              </a:r>
              <a:endParaRPr lang="en-US" sz="1600" b="1" dirty="0">
                <a:solidFill>
                  <a:srgbClr val="170599"/>
                </a:solidFill>
                <a:latin typeface="Saysettha OT" pitchFamily="34" charset="-34"/>
                <a:cs typeface="Saysettha OT" pitchFamily="34" charset="-34"/>
              </a:endParaRPr>
            </a:p>
            <a:p>
              <a:pPr marL="342900" indent="-342900" algn="just">
                <a:buFont typeface="+mj-lt"/>
                <a:buAutoNum type="arabicPeriod"/>
              </a:pPr>
              <a:r>
                <a:rPr lang="en-US" sz="1600" b="1" dirty="0" err="1">
                  <a:solidFill>
                    <a:srgbClr val="170599"/>
                  </a:solidFill>
                  <a:latin typeface="Saysettha OT" pitchFamily="34" charset="-34"/>
                  <a:cs typeface="Saysettha OT" pitchFamily="34" charset="-34"/>
                </a:rPr>
                <a:t>Saythany</a:t>
              </a:r>
              <a:endParaRPr lang="en-US" sz="1600" b="1" dirty="0">
                <a:solidFill>
                  <a:srgbClr val="170599"/>
                </a:solidFill>
                <a:latin typeface="Saysettha OT" pitchFamily="34" charset="-34"/>
                <a:cs typeface="Saysettha OT" pitchFamily="34" charset="-34"/>
              </a:endParaRPr>
            </a:p>
            <a:p>
              <a:pPr marL="342900" indent="-342900" algn="just">
                <a:buFont typeface="+mj-lt"/>
                <a:buAutoNum type="arabicPeriod"/>
              </a:pPr>
              <a:r>
                <a:rPr lang="en-US" sz="1600" b="1" dirty="0" err="1">
                  <a:solidFill>
                    <a:srgbClr val="170599"/>
                  </a:solidFill>
                  <a:latin typeface="Saysettha OT" pitchFamily="34" charset="-34"/>
                  <a:cs typeface="Saysettha OT" pitchFamily="34" charset="-34"/>
                </a:rPr>
                <a:t>Nasaythong</a:t>
              </a:r>
              <a:endParaRPr lang="en-US" sz="1600" b="1" dirty="0">
                <a:solidFill>
                  <a:srgbClr val="170599"/>
                </a:solidFill>
                <a:latin typeface="Saysettha OT" pitchFamily="34" charset="-34"/>
                <a:cs typeface="Saysettha OT" pitchFamily="34" charset="-34"/>
              </a:endParaRPr>
            </a:p>
            <a:p>
              <a:pPr marL="342900" indent="-342900" algn="just">
                <a:buFont typeface="+mj-lt"/>
                <a:buAutoNum type="arabicPeriod"/>
              </a:pPr>
              <a:r>
                <a:rPr lang="en-US" sz="1600" b="1" dirty="0" err="1">
                  <a:solidFill>
                    <a:srgbClr val="170599"/>
                  </a:solidFill>
                  <a:latin typeface="Saysettha OT" pitchFamily="34" charset="-34"/>
                  <a:cs typeface="Saysettha OT" pitchFamily="34" charset="-34"/>
                </a:rPr>
                <a:t>Pargnum</a:t>
              </a:r>
              <a:endParaRPr lang="en-US" sz="1600" b="1" dirty="0">
                <a:solidFill>
                  <a:srgbClr val="170599"/>
                </a:solidFill>
                <a:latin typeface="Saysettha OT" pitchFamily="34" charset="-34"/>
                <a:cs typeface="Saysettha OT" pitchFamily="34" charset="-34"/>
              </a:endParaRPr>
            </a:p>
            <a:p>
              <a:pPr marL="342900" indent="-342900" algn="just">
                <a:buFont typeface="+mj-lt"/>
                <a:buAutoNum type="arabicPeriod"/>
              </a:pPr>
              <a:r>
                <a:rPr lang="en-US" sz="1600" b="1" dirty="0" err="1">
                  <a:solidFill>
                    <a:srgbClr val="170599"/>
                  </a:solidFill>
                  <a:latin typeface="Saysettha OT" pitchFamily="34" charset="-34"/>
                  <a:cs typeface="Saysettha OT" pitchFamily="34" charset="-34"/>
                </a:rPr>
                <a:t>Sangthong</a:t>
              </a:r>
              <a:endParaRPr lang="en-US" sz="1600" b="1" dirty="0">
                <a:solidFill>
                  <a:srgbClr val="170599"/>
                </a:solidFill>
                <a:latin typeface="Saysettha OT" pitchFamily="34" charset="-34"/>
                <a:cs typeface="Saysettha OT" pitchFamily="34" charset="-34"/>
              </a:endParaRPr>
            </a:p>
          </p:txBody>
        </p:sp>
        <p:cxnSp>
          <p:nvCxnSpPr>
            <p:cNvPr id="27" name="Elbow Connector 20">
              <a:extLst>
                <a:ext uri="{FF2B5EF4-FFF2-40B4-BE49-F238E27FC236}">
                  <a16:creationId xmlns:a16="http://schemas.microsoft.com/office/drawing/2014/main" id="{4858EF34-FA31-4EDE-9580-890AA16ACD6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33116" y="2416588"/>
              <a:ext cx="1714567" cy="1006857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8" name="Oval 27">
            <a:extLst>
              <a:ext uri="{FF2B5EF4-FFF2-40B4-BE49-F238E27FC236}">
                <a16:creationId xmlns:a16="http://schemas.microsoft.com/office/drawing/2014/main" id="{6FD2BCBE-5552-4506-BA30-0F88C53693AF}"/>
              </a:ext>
            </a:extLst>
          </p:cNvPr>
          <p:cNvSpPr/>
          <p:nvPr/>
        </p:nvSpPr>
        <p:spPr>
          <a:xfrm>
            <a:off x="6766556" y="4604791"/>
            <a:ext cx="191283" cy="207593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B15326C5-9950-4608-9A7E-955F02040C29}"/>
              </a:ext>
            </a:extLst>
          </p:cNvPr>
          <p:cNvSpPr/>
          <p:nvPr/>
        </p:nvSpPr>
        <p:spPr>
          <a:xfrm>
            <a:off x="6204216" y="3902605"/>
            <a:ext cx="191283" cy="207593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2AC7927A-45AA-41EF-A392-63055D7CDAC7}"/>
              </a:ext>
            </a:extLst>
          </p:cNvPr>
          <p:cNvGrpSpPr/>
          <p:nvPr/>
        </p:nvGrpSpPr>
        <p:grpSpPr>
          <a:xfrm>
            <a:off x="6957839" y="3541042"/>
            <a:ext cx="5040780" cy="2554545"/>
            <a:chOff x="5601171" y="1896869"/>
            <a:chExt cx="2370684" cy="1222810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F6A6152-A853-4BA4-872A-28A9536C0863}"/>
                </a:ext>
              </a:extLst>
            </p:cNvPr>
            <p:cNvSpPr txBox="1"/>
            <p:nvPr/>
          </p:nvSpPr>
          <p:spPr>
            <a:xfrm>
              <a:off x="6515483" y="1896869"/>
              <a:ext cx="1456372" cy="122281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600" b="1" u="sng" dirty="0">
                  <a:solidFill>
                    <a:srgbClr val="170599"/>
                  </a:solidFill>
                  <a:latin typeface="Saysettha OT" pitchFamily="34" charset="-34"/>
                  <a:cs typeface="Saysettha OT" pitchFamily="34" charset="-34"/>
                </a:rPr>
                <a:t>SVK (PCCA)</a:t>
              </a:r>
            </a:p>
            <a:p>
              <a:pPr marL="342900" indent="-342900" algn="just">
                <a:buFont typeface="+mj-lt"/>
                <a:buAutoNum type="arabicPeriod"/>
              </a:pPr>
              <a:r>
                <a:rPr lang="en-US" sz="1600" b="1" dirty="0" err="1">
                  <a:solidFill>
                    <a:srgbClr val="170599"/>
                  </a:solidFill>
                  <a:latin typeface="Saysettha OT" pitchFamily="34" charset="-34"/>
                  <a:cs typeface="Saysettha OT" pitchFamily="34" charset="-34"/>
                </a:rPr>
                <a:t>KaysonePhomvihan</a:t>
              </a:r>
              <a:endParaRPr lang="en-US" sz="1600" b="1" dirty="0">
                <a:solidFill>
                  <a:srgbClr val="170599"/>
                </a:solidFill>
                <a:latin typeface="Saysettha OT" pitchFamily="34" charset="-34"/>
                <a:cs typeface="Saysettha OT" pitchFamily="34" charset="-34"/>
              </a:endParaRPr>
            </a:p>
            <a:p>
              <a:pPr marL="342900" indent="-342900" algn="just">
                <a:buFont typeface="+mj-lt"/>
                <a:buAutoNum type="arabicPeriod"/>
              </a:pPr>
              <a:r>
                <a:rPr lang="en-US" sz="1600" b="1" dirty="0" err="1">
                  <a:solidFill>
                    <a:srgbClr val="170599"/>
                  </a:solidFill>
                  <a:latin typeface="Saysettha OT" pitchFamily="34" charset="-34"/>
                  <a:cs typeface="Saysettha OT" pitchFamily="34" charset="-34"/>
                </a:rPr>
                <a:t>Sayphouthong</a:t>
              </a:r>
              <a:endParaRPr lang="en-US" sz="1600" b="1" dirty="0">
                <a:solidFill>
                  <a:srgbClr val="170599"/>
                </a:solidFill>
                <a:latin typeface="Saysettha OT" pitchFamily="34" charset="-34"/>
                <a:cs typeface="Saysettha OT" pitchFamily="34" charset="-34"/>
              </a:endParaRPr>
            </a:p>
            <a:p>
              <a:pPr marL="342900" indent="-342900" algn="just">
                <a:buFont typeface="+mj-lt"/>
                <a:buAutoNum type="arabicPeriod"/>
              </a:pPr>
              <a:r>
                <a:rPr lang="en-US" sz="1600" b="1" dirty="0" err="1">
                  <a:solidFill>
                    <a:srgbClr val="170599"/>
                  </a:solidFill>
                  <a:latin typeface="Saysettha OT" pitchFamily="34" charset="-34"/>
                  <a:cs typeface="Saysettha OT" pitchFamily="34" charset="-34"/>
                </a:rPr>
                <a:t>Songkhone</a:t>
              </a:r>
              <a:endParaRPr lang="en-US" sz="1600" b="1" dirty="0">
                <a:solidFill>
                  <a:srgbClr val="170599"/>
                </a:solidFill>
                <a:latin typeface="Saysettha OT" pitchFamily="34" charset="-34"/>
                <a:cs typeface="Saysettha OT" pitchFamily="34" charset="-34"/>
              </a:endParaRPr>
            </a:p>
            <a:p>
              <a:pPr marL="342900" indent="-342900" algn="just">
                <a:buFont typeface="+mj-lt"/>
                <a:buAutoNum type="arabicPeriod"/>
              </a:pPr>
              <a:r>
                <a:rPr lang="en-US" sz="1600" b="1" dirty="0" err="1">
                  <a:solidFill>
                    <a:srgbClr val="170599"/>
                  </a:solidFill>
                  <a:latin typeface="Saysettha OT" pitchFamily="34" charset="-34"/>
                  <a:cs typeface="Saysettha OT" pitchFamily="34" charset="-34"/>
                </a:rPr>
                <a:t>Outhonphone</a:t>
              </a:r>
              <a:endParaRPr lang="en-US" sz="1600" b="1" dirty="0">
                <a:solidFill>
                  <a:srgbClr val="170599"/>
                </a:solidFill>
                <a:latin typeface="Saysettha OT" pitchFamily="34" charset="-34"/>
                <a:cs typeface="Saysettha OT" pitchFamily="34" charset="-34"/>
              </a:endParaRPr>
            </a:p>
            <a:p>
              <a:pPr marL="342900" indent="-342900" algn="just">
                <a:buFont typeface="+mj-lt"/>
                <a:buAutoNum type="arabicPeriod"/>
              </a:pPr>
              <a:r>
                <a:rPr lang="en-US" sz="1600" b="1" dirty="0" err="1">
                  <a:solidFill>
                    <a:srgbClr val="170599"/>
                  </a:solidFill>
                  <a:latin typeface="Saysettha OT" pitchFamily="34" charset="-34"/>
                  <a:cs typeface="Saysettha OT" pitchFamily="34" charset="-34"/>
                </a:rPr>
                <a:t>Atsaphangthong</a:t>
              </a:r>
              <a:endParaRPr lang="en-US" sz="1600" b="1" dirty="0">
                <a:solidFill>
                  <a:srgbClr val="170599"/>
                </a:solidFill>
                <a:latin typeface="Saysettha OT" pitchFamily="34" charset="-34"/>
                <a:cs typeface="Saysettha OT" pitchFamily="34" charset="-34"/>
              </a:endParaRPr>
            </a:p>
            <a:p>
              <a:pPr marL="342900" indent="-342900" algn="just">
                <a:buFont typeface="+mj-lt"/>
                <a:buAutoNum type="arabicPeriod"/>
              </a:pPr>
              <a:r>
                <a:rPr lang="en-US" sz="1600" b="1" dirty="0">
                  <a:solidFill>
                    <a:srgbClr val="170599"/>
                  </a:solidFill>
                  <a:latin typeface="Saysettha OT" pitchFamily="34" charset="-34"/>
                  <a:cs typeface="Saysettha OT" pitchFamily="34" charset="-34"/>
                </a:rPr>
                <a:t>Phin</a:t>
              </a:r>
            </a:p>
            <a:p>
              <a:pPr marL="342900" indent="-342900" algn="just">
                <a:buFont typeface="+mj-lt"/>
                <a:buAutoNum type="arabicPeriod"/>
              </a:pPr>
              <a:r>
                <a:rPr lang="en-US" sz="1600" b="1" dirty="0" err="1">
                  <a:solidFill>
                    <a:srgbClr val="170599"/>
                  </a:solidFill>
                  <a:latin typeface="Saysettha OT" pitchFamily="34" charset="-34"/>
                  <a:cs typeface="Saysettha OT" pitchFamily="34" charset="-34"/>
                </a:rPr>
                <a:t>Sepone</a:t>
              </a:r>
              <a:endParaRPr lang="en-US" sz="1600" b="1" dirty="0">
                <a:solidFill>
                  <a:srgbClr val="170599"/>
                </a:solidFill>
                <a:latin typeface="Saysettha OT" pitchFamily="34" charset="-34"/>
                <a:cs typeface="Saysettha OT" pitchFamily="34" charset="-34"/>
              </a:endParaRPr>
            </a:p>
            <a:p>
              <a:pPr marL="342900" indent="-342900" algn="just">
                <a:buFont typeface="+mj-lt"/>
                <a:buAutoNum type="arabicPeriod"/>
              </a:pPr>
              <a:r>
                <a:rPr lang="en-US" sz="1600" b="1" dirty="0" err="1">
                  <a:solidFill>
                    <a:srgbClr val="170599"/>
                  </a:solidFill>
                  <a:latin typeface="Saysettha OT" pitchFamily="34" charset="-34"/>
                  <a:cs typeface="Saysettha OT" pitchFamily="34" charset="-34"/>
                </a:rPr>
                <a:t>Champhone</a:t>
              </a:r>
              <a:endParaRPr lang="en-US" sz="1600" b="1" dirty="0">
                <a:solidFill>
                  <a:srgbClr val="170599"/>
                </a:solidFill>
                <a:latin typeface="Saysettha OT" pitchFamily="34" charset="-34"/>
                <a:cs typeface="Saysettha OT" pitchFamily="34" charset="-34"/>
              </a:endParaRPr>
            </a:p>
            <a:p>
              <a:pPr marL="342900" indent="-342900" algn="just">
                <a:buFont typeface="+mj-lt"/>
                <a:buAutoNum type="arabicPeriod"/>
              </a:pPr>
              <a:r>
                <a:rPr lang="en-US" sz="1600" b="1" dirty="0" err="1">
                  <a:solidFill>
                    <a:srgbClr val="170599"/>
                  </a:solidFill>
                  <a:latin typeface="Saysettha OT" pitchFamily="34" charset="-34"/>
                  <a:cs typeface="Saysettha OT" pitchFamily="34" charset="-34"/>
                </a:rPr>
                <a:t>PhalanXay</a:t>
              </a:r>
              <a:endParaRPr lang="lo-LA" sz="1600" b="1" dirty="0">
                <a:solidFill>
                  <a:srgbClr val="170599"/>
                </a:solidFill>
                <a:latin typeface="Saysettha OT" pitchFamily="34" charset="-34"/>
                <a:cs typeface="Saysettha OT" pitchFamily="34" charset="-34"/>
              </a:endParaRPr>
            </a:p>
          </p:txBody>
        </p:sp>
        <p:cxnSp>
          <p:nvCxnSpPr>
            <p:cNvPr id="37" name="Elbow Connector 20">
              <a:extLst>
                <a:ext uri="{FF2B5EF4-FFF2-40B4-BE49-F238E27FC236}">
                  <a16:creationId xmlns:a16="http://schemas.microsoft.com/office/drawing/2014/main" id="{4EA6B3E3-94D8-400A-AEC2-8D899F11136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01171" y="2044187"/>
              <a:ext cx="912420" cy="411563"/>
            </a:xfrm>
            <a:prstGeom prst="bentConnector3">
              <a:avLst>
                <a:gd name="adj1" fmla="val 31147"/>
              </a:avLst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906826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D02AE61-B54B-48A0-A0C6-FAF8ED3FCF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9542" y="694140"/>
            <a:ext cx="8547977" cy="5690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59F90A21-A361-4AB9-A266-FC286EA4CC75}"/>
              </a:ext>
            </a:extLst>
          </p:cNvPr>
          <p:cNvSpPr/>
          <p:nvPr/>
        </p:nvSpPr>
        <p:spPr>
          <a:xfrm>
            <a:off x="501847" y="210451"/>
            <a:ext cx="1745143" cy="1138772"/>
          </a:xfrm>
          <a:prstGeom prst="ellipse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MSM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253BAA6-6FB0-410F-95CA-3C4977994F5C}"/>
              </a:ext>
            </a:extLst>
          </p:cNvPr>
          <p:cNvSpPr/>
          <p:nvPr/>
        </p:nvSpPr>
        <p:spPr>
          <a:xfrm>
            <a:off x="4864198" y="2315825"/>
            <a:ext cx="191283" cy="207593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53CC23F-D205-40C3-A044-6A159C9C7094}"/>
              </a:ext>
            </a:extLst>
          </p:cNvPr>
          <p:cNvSpPr/>
          <p:nvPr/>
        </p:nvSpPr>
        <p:spPr>
          <a:xfrm>
            <a:off x="3838038" y="2742545"/>
            <a:ext cx="191283" cy="207593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27578EB-46DD-44B2-A2FB-6D4CC7AFCCE5}"/>
              </a:ext>
            </a:extLst>
          </p:cNvPr>
          <p:cNvSpPr/>
          <p:nvPr/>
        </p:nvSpPr>
        <p:spPr>
          <a:xfrm>
            <a:off x="4639948" y="2950138"/>
            <a:ext cx="191283" cy="207593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3D10B04-5C5E-4AFD-A480-C7810F606CF2}"/>
              </a:ext>
            </a:extLst>
          </p:cNvPr>
          <p:cNvSpPr/>
          <p:nvPr/>
        </p:nvSpPr>
        <p:spPr>
          <a:xfrm>
            <a:off x="6682838" y="3057672"/>
            <a:ext cx="191283" cy="207593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55D2F5B-84F8-4B79-BA1B-90FA7FA8FFFB}"/>
              </a:ext>
            </a:extLst>
          </p:cNvPr>
          <p:cNvSpPr/>
          <p:nvPr/>
        </p:nvSpPr>
        <p:spPr>
          <a:xfrm>
            <a:off x="7698838" y="3677432"/>
            <a:ext cx="191283" cy="207593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Elbow Connector 20">
            <a:extLst>
              <a:ext uri="{FF2B5EF4-FFF2-40B4-BE49-F238E27FC236}">
                <a16:creationId xmlns:a16="http://schemas.microsoft.com/office/drawing/2014/main" id="{2E2942FF-307B-4197-B141-EB25FBA5581E}"/>
              </a:ext>
            </a:extLst>
          </p:cNvPr>
          <p:cNvCxnSpPr>
            <a:cxnSpLocks/>
          </p:cNvCxnSpPr>
          <p:nvPr/>
        </p:nvCxnSpPr>
        <p:spPr>
          <a:xfrm>
            <a:off x="7890121" y="3833127"/>
            <a:ext cx="1919961" cy="312153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5E2CFB8-44EB-497C-81EA-5CAC9B734F8F}"/>
              </a:ext>
            </a:extLst>
          </p:cNvPr>
          <p:cNvSpPr txBox="1"/>
          <p:nvPr/>
        </p:nvSpPr>
        <p:spPr>
          <a:xfrm>
            <a:off x="9810082" y="3677432"/>
            <a:ext cx="2037440" cy="163121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u="sng" dirty="0">
                <a:solidFill>
                  <a:srgbClr val="170599"/>
                </a:solidFill>
                <a:latin typeface="Saysettha OT" pitchFamily="34" charset="-34"/>
                <a:cs typeface="Saysettha OT" pitchFamily="34" charset="-34"/>
              </a:rPr>
              <a:t>KM (</a:t>
            </a:r>
            <a:r>
              <a:rPr lang="en-US" sz="2000" b="1" u="sng" dirty="0" err="1">
                <a:solidFill>
                  <a:srgbClr val="170599"/>
                </a:solidFill>
                <a:latin typeface="Saysettha OT" pitchFamily="34" charset="-34"/>
                <a:cs typeface="Saysettha OT" pitchFamily="34" charset="-34"/>
              </a:rPr>
              <a:t>CHIas</a:t>
            </a:r>
            <a:r>
              <a:rPr lang="en-US" sz="2000" b="1" u="sng" dirty="0">
                <a:solidFill>
                  <a:srgbClr val="170599"/>
                </a:solidFill>
                <a:latin typeface="Saysettha OT" pitchFamily="34" charset="-34"/>
                <a:cs typeface="Saysettha OT" pitchFamily="34" charset="-34"/>
              </a:rPr>
              <a:t>)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1600" b="1" dirty="0" err="1">
                <a:solidFill>
                  <a:srgbClr val="170599"/>
                </a:solidFill>
                <a:latin typeface="Saysettha OT" pitchFamily="34" charset="-34"/>
                <a:cs typeface="Saysettha OT" pitchFamily="34" charset="-34"/>
              </a:rPr>
              <a:t>Thakhek</a:t>
            </a:r>
            <a:endParaRPr lang="en-US" sz="1600" b="1" dirty="0">
              <a:solidFill>
                <a:srgbClr val="170599"/>
              </a:solidFill>
              <a:latin typeface="Saysettha OT" pitchFamily="34" charset="-34"/>
              <a:cs typeface="Saysettha OT" pitchFamily="34" charset="-34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US" sz="1600" b="1" dirty="0" err="1">
                <a:solidFill>
                  <a:srgbClr val="170599"/>
                </a:solidFill>
                <a:latin typeface="Saysettha OT" pitchFamily="34" charset="-34"/>
                <a:cs typeface="Saysettha OT" pitchFamily="34" charset="-34"/>
              </a:rPr>
              <a:t>Nongbok</a:t>
            </a:r>
            <a:endParaRPr lang="en-US" sz="1600" b="1" dirty="0">
              <a:solidFill>
                <a:srgbClr val="170599"/>
              </a:solidFill>
              <a:latin typeface="Saysettha OT" pitchFamily="34" charset="-34"/>
              <a:cs typeface="Saysettha OT" pitchFamily="34" charset="-34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US" sz="1600" b="1" dirty="0" err="1">
                <a:solidFill>
                  <a:srgbClr val="170599"/>
                </a:solidFill>
                <a:latin typeface="Saysettha OT" pitchFamily="34" charset="-34"/>
                <a:cs typeface="Saysettha OT" pitchFamily="34" charset="-34"/>
              </a:rPr>
              <a:t>Mahaxai</a:t>
            </a:r>
            <a:endParaRPr lang="en-US" sz="1600" b="1" dirty="0">
              <a:solidFill>
                <a:srgbClr val="170599"/>
              </a:solidFill>
              <a:latin typeface="Saysettha OT" pitchFamily="34" charset="-34"/>
              <a:cs typeface="Saysettha OT" pitchFamily="34" charset="-34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US" sz="1600" b="1" dirty="0" err="1">
                <a:solidFill>
                  <a:srgbClr val="170599"/>
                </a:solidFill>
                <a:latin typeface="Saysettha OT" pitchFamily="34" charset="-34"/>
                <a:cs typeface="Saysettha OT" pitchFamily="34" charset="-34"/>
              </a:rPr>
              <a:t>Hinboun</a:t>
            </a:r>
            <a:endParaRPr lang="en-US" sz="1600" b="1" dirty="0">
              <a:solidFill>
                <a:srgbClr val="170599"/>
              </a:solidFill>
              <a:latin typeface="Saysettha OT" pitchFamily="34" charset="-34"/>
              <a:cs typeface="Saysettha OT" pitchFamily="34" charset="-34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US" sz="1600" b="1" dirty="0" err="1">
                <a:solidFill>
                  <a:srgbClr val="170599"/>
                </a:solidFill>
                <a:latin typeface="Saysettha OT" pitchFamily="34" charset="-34"/>
                <a:cs typeface="Saysettha OT" pitchFamily="34" charset="-34"/>
              </a:rPr>
              <a:t>Saybangfay</a:t>
            </a:r>
            <a:endParaRPr lang="en-US" sz="1600" b="1" dirty="0">
              <a:solidFill>
                <a:srgbClr val="170599"/>
              </a:solidFill>
              <a:latin typeface="Saysettha OT" pitchFamily="34" charset="-34"/>
              <a:cs typeface="Saysettha OT" pitchFamily="34" charset="-34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0A02DB1-0040-4CBA-8432-08A047A3B1AB}"/>
              </a:ext>
            </a:extLst>
          </p:cNvPr>
          <p:cNvSpPr txBox="1"/>
          <p:nvPr/>
        </p:nvSpPr>
        <p:spPr>
          <a:xfrm>
            <a:off x="209551" y="3500145"/>
            <a:ext cx="2037440" cy="86177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solidFill>
                  <a:srgbClr val="170599"/>
                </a:solidFill>
                <a:latin typeface="Saysettha OT" pitchFamily="34" charset="-34"/>
                <a:cs typeface="Saysettha OT" pitchFamily="34" charset="-34"/>
              </a:rPr>
              <a:t>SBL (</a:t>
            </a:r>
            <a:r>
              <a:rPr lang="en-US" b="1" u="sng" dirty="0" err="1">
                <a:solidFill>
                  <a:srgbClr val="170599"/>
                </a:solidFill>
                <a:latin typeface="Saysettha OT" pitchFamily="34" charset="-34"/>
                <a:cs typeface="Saysettha OT" pitchFamily="34" charset="-34"/>
              </a:rPr>
              <a:t>CHIas</a:t>
            </a:r>
            <a:r>
              <a:rPr lang="en-US" b="1" u="sng" dirty="0">
                <a:solidFill>
                  <a:srgbClr val="170599"/>
                </a:solidFill>
                <a:latin typeface="Saysettha OT" pitchFamily="34" charset="-34"/>
                <a:cs typeface="Saysettha OT" pitchFamily="34" charset="-34"/>
              </a:rPr>
              <a:t>)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1600" b="1" dirty="0" err="1">
                <a:solidFill>
                  <a:srgbClr val="170599"/>
                </a:solidFill>
                <a:latin typeface="Saysettha OT" pitchFamily="34" charset="-34"/>
                <a:cs typeface="Saysettha OT" pitchFamily="34" charset="-34"/>
              </a:rPr>
              <a:t>Sayya</a:t>
            </a:r>
            <a:endParaRPr lang="en-US" sz="1600" b="1" dirty="0">
              <a:solidFill>
                <a:srgbClr val="170599"/>
              </a:solidFill>
              <a:latin typeface="Saysettha OT" pitchFamily="34" charset="-34"/>
              <a:cs typeface="Saysettha OT" pitchFamily="34" charset="-34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US" sz="1600" b="1" dirty="0" err="1">
                <a:solidFill>
                  <a:srgbClr val="170599"/>
                </a:solidFill>
                <a:latin typeface="Saysettha OT" pitchFamily="34" charset="-34"/>
                <a:cs typeface="Saysettha OT" pitchFamily="34" charset="-34"/>
              </a:rPr>
              <a:t>Paklay</a:t>
            </a:r>
            <a:endParaRPr lang="en-US" sz="1600" b="1" dirty="0">
              <a:solidFill>
                <a:srgbClr val="170599"/>
              </a:solidFill>
              <a:latin typeface="Saysettha OT" pitchFamily="34" charset="-34"/>
              <a:cs typeface="Saysettha OT" pitchFamily="34" charset="-34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043BB66-AB73-4EDB-B0A0-E33D0901EFEE}"/>
              </a:ext>
            </a:extLst>
          </p:cNvPr>
          <p:cNvSpPr txBox="1"/>
          <p:nvPr/>
        </p:nvSpPr>
        <p:spPr>
          <a:xfrm>
            <a:off x="209551" y="1446550"/>
            <a:ext cx="2037440" cy="113877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u="sng" dirty="0">
                <a:solidFill>
                  <a:srgbClr val="170599"/>
                </a:solidFill>
                <a:latin typeface="Saysettha OT" pitchFamily="34" charset="-34"/>
                <a:cs typeface="Saysettha OT" pitchFamily="34" charset="-34"/>
              </a:rPr>
              <a:t>LPB (</a:t>
            </a:r>
            <a:r>
              <a:rPr lang="en-US" sz="2000" b="1" u="sng" dirty="0" err="1">
                <a:solidFill>
                  <a:srgbClr val="170599"/>
                </a:solidFill>
                <a:latin typeface="Saysettha OT" pitchFamily="34" charset="-34"/>
                <a:cs typeface="Saysettha OT" pitchFamily="34" charset="-34"/>
              </a:rPr>
              <a:t>CHIas</a:t>
            </a:r>
            <a:r>
              <a:rPr lang="en-US" sz="2000" b="1" u="sng" dirty="0">
                <a:solidFill>
                  <a:srgbClr val="170599"/>
                </a:solidFill>
                <a:latin typeface="Saysettha OT" pitchFamily="34" charset="-34"/>
                <a:cs typeface="Saysettha OT" pitchFamily="34" charset="-34"/>
              </a:rPr>
              <a:t>)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1600" b="1" dirty="0" err="1">
                <a:solidFill>
                  <a:srgbClr val="170599"/>
                </a:solidFill>
                <a:latin typeface="Saysettha OT" pitchFamily="34" charset="-34"/>
                <a:cs typeface="Saysettha OT" pitchFamily="34" charset="-34"/>
              </a:rPr>
              <a:t>Luangphrabang</a:t>
            </a:r>
            <a:endParaRPr lang="lo-LA" sz="1600" b="1" dirty="0">
              <a:solidFill>
                <a:srgbClr val="170599"/>
              </a:solidFill>
              <a:latin typeface="Saysettha OT" pitchFamily="34" charset="-34"/>
              <a:cs typeface="Saysettha OT" pitchFamily="34" charset="-34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US" sz="1600" b="1" dirty="0" err="1">
                <a:solidFill>
                  <a:srgbClr val="170599"/>
                </a:solidFill>
                <a:latin typeface="Saysettha OT" pitchFamily="34" charset="-34"/>
                <a:cs typeface="Saysettha OT" pitchFamily="34" charset="-34"/>
              </a:rPr>
              <a:t>Chomphet</a:t>
            </a:r>
            <a:endParaRPr lang="en-US" sz="1600" b="1" dirty="0">
              <a:solidFill>
                <a:srgbClr val="170599"/>
              </a:solidFill>
              <a:latin typeface="Saysettha OT" pitchFamily="34" charset="-34"/>
              <a:cs typeface="Saysettha OT" pitchFamily="34" charset="-34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US" sz="1600" b="1" dirty="0" err="1">
                <a:solidFill>
                  <a:srgbClr val="170599"/>
                </a:solidFill>
                <a:latin typeface="Saysettha OT" pitchFamily="34" charset="-34"/>
                <a:cs typeface="Saysettha OT" pitchFamily="34" charset="-34"/>
              </a:rPr>
              <a:t>Xiengnguen</a:t>
            </a:r>
            <a:endParaRPr lang="en-US" sz="1600" b="1" dirty="0">
              <a:solidFill>
                <a:srgbClr val="170599"/>
              </a:solidFill>
              <a:latin typeface="Saysettha OT" pitchFamily="34" charset="-34"/>
              <a:cs typeface="Saysettha OT" pitchFamily="34" charset="-34"/>
            </a:endParaRPr>
          </a:p>
        </p:txBody>
      </p:sp>
      <p:cxnSp>
        <p:nvCxnSpPr>
          <p:cNvPr id="21" name="Elbow Connector 20">
            <a:extLst>
              <a:ext uri="{FF2B5EF4-FFF2-40B4-BE49-F238E27FC236}">
                <a16:creationId xmlns:a16="http://schemas.microsoft.com/office/drawing/2014/main" id="{B1180E32-507C-4F82-9C32-8AF8D3A6022C}"/>
              </a:ext>
            </a:extLst>
          </p:cNvPr>
          <p:cNvCxnSpPr>
            <a:cxnSpLocks/>
          </p:cNvCxnSpPr>
          <p:nvPr/>
        </p:nvCxnSpPr>
        <p:spPr>
          <a:xfrm rot="10800000" flipV="1">
            <a:off x="2246991" y="2897856"/>
            <a:ext cx="1686688" cy="883371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Elbow Connector 20">
            <a:extLst>
              <a:ext uri="{FF2B5EF4-FFF2-40B4-BE49-F238E27FC236}">
                <a16:creationId xmlns:a16="http://schemas.microsoft.com/office/drawing/2014/main" id="{0CE62A38-6009-4816-9943-F4E97E243C2F}"/>
              </a:ext>
            </a:extLst>
          </p:cNvPr>
          <p:cNvCxnSpPr>
            <a:cxnSpLocks/>
          </p:cNvCxnSpPr>
          <p:nvPr/>
        </p:nvCxnSpPr>
        <p:spPr>
          <a:xfrm rot="10800000">
            <a:off x="2246990" y="1719831"/>
            <a:ext cx="2617208" cy="699791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03846186-A197-4272-9C97-AD23863A384C}"/>
              </a:ext>
            </a:extLst>
          </p:cNvPr>
          <p:cNvSpPr/>
          <p:nvPr/>
        </p:nvSpPr>
        <p:spPr>
          <a:xfrm>
            <a:off x="2842044" y="4683760"/>
            <a:ext cx="1981200" cy="17009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u="sng" dirty="0">
                <a:solidFill>
                  <a:schemeClr val="accent1">
                    <a:lumMod val="50000"/>
                  </a:schemeClr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VTP</a:t>
            </a:r>
            <a:r>
              <a:rPr lang="lo-LA" sz="2000" b="1" u="sng" dirty="0">
                <a:solidFill>
                  <a:schemeClr val="accent1">
                    <a:lumMod val="50000"/>
                  </a:schemeClr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 </a:t>
            </a:r>
            <a:r>
              <a:rPr lang="en-US" sz="2000" b="1" u="sng" dirty="0">
                <a:solidFill>
                  <a:schemeClr val="accent1">
                    <a:lumMod val="50000"/>
                  </a:schemeClr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lang="en-US" sz="2000" b="1" u="sng" dirty="0" err="1">
                <a:solidFill>
                  <a:schemeClr val="accent1">
                    <a:lumMod val="50000"/>
                  </a:schemeClr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CHIas</a:t>
            </a:r>
            <a:r>
              <a:rPr lang="en-US" sz="2000" b="1" u="sng" dirty="0">
                <a:solidFill>
                  <a:schemeClr val="accent1">
                    <a:lumMod val="50000"/>
                  </a:schemeClr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)</a:t>
            </a:r>
          </a:p>
          <a:p>
            <a:pPr marL="342900" indent="-342900" algn="l" fontAlgn="ctr">
              <a:buAutoNum type="arabicPeriod"/>
            </a:pPr>
            <a:r>
              <a:rPr lang="en-US" sz="1200" b="1" dirty="0" err="1">
                <a:solidFill>
                  <a:schemeClr val="accent1">
                    <a:lumMod val="50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Phonhong</a:t>
            </a:r>
            <a:endParaRPr lang="en-US" sz="1200" b="1" dirty="0">
              <a:solidFill>
                <a:schemeClr val="accent1">
                  <a:lumMod val="50000"/>
                </a:schemeClr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342900" indent="-342900" algn="l" fontAlgn="ctr">
              <a:buAutoNum type="arabicPeriod"/>
            </a:pPr>
            <a:r>
              <a:rPr lang="en-US" sz="1200" b="1" dirty="0" err="1">
                <a:solidFill>
                  <a:schemeClr val="accent1">
                    <a:lumMod val="50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Keooudom</a:t>
            </a:r>
            <a:endParaRPr lang="en-US" sz="1200" b="1" dirty="0">
              <a:solidFill>
                <a:schemeClr val="accent1">
                  <a:lumMod val="50000"/>
                </a:schemeClr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342900" indent="-342900" algn="l" fontAlgn="ctr">
              <a:buAutoNum type="arabicPeriod"/>
            </a:pPr>
            <a:r>
              <a:rPr lang="en-US" sz="1200" b="1" dirty="0" err="1">
                <a:solidFill>
                  <a:schemeClr val="accent1">
                    <a:lumMod val="50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Toulakhom</a:t>
            </a:r>
            <a:endParaRPr lang="en-US" sz="1200" b="1" dirty="0">
              <a:solidFill>
                <a:schemeClr val="accent1">
                  <a:lumMod val="50000"/>
                </a:schemeClr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342900" indent="-342900" algn="l" fontAlgn="ctr">
              <a:buAutoNum type="arabicPeriod"/>
            </a:pPr>
            <a:r>
              <a:rPr lang="en-US" sz="1200" b="1" dirty="0" err="1">
                <a:solidFill>
                  <a:schemeClr val="accent1">
                    <a:lumMod val="50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Vengvieng</a:t>
            </a:r>
            <a:endParaRPr lang="en-US" sz="1200" b="1" dirty="0">
              <a:solidFill>
                <a:schemeClr val="accent1">
                  <a:lumMod val="50000"/>
                </a:schemeClr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342900" indent="-342900" algn="l" fontAlgn="ctr">
              <a:buAutoNum type="arabicPeriod"/>
            </a:pPr>
            <a:r>
              <a:rPr lang="en-US" sz="1600" b="1" dirty="0" err="1">
                <a:solidFill>
                  <a:schemeClr val="accent1">
                    <a:lumMod val="50000"/>
                  </a:schemeClr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Vengkham</a:t>
            </a:r>
            <a:endParaRPr lang="en-US" sz="1600" b="1" dirty="0">
              <a:solidFill>
                <a:schemeClr val="accent1">
                  <a:lumMod val="50000"/>
                </a:schemeClr>
              </a:solidFill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cxnSp>
        <p:nvCxnSpPr>
          <p:cNvPr id="26" name="Elbow Connector 20">
            <a:extLst>
              <a:ext uri="{FF2B5EF4-FFF2-40B4-BE49-F238E27FC236}">
                <a16:creationId xmlns:a16="http://schemas.microsoft.com/office/drawing/2014/main" id="{4152B2BA-32D0-42A0-B790-A519243DC4B5}"/>
              </a:ext>
            </a:extLst>
          </p:cNvPr>
          <p:cNvCxnSpPr>
            <a:cxnSpLocks/>
          </p:cNvCxnSpPr>
          <p:nvPr/>
        </p:nvCxnSpPr>
        <p:spPr>
          <a:xfrm rot="5400000">
            <a:off x="3631212" y="3510779"/>
            <a:ext cx="1406845" cy="80191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C4ACBE79-B693-42D4-955B-68A2A55B134E}"/>
              </a:ext>
            </a:extLst>
          </p:cNvPr>
          <p:cNvSpPr txBox="1"/>
          <p:nvPr/>
        </p:nvSpPr>
        <p:spPr>
          <a:xfrm>
            <a:off x="8468962" y="1593670"/>
            <a:ext cx="2037440" cy="15696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b="1" u="sng" dirty="0">
                <a:solidFill>
                  <a:srgbClr val="170599"/>
                </a:solidFill>
                <a:latin typeface="Saysettha OT" pitchFamily="34" charset="-34"/>
                <a:cs typeface="Saysettha OT" pitchFamily="34" charset="-34"/>
              </a:rPr>
              <a:t>BKX (PCCA)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1600" b="1" dirty="0" err="1">
                <a:solidFill>
                  <a:srgbClr val="170599"/>
                </a:solidFill>
                <a:latin typeface="Saysettha OT" pitchFamily="34" charset="-34"/>
                <a:cs typeface="Saysettha OT" pitchFamily="34" charset="-34"/>
              </a:rPr>
              <a:t>Pakson</a:t>
            </a:r>
            <a:endParaRPr lang="en-US" sz="1600" b="1" dirty="0">
              <a:solidFill>
                <a:srgbClr val="170599"/>
              </a:solidFill>
              <a:latin typeface="Saysettha OT" pitchFamily="34" charset="-34"/>
              <a:cs typeface="Saysettha OT" pitchFamily="34" charset="-34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US" sz="1600" b="1" dirty="0" err="1">
                <a:solidFill>
                  <a:srgbClr val="170599"/>
                </a:solidFill>
                <a:latin typeface="Saysettha OT" pitchFamily="34" charset="-34"/>
                <a:cs typeface="Saysettha OT" pitchFamily="34" charset="-34"/>
              </a:rPr>
              <a:t>Thaphabath</a:t>
            </a:r>
            <a:endParaRPr lang="en-US" sz="1600" b="1" dirty="0">
              <a:solidFill>
                <a:srgbClr val="170599"/>
              </a:solidFill>
              <a:latin typeface="Saysettha OT" pitchFamily="34" charset="-34"/>
              <a:cs typeface="Saysettha OT" pitchFamily="34" charset="-34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US" sz="1600" b="1" dirty="0" err="1">
                <a:solidFill>
                  <a:srgbClr val="170599"/>
                </a:solidFill>
                <a:latin typeface="Saysettha OT" pitchFamily="34" charset="-34"/>
                <a:cs typeface="Saysettha OT" pitchFamily="34" charset="-34"/>
              </a:rPr>
              <a:t>Pakkading</a:t>
            </a:r>
            <a:endParaRPr lang="en-US" sz="1600" b="1" dirty="0">
              <a:solidFill>
                <a:srgbClr val="170599"/>
              </a:solidFill>
              <a:latin typeface="Saysettha OT" pitchFamily="34" charset="-34"/>
              <a:cs typeface="Saysettha OT" pitchFamily="34" charset="-34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US" sz="1600" b="1" dirty="0" err="1">
                <a:solidFill>
                  <a:srgbClr val="170599"/>
                </a:solidFill>
                <a:latin typeface="Saysettha OT" pitchFamily="34" charset="-34"/>
                <a:cs typeface="Saysettha OT" pitchFamily="34" charset="-34"/>
              </a:rPr>
              <a:t>Borikham</a:t>
            </a:r>
            <a:r>
              <a:rPr lang="en-US" sz="1600" b="1" dirty="0">
                <a:solidFill>
                  <a:srgbClr val="170599"/>
                </a:solidFill>
                <a:latin typeface="Saysettha OT" pitchFamily="34" charset="-34"/>
                <a:cs typeface="Saysettha OT" pitchFamily="34" charset="-34"/>
              </a:rPr>
              <a:t>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1600" b="1" dirty="0" err="1">
                <a:solidFill>
                  <a:srgbClr val="170599"/>
                </a:solidFill>
                <a:latin typeface="Saysettha OT" pitchFamily="34" charset="-34"/>
                <a:cs typeface="Saysettha OT" pitchFamily="34" charset="-34"/>
              </a:rPr>
              <a:t>Khamkerth</a:t>
            </a:r>
            <a:endParaRPr lang="en-US" sz="1600" b="1" dirty="0">
              <a:solidFill>
                <a:srgbClr val="170599"/>
              </a:solidFill>
              <a:latin typeface="Saysettha OT" pitchFamily="34" charset="-34"/>
              <a:cs typeface="Saysettha OT" pitchFamily="34" charset="-34"/>
            </a:endParaRPr>
          </a:p>
        </p:txBody>
      </p:sp>
      <p:cxnSp>
        <p:nvCxnSpPr>
          <p:cNvPr id="29" name="Elbow Connector 20">
            <a:extLst>
              <a:ext uri="{FF2B5EF4-FFF2-40B4-BE49-F238E27FC236}">
                <a16:creationId xmlns:a16="http://schemas.microsoft.com/office/drawing/2014/main" id="{1A1DE950-EA3E-4407-849F-9A13356B063C}"/>
              </a:ext>
            </a:extLst>
          </p:cNvPr>
          <p:cNvCxnSpPr>
            <a:cxnSpLocks/>
          </p:cNvCxnSpPr>
          <p:nvPr/>
        </p:nvCxnSpPr>
        <p:spPr>
          <a:xfrm flipV="1">
            <a:off x="6901408" y="2378500"/>
            <a:ext cx="1534587" cy="765997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27296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5360" y="19544"/>
            <a:ext cx="10887076" cy="614984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4.</a:t>
            </a:r>
            <a:r>
              <a:rPr lang="lo-LA" sz="2400" b="1" dirty="0">
                <a:solidFill>
                  <a:schemeClr val="tx2"/>
                </a:solidFill>
                <a:latin typeface="Times New Roman" pitchFamily="18" charset="0"/>
              </a:rPr>
              <a:t> 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Health facilities provide services on ARV drugs for PLHIV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7836363"/>
              </p:ext>
            </p:extLst>
          </p:nvPr>
        </p:nvGraphicFramePr>
        <p:xfrm>
          <a:off x="139701" y="630887"/>
          <a:ext cx="7303515" cy="60716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00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83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780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Provinces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Health</a:t>
                      </a:r>
                      <a:r>
                        <a:rPr lang="en-US" sz="1600" baseline="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Facilities (ART and POC sites)</a:t>
                      </a:r>
                      <a:endParaRPr lang="en-US" sz="16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627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lo-LA" sz="16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1. </a:t>
                      </a:r>
                      <a:r>
                        <a:rPr lang="en-US" sz="16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Vientiane</a:t>
                      </a:r>
                      <a:r>
                        <a:rPr lang="en-US" sz="1600" baseline="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Capital</a:t>
                      </a:r>
                      <a:endParaRPr lang="en-US" sz="16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  <a:p>
                      <a:pPr marL="0" indent="0" algn="just">
                        <a:buNone/>
                      </a:pPr>
                      <a:r>
                        <a:rPr lang="lo-LA" sz="16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    </a:t>
                      </a:r>
                      <a:endParaRPr lang="en-US" sz="16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 algn="l">
                        <a:buAutoNum type="arabicPeriod"/>
                      </a:pPr>
                      <a:r>
                        <a:rPr lang="en-US" sz="1400" dirty="0" err="1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Sethathirath</a:t>
                      </a:r>
                      <a:r>
                        <a:rPr lang="en-US" sz="1400" baseline="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Hospital     </a:t>
                      </a:r>
                      <a:r>
                        <a:rPr lang="en-US" sz="1400" b="1" dirty="0">
                          <a:solidFill>
                            <a:schemeClr val="tx2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ARV</a:t>
                      </a:r>
                      <a:endParaRPr lang="lo-LA" sz="14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  <a:p>
                      <a:pPr marL="342900" indent="-342900" algn="l">
                        <a:buAutoNum type="arabicPeriod"/>
                      </a:pPr>
                      <a:r>
                        <a:rPr lang="en-US" sz="1400" dirty="0" err="1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Mahosoth</a:t>
                      </a:r>
                      <a:r>
                        <a:rPr lang="en-US" sz="1400" baseline="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Hospital       </a:t>
                      </a:r>
                      <a:r>
                        <a:rPr lang="lo-LA" sz="14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tx2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ARV</a:t>
                      </a:r>
                      <a:endParaRPr lang="lo-LA" sz="14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  <a:p>
                      <a:pPr marL="342900" indent="-342900" algn="l">
                        <a:buAutoNum type="arabicPeriod"/>
                      </a:pPr>
                      <a:r>
                        <a:rPr lang="en-US" sz="1400" baseline="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Friendship Hospital      </a:t>
                      </a:r>
                      <a:r>
                        <a:rPr lang="lo-LA" sz="14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tx2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ARV</a:t>
                      </a:r>
                      <a:endParaRPr lang="en-US" sz="1400" dirty="0">
                        <a:solidFill>
                          <a:srgbClr val="FF0000"/>
                        </a:solidFill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8295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None/>
                      </a:pPr>
                      <a:r>
                        <a:rPr lang="en-US" sz="16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2.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Khamouane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</a:t>
                      </a:r>
                      <a:endParaRPr lang="en-US" sz="16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 algn="just">
                        <a:buFont typeface="+mj-lt"/>
                        <a:buAutoNum type="arabicPeriod" startAt="4"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Khamouane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Provincial </a:t>
                      </a:r>
                      <a:r>
                        <a:rPr lang="en-US" sz="1400" baseline="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Hospital </a:t>
                      </a:r>
                      <a:r>
                        <a:rPr lang="lo-LA" sz="140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    </a:t>
                      </a:r>
                      <a:r>
                        <a:rPr lang="en-US" sz="1400" b="1" dirty="0">
                          <a:solidFill>
                            <a:schemeClr val="tx2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ARV</a:t>
                      </a:r>
                      <a:endParaRPr lang="en-US" sz="1400" dirty="0">
                        <a:solidFill>
                          <a:schemeClr val="tx1"/>
                        </a:solidFill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73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3.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Savanaket</a:t>
                      </a:r>
                      <a:endParaRPr lang="lo-LA" sz="16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marR="0" indent="-3429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5"/>
                        <a:tabLst/>
                        <a:defRPr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Savanaket</a:t>
                      </a:r>
                      <a:r>
                        <a:rPr lang="lo-LA" sz="140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Provincial </a:t>
                      </a:r>
                      <a:r>
                        <a:rPr lang="en-US" sz="1400" baseline="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Hospital        </a:t>
                      </a:r>
                      <a:r>
                        <a:rPr lang="en-US" sz="1400" b="1" dirty="0">
                          <a:solidFill>
                            <a:schemeClr val="tx2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ARV</a:t>
                      </a:r>
                      <a:endParaRPr lang="lo-LA" sz="1400" b="1" dirty="0">
                        <a:solidFill>
                          <a:schemeClr val="tx2"/>
                        </a:solidFill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  <a:p>
                      <a:pPr marL="342900" marR="0" indent="-3429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5"/>
                        <a:tabLst/>
                        <a:defRPr/>
                      </a:pPr>
                      <a:r>
                        <a:rPr lang="en-US" sz="1400" b="0" dirty="0" err="1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Songkhone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District Hospital        </a:t>
                      </a:r>
                      <a:r>
                        <a:rPr lang="lo-LA" sz="1400" b="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  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POC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829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4.</a:t>
                      </a:r>
                      <a:r>
                        <a:rPr lang="en-US" sz="1600" baseline="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</a:t>
                      </a:r>
                      <a:r>
                        <a:rPr lang="en-US" sz="1600" b="0" baseline="0" dirty="0" err="1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Champasack</a:t>
                      </a:r>
                      <a:r>
                        <a:rPr lang="en-US" sz="1600" b="0" baseline="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</a:t>
                      </a:r>
                      <a:endParaRPr lang="en-US" sz="16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7"/>
                        <a:tabLst/>
                        <a:defRPr/>
                      </a:pP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</a:t>
                      </a:r>
                      <a:r>
                        <a:rPr lang="en-US" sz="1400" b="0" baseline="0" dirty="0" err="1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Champasack</a:t>
                      </a: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Provincial </a:t>
                      </a:r>
                      <a:r>
                        <a:rPr lang="en-US" sz="1400" baseline="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Hospital    </a:t>
                      </a:r>
                      <a:r>
                        <a:rPr lang="en-US" sz="1400" b="1" dirty="0">
                          <a:solidFill>
                            <a:schemeClr val="tx2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ARV</a:t>
                      </a:r>
                      <a:endParaRPr lang="en-US" sz="1400" dirty="0">
                        <a:solidFill>
                          <a:schemeClr val="tx1"/>
                        </a:solidFill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829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5.</a:t>
                      </a:r>
                      <a:r>
                        <a:rPr lang="en-US" sz="1600" baseline="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Saravanh</a:t>
                      </a:r>
                      <a:endParaRPr lang="en-US" sz="16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marR="0" indent="-3429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8"/>
                        <a:tabLst/>
                        <a:defRPr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Saravanh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Provincial </a:t>
                      </a:r>
                      <a:r>
                        <a:rPr lang="en-US" sz="1400" baseline="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Hospital       </a:t>
                      </a:r>
                      <a:r>
                        <a:rPr lang="lo-LA" sz="140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  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POC</a:t>
                      </a:r>
                      <a:endParaRPr lang="en-US" sz="1400" dirty="0">
                        <a:solidFill>
                          <a:srgbClr val="FF0000"/>
                        </a:solidFill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829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o-LA" sz="16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6.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Louangprabang</a:t>
                      </a:r>
                      <a:endParaRPr lang="lo-LA" sz="16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9"/>
                        <a:tabLst/>
                        <a:defRPr/>
                      </a:pPr>
                      <a:r>
                        <a:rPr lang="en-US" sz="1400" b="0" dirty="0" err="1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Louangprabang</a:t>
                      </a: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Provincial </a:t>
                      </a:r>
                      <a:r>
                        <a:rPr lang="en-US" sz="1400" baseline="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Hospital  </a:t>
                      </a:r>
                      <a:r>
                        <a:rPr lang="en-US" sz="1400" b="1" dirty="0">
                          <a:solidFill>
                            <a:schemeClr val="tx2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ARV</a:t>
                      </a:r>
                      <a:endParaRPr lang="en-US" sz="1400" dirty="0">
                        <a:solidFill>
                          <a:schemeClr val="tx1"/>
                        </a:solidFill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00860186"/>
                  </a:ext>
                </a:extLst>
              </a:tr>
              <a:tr h="32829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o-LA" sz="16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7.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Oudumxay</a:t>
                      </a:r>
                      <a:endParaRPr lang="en-US" sz="16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marR="0" indent="-3429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10"/>
                        <a:tabLst/>
                        <a:defRPr/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Oudumxay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Provincial </a:t>
                      </a:r>
                      <a:r>
                        <a:rPr lang="en-US" sz="1400" baseline="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Hospital         </a:t>
                      </a:r>
                      <a:r>
                        <a:rPr lang="lo-LA" sz="140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POC</a:t>
                      </a:r>
                      <a:endParaRPr lang="en-US" sz="1400" dirty="0">
                        <a:solidFill>
                          <a:srgbClr val="FF0000"/>
                        </a:solidFill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47137463"/>
                  </a:ext>
                </a:extLst>
              </a:tr>
              <a:tr h="32829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o-LA" sz="16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8. </a:t>
                      </a:r>
                      <a:r>
                        <a:rPr lang="en-US" sz="1600" baseline="0" dirty="0" err="1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LouangNumtha</a:t>
                      </a:r>
                      <a:endParaRPr lang="en-US" sz="16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11"/>
                        <a:tabLst/>
                        <a:defRPr/>
                      </a:pP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</a:t>
                      </a:r>
                      <a:r>
                        <a:rPr lang="en-US" sz="1400" baseline="0" dirty="0" err="1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LouangNumtha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Provincial </a:t>
                      </a:r>
                      <a:r>
                        <a:rPr lang="en-US" sz="1400" baseline="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Hospital </a:t>
                      </a:r>
                      <a:r>
                        <a:rPr lang="lo-LA" sz="140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tx2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ARV</a:t>
                      </a:r>
                      <a:endParaRPr lang="en-US" sz="1400" dirty="0">
                        <a:solidFill>
                          <a:schemeClr val="tx1"/>
                        </a:solidFill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5804730"/>
                  </a:ext>
                </a:extLst>
              </a:tr>
              <a:tr h="5073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o-LA" sz="16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9. </a:t>
                      </a:r>
                      <a:r>
                        <a:rPr lang="en-US" sz="1600" baseline="0" dirty="0" err="1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Borkeo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</a:t>
                      </a:r>
                      <a:endParaRPr lang="en-US" sz="16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12"/>
                        <a:tabLst/>
                        <a:defRPr/>
                      </a:pP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</a:t>
                      </a:r>
                      <a:r>
                        <a:rPr lang="en-US" sz="1400" baseline="0" dirty="0" err="1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Borkeo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Provincial </a:t>
                      </a:r>
                      <a:r>
                        <a:rPr lang="en-US" sz="1400" baseline="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Hospital             </a:t>
                      </a:r>
                      <a:r>
                        <a:rPr lang="lo-LA" sz="140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tx2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ARV</a:t>
                      </a:r>
                      <a:endParaRPr lang="lo-LA" sz="1400" b="1" dirty="0">
                        <a:solidFill>
                          <a:schemeClr val="tx2"/>
                        </a:solidFill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  <a:p>
                      <a:pPr marL="342900" marR="0" lvl="0" indent="-3429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12"/>
                        <a:tabLst/>
                        <a:defRPr/>
                      </a:pP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</a:t>
                      </a:r>
                      <a:r>
                        <a:rPr lang="en-US" sz="1400" b="0" baseline="0" dirty="0" err="1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Tonpeung</a:t>
                      </a: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District Hospital              </a:t>
                      </a:r>
                      <a:r>
                        <a:rPr lang="en-US" sz="1400" b="1" dirty="0">
                          <a:solidFill>
                            <a:schemeClr val="tx2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ARV</a:t>
                      </a:r>
                      <a:endParaRPr lang="en-US" sz="1400" dirty="0">
                        <a:solidFill>
                          <a:schemeClr val="tx1"/>
                        </a:solidFill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4882215"/>
                  </a:ext>
                </a:extLst>
              </a:tr>
              <a:tr h="32829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o-LA" sz="16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10.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Huaphanh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</a:t>
                      </a:r>
                      <a:endParaRPr lang="en-US" sz="16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14"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Huaphanh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Provincial </a:t>
                      </a:r>
                      <a:r>
                        <a:rPr lang="en-US" sz="1400" baseline="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Hospital         </a:t>
                      </a:r>
                      <a:r>
                        <a:rPr lang="en-US" sz="1400" b="1" dirty="0">
                          <a:solidFill>
                            <a:schemeClr val="tx2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ARV</a:t>
                      </a:r>
                      <a:endParaRPr lang="en-US" sz="1400" dirty="0">
                        <a:solidFill>
                          <a:schemeClr val="tx1"/>
                        </a:solidFill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43047453"/>
                  </a:ext>
                </a:extLst>
              </a:tr>
              <a:tr h="4432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11.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Vientiane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Provincial </a:t>
                      </a:r>
                      <a:endParaRPr lang="en-US" sz="16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lo-LA" sz="140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15.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 Vientiane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Provincial </a:t>
                      </a:r>
                      <a:r>
                        <a:rPr lang="en-US" sz="1400" baseline="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Hospital          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POC</a:t>
                      </a:r>
                      <a:r>
                        <a:rPr lang="en-US" sz="1400" b="1" dirty="0">
                          <a:solidFill>
                            <a:schemeClr val="tx2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tx2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  <a:sym typeface="Wingdings" panose="05000000000000000000" pitchFamily="2" charset="2"/>
                        </a:rPr>
                        <a:t> 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  <a:sym typeface="Wingdings" panose="05000000000000000000" pitchFamily="2" charset="2"/>
                        </a:rPr>
                        <a:t>9/2021</a:t>
                      </a:r>
                      <a:endParaRPr lang="en-US" sz="1400" dirty="0">
                        <a:solidFill>
                          <a:schemeClr val="tx1"/>
                        </a:solidFill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31268969"/>
                  </a:ext>
                </a:extLst>
              </a:tr>
              <a:tr h="32829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o-LA" sz="16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12.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Xayabury</a:t>
                      </a:r>
                      <a:endParaRPr lang="en-US" sz="16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lo-LA" sz="140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16.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 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Xayabury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Provincial </a:t>
                      </a:r>
                      <a:r>
                        <a:rPr lang="en-US" sz="1400" baseline="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Hospital        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POC</a:t>
                      </a:r>
                      <a:r>
                        <a:rPr lang="lo-LA" sz="1400" b="1" dirty="0">
                          <a:solidFill>
                            <a:schemeClr val="tx2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tx2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  <a:sym typeface="Wingdings" panose="05000000000000000000" pitchFamily="2" charset="2"/>
                        </a:rPr>
                        <a:t> 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  <a:sym typeface="Wingdings" panose="05000000000000000000" pitchFamily="2" charset="2"/>
                        </a:rPr>
                        <a:t>8/2021</a:t>
                      </a:r>
                      <a:endParaRPr lang="en-US" sz="1400" dirty="0">
                        <a:solidFill>
                          <a:srgbClr val="FF0000"/>
                        </a:solidFill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75183416"/>
                  </a:ext>
                </a:extLst>
              </a:tr>
              <a:tr h="32829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o-LA" sz="16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13.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Borikhamxay</a:t>
                      </a:r>
                      <a:endParaRPr lang="en-US" sz="16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lo-LA" sz="140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17.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Borikhamxay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Provincial </a:t>
                      </a:r>
                      <a:r>
                        <a:rPr lang="en-US" sz="1400" baseline="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Hospital   </a:t>
                      </a:r>
                      <a:r>
                        <a:rPr lang="lo-LA" sz="140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POC</a:t>
                      </a:r>
                      <a:r>
                        <a:rPr lang="en-US" sz="1400" b="1" dirty="0">
                          <a:solidFill>
                            <a:schemeClr val="tx2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tx2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  <a:sym typeface="Wingdings" panose="05000000000000000000" pitchFamily="2" charset="2"/>
                        </a:rPr>
                        <a:t> 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  <a:sym typeface="Wingdings" panose="05000000000000000000" pitchFamily="2" charset="2"/>
                        </a:rPr>
                        <a:t>End</a:t>
                      </a:r>
                      <a:r>
                        <a:rPr lang="lo-LA" sz="1400" b="1" dirty="0">
                          <a:solidFill>
                            <a:srgbClr val="FF0000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  <a:sym typeface="Wingdings" panose="05000000000000000000" pitchFamily="2" charset="2"/>
                        </a:rPr>
                        <a:t> 2021</a:t>
                      </a:r>
                      <a:endParaRPr lang="en-US" sz="1400" dirty="0">
                        <a:solidFill>
                          <a:schemeClr val="tx1"/>
                        </a:solidFill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26469617"/>
                  </a:ext>
                </a:extLst>
              </a:tr>
              <a:tr h="32829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o-LA" sz="16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14.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Xiengkoung</a:t>
                      </a:r>
                      <a:endParaRPr lang="en-US" sz="16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lo-LA" sz="140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18.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Xiengkoung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Provincial </a:t>
                      </a:r>
                      <a:r>
                        <a:rPr lang="en-US" sz="1400" baseline="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Hospital        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POC</a:t>
                      </a:r>
                      <a:r>
                        <a:rPr lang="lo-LA" sz="1400" b="1" dirty="0">
                          <a:solidFill>
                            <a:schemeClr val="tx2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tx2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  <a:sym typeface="Wingdings" panose="05000000000000000000" pitchFamily="2" charset="2"/>
                        </a:rPr>
                        <a:t> 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  <a:sym typeface="Wingdings" panose="05000000000000000000" pitchFamily="2" charset="2"/>
                        </a:rPr>
                        <a:t>End</a:t>
                      </a:r>
                      <a:r>
                        <a:rPr lang="lo-LA" sz="1400" b="1" dirty="0">
                          <a:solidFill>
                            <a:srgbClr val="FF0000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  <a:sym typeface="Wingdings" panose="05000000000000000000" pitchFamily="2" charset="2"/>
                        </a:rPr>
                        <a:t> 2021</a:t>
                      </a:r>
                      <a:endParaRPr lang="en-US" sz="1400" dirty="0">
                        <a:solidFill>
                          <a:schemeClr val="tx1"/>
                        </a:solidFill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66269453"/>
                  </a:ext>
                </a:extLst>
              </a:tr>
            </a:tbl>
          </a:graphicData>
        </a:graphic>
      </p:graphicFrame>
      <p:sp>
        <p:nvSpPr>
          <p:cNvPr id="7" name="Oval 6"/>
          <p:cNvSpPr/>
          <p:nvPr/>
        </p:nvSpPr>
        <p:spPr>
          <a:xfrm>
            <a:off x="7551176" y="630887"/>
            <a:ext cx="2105026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ARV</a:t>
            </a:r>
            <a:r>
              <a:rPr lang="lo-LA" b="1" dirty="0"/>
              <a:t> </a:t>
            </a:r>
            <a:r>
              <a:rPr lang="en-US" b="1" dirty="0"/>
              <a:t>&amp; POC</a:t>
            </a: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731F1867-5F20-438D-AD5D-49E69FEC1F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81467219"/>
              </p:ext>
            </p:extLst>
          </p:nvPr>
        </p:nvGraphicFramePr>
        <p:xfrm>
          <a:off x="5306777" y="2086140"/>
          <a:ext cx="4380839" cy="2905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329519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A6659-1AB0-494C-B7FB-0976D2C58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82160"/>
            <a:ext cx="10515600" cy="1325563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br>
              <a:rPr lang="en-US" sz="4800" b="1" dirty="0">
                <a:solidFill>
                  <a:srgbClr val="0070C0"/>
                </a:solidFill>
                <a:latin typeface="Times New Roman" pitchFamily="18" charset="0"/>
                <a:ea typeface="Phetsarath OT" panose="02000500000000000001" pitchFamily="2" charset="2"/>
                <a:cs typeface="Times New Roman" pitchFamily="18" charset="0"/>
              </a:rPr>
            </a:br>
            <a:r>
              <a:rPr lang="en-US" sz="4800" b="1" dirty="0">
                <a:solidFill>
                  <a:srgbClr val="0070C0"/>
                </a:solidFill>
                <a:latin typeface="Times New Roman" pitchFamily="18" charset="0"/>
                <a:ea typeface="Phetsarath OT" panose="02000500000000000001" pitchFamily="2" charset="2"/>
                <a:cs typeface="Times New Roman" pitchFamily="18" charset="0"/>
              </a:rPr>
              <a:t>Progress report on DLI K Y</a:t>
            </a:r>
            <a:r>
              <a:rPr lang="lo-LA" sz="4800" b="1" dirty="0">
                <a:solidFill>
                  <a:srgbClr val="0070C0"/>
                </a:solidFill>
                <a:latin typeface="Times New Roman" pitchFamily="18" charset="0"/>
                <a:ea typeface="Phetsarath OT" panose="02000500000000000001" pitchFamily="2" charset="2"/>
                <a:cs typeface="Phetsarath OT" panose="02000500000000000001" pitchFamily="2" charset="2"/>
              </a:rPr>
              <a:t>2</a:t>
            </a:r>
            <a:r>
              <a:rPr lang="en-US" sz="4800" b="1" dirty="0">
                <a:solidFill>
                  <a:srgbClr val="0070C0"/>
                </a:solidFill>
                <a:latin typeface="Times New Roman" pitchFamily="18" charset="0"/>
                <a:ea typeface="Phetsarath OT" panose="02000500000000000001" pitchFamily="2" charset="2"/>
                <a:cs typeface="Times New Roman" pitchFamily="18" charset="0"/>
              </a:rPr>
              <a:t> </a:t>
            </a:r>
            <a:br>
              <a:rPr lang="en-US" sz="4800" b="1" dirty="0">
                <a:solidFill>
                  <a:srgbClr val="0070C0"/>
                </a:solidFill>
                <a:latin typeface="Times New Roman" pitchFamily="18" charset="0"/>
                <a:ea typeface="Phetsarath OT" panose="02000500000000000001" pitchFamily="2" charset="2"/>
                <a:cs typeface="Times New Roman" pitchFamily="18" charset="0"/>
              </a:rPr>
            </a:br>
            <a:endParaRPr lang="en-US" sz="4800" b="1" dirty="0">
              <a:solidFill>
                <a:srgbClr val="0070C0"/>
              </a:solidFill>
              <a:latin typeface="Times New Roman" pitchFamily="18" charset="0"/>
              <a:ea typeface="Phetsarath OT" panose="02000500000000000001" pitchFamily="2" charset="2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02162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DFE29A6C-A5D6-463C-BD4F-E4503774C2CA}"/>
              </a:ext>
            </a:extLst>
          </p:cNvPr>
          <p:cNvSpPr txBox="1"/>
          <p:nvPr/>
        </p:nvSpPr>
        <p:spPr>
          <a:xfrm>
            <a:off x="0" y="53861"/>
            <a:ext cx="12192000" cy="90794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anchor="ctr">
            <a:spAutoFit/>
          </a:bodyPr>
          <a:lstStyle/>
          <a:p>
            <a:pPr algn="ctr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Progress-DLI K Y2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endParaRPr lang="en-US" sz="800" dirty="0"/>
          </a:p>
          <a:p>
            <a:pPr algn="ctr"/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  <a:ea typeface="Phetsarath OT" panose="02000500000000000001" pitchFamily="2" charset="2"/>
                <a:cs typeface="Times New Roman" pitchFamily="18" charset="0"/>
              </a:rPr>
              <a:t>DLIK-A: </a:t>
            </a: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  <a:ea typeface="Phetsarath OT" panose="02000500000000020004" pitchFamily="2" charset="0"/>
                <a:cs typeface="Times New Roman" pitchFamily="18" charset="0"/>
              </a:rPr>
              <a:t>Increasing </a:t>
            </a:r>
            <a:r>
              <a:rPr lang="lo-LA" sz="2000" b="1" dirty="0">
                <a:solidFill>
                  <a:srgbClr val="002060"/>
                </a:solidFill>
                <a:latin typeface="Times New Roman" pitchFamily="18" charset="0"/>
                <a:ea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sz="2000" b="1" dirty="0">
                <a:solidFill>
                  <a:srgbClr val="FF0000"/>
                </a:solidFill>
                <a:latin typeface="Times New Roman" pitchFamily="18" charset="0"/>
                <a:ea typeface="Phetsarath OT" panose="02000500000000020004" pitchFamily="2" charset="0"/>
                <a:cs typeface="Phetsarath OT" panose="02000500000000020004" pitchFamily="2" charset="0"/>
              </a:rPr>
              <a:t>2%</a:t>
            </a:r>
            <a:r>
              <a:rPr lang="lo-LA" sz="2000" dirty="0">
                <a:solidFill>
                  <a:srgbClr val="FF0000"/>
                </a:solidFill>
                <a:latin typeface="Times New Roman" pitchFamily="18" charset="0"/>
                <a:ea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itchFamily="18" charset="0"/>
                <a:ea typeface="Phetsarath OT" panose="02000500000000020004" pitchFamily="2" charset="0"/>
                <a:cs typeface="Times New Roman" pitchFamily="18" charset="0"/>
              </a:rPr>
              <a:t> </a:t>
            </a:r>
            <a:r>
              <a:rPr lang="en-US" sz="2000" dirty="0">
                <a:solidFill>
                  <a:srgbClr val="002060"/>
                </a:solidFill>
                <a:latin typeface="Times New Roman" pitchFamily="18" charset="0"/>
                <a:ea typeface="Phetsarath OT" panose="02000500000000020004" pitchFamily="2" charset="0"/>
                <a:cs typeface="Times New Roman" pitchFamily="18" charset="0"/>
              </a:rPr>
              <a:t>of  </a:t>
            </a: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  <a:ea typeface="Phetsarath OT" panose="02000500000000000001" pitchFamily="2" charset="2"/>
                <a:cs typeface="Times New Roman" pitchFamily="18" charset="0"/>
              </a:rPr>
              <a:t>FSW  received an HIV test in the past twelve (12) months and know their results</a:t>
            </a:r>
            <a:endParaRPr lang="en-US" dirty="0">
              <a:solidFill>
                <a:srgbClr val="00206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260419" y="6334061"/>
            <a:ext cx="1792455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Target Y2= 8,336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F306DDE-90A0-AF83-B479-CB8851693D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5366321"/>
              </p:ext>
            </p:extLst>
          </p:nvPr>
        </p:nvGraphicFramePr>
        <p:xfrm>
          <a:off x="141154" y="1114790"/>
          <a:ext cx="11798507" cy="5106130"/>
        </p:xfrm>
        <a:graphic>
          <a:graphicData uri="http://schemas.openxmlformats.org/drawingml/2006/table">
            <a:tbl>
              <a:tblPr/>
              <a:tblGrid>
                <a:gridCol w="505049">
                  <a:extLst>
                    <a:ext uri="{9D8B030D-6E8A-4147-A177-3AD203B41FA5}">
                      <a16:colId xmlns:a16="http://schemas.microsoft.com/office/drawing/2014/main" val="1295792279"/>
                    </a:ext>
                  </a:extLst>
                </a:gridCol>
                <a:gridCol w="1164420">
                  <a:extLst>
                    <a:ext uri="{9D8B030D-6E8A-4147-A177-3AD203B41FA5}">
                      <a16:colId xmlns:a16="http://schemas.microsoft.com/office/drawing/2014/main" val="1774503792"/>
                    </a:ext>
                  </a:extLst>
                </a:gridCol>
                <a:gridCol w="925924">
                  <a:extLst>
                    <a:ext uri="{9D8B030D-6E8A-4147-A177-3AD203B41FA5}">
                      <a16:colId xmlns:a16="http://schemas.microsoft.com/office/drawing/2014/main" val="2070599653"/>
                    </a:ext>
                  </a:extLst>
                </a:gridCol>
                <a:gridCol w="757573">
                  <a:extLst>
                    <a:ext uri="{9D8B030D-6E8A-4147-A177-3AD203B41FA5}">
                      <a16:colId xmlns:a16="http://schemas.microsoft.com/office/drawing/2014/main" val="3693200574"/>
                    </a:ext>
                  </a:extLst>
                </a:gridCol>
                <a:gridCol w="505049">
                  <a:extLst>
                    <a:ext uri="{9D8B030D-6E8A-4147-A177-3AD203B41FA5}">
                      <a16:colId xmlns:a16="http://schemas.microsoft.com/office/drawing/2014/main" val="4126338465"/>
                    </a:ext>
                  </a:extLst>
                </a:gridCol>
                <a:gridCol w="505049">
                  <a:extLst>
                    <a:ext uri="{9D8B030D-6E8A-4147-A177-3AD203B41FA5}">
                      <a16:colId xmlns:a16="http://schemas.microsoft.com/office/drawing/2014/main" val="578796963"/>
                    </a:ext>
                  </a:extLst>
                </a:gridCol>
                <a:gridCol w="505049">
                  <a:extLst>
                    <a:ext uri="{9D8B030D-6E8A-4147-A177-3AD203B41FA5}">
                      <a16:colId xmlns:a16="http://schemas.microsoft.com/office/drawing/2014/main" val="1960648091"/>
                    </a:ext>
                  </a:extLst>
                </a:gridCol>
                <a:gridCol w="505049">
                  <a:extLst>
                    <a:ext uri="{9D8B030D-6E8A-4147-A177-3AD203B41FA5}">
                      <a16:colId xmlns:a16="http://schemas.microsoft.com/office/drawing/2014/main" val="1012845203"/>
                    </a:ext>
                  </a:extLst>
                </a:gridCol>
                <a:gridCol w="505049">
                  <a:extLst>
                    <a:ext uri="{9D8B030D-6E8A-4147-A177-3AD203B41FA5}">
                      <a16:colId xmlns:a16="http://schemas.microsoft.com/office/drawing/2014/main" val="3949624803"/>
                    </a:ext>
                  </a:extLst>
                </a:gridCol>
                <a:gridCol w="505049">
                  <a:extLst>
                    <a:ext uri="{9D8B030D-6E8A-4147-A177-3AD203B41FA5}">
                      <a16:colId xmlns:a16="http://schemas.microsoft.com/office/drawing/2014/main" val="3336747858"/>
                    </a:ext>
                  </a:extLst>
                </a:gridCol>
                <a:gridCol w="505049">
                  <a:extLst>
                    <a:ext uri="{9D8B030D-6E8A-4147-A177-3AD203B41FA5}">
                      <a16:colId xmlns:a16="http://schemas.microsoft.com/office/drawing/2014/main" val="2296957042"/>
                    </a:ext>
                  </a:extLst>
                </a:gridCol>
                <a:gridCol w="505049">
                  <a:extLst>
                    <a:ext uri="{9D8B030D-6E8A-4147-A177-3AD203B41FA5}">
                      <a16:colId xmlns:a16="http://schemas.microsoft.com/office/drawing/2014/main" val="1525650259"/>
                    </a:ext>
                  </a:extLst>
                </a:gridCol>
                <a:gridCol w="505049">
                  <a:extLst>
                    <a:ext uri="{9D8B030D-6E8A-4147-A177-3AD203B41FA5}">
                      <a16:colId xmlns:a16="http://schemas.microsoft.com/office/drawing/2014/main" val="1302483381"/>
                    </a:ext>
                  </a:extLst>
                </a:gridCol>
                <a:gridCol w="505049">
                  <a:extLst>
                    <a:ext uri="{9D8B030D-6E8A-4147-A177-3AD203B41FA5}">
                      <a16:colId xmlns:a16="http://schemas.microsoft.com/office/drawing/2014/main" val="1163828588"/>
                    </a:ext>
                  </a:extLst>
                </a:gridCol>
                <a:gridCol w="505049">
                  <a:extLst>
                    <a:ext uri="{9D8B030D-6E8A-4147-A177-3AD203B41FA5}">
                      <a16:colId xmlns:a16="http://schemas.microsoft.com/office/drawing/2014/main" val="3079738901"/>
                    </a:ext>
                  </a:extLst>
                </a:gridCol>
                <a:gridCol w="505049">
                  <a:extLst>
                    <a:ext uri="{9D8B030D-6E8A-4147-A177-3AD203B41FA5}">
                      <a16:colId xmlns:a16="http://schemas.microsoft.com/office/drawing/2014/main" val="626440570"/>
                    </a:ext>
                  </a:extLst>
                </a:gridCol>
                <a:gridCol w="505049">
                  <a:extLst>
                    <a:ext uri="{9D8B030D-6E8A-4147-A177-3AD203B41FA5}">
                      <a16:colId xmlns:a16="http://schemas.microsoft.com/office/drawing/2014/main" val="1899219216"/>
                    </a:ext>
                  </a:extLst>
                </a:gridCol>
                <a:gridCol w="476990">
                  <a:extLst>
                    <a:ext uri="{9D8B030D-6E8A-4147-A177-3AD203B41FA5}">
                      <a16:colId xmlns:a16="http://schemas.microsoft.com/office/drawing/2014/main" val="2249411391"/>
                    </a:ext>
                  </a:extLst>
                </a:gridCol>
                <a:gridCol w="603253">
                  <a:extLst>
                    <a:ext uri="{9D8B030D-6E8A-4147-A177-3AD203B41FA5}">
                      <a16:colId xmlns:a16="http://schemas.microsoft.com/office/drawing/2014/main" val="2137339787"/>
                    </a:ext>
                  </a:extLst>
                </a:gridCol>
                <a:gridCol w="799661">
                  <a:extLst>
                    <a:ext uri="{9D8B030D-6E8A-4147-A177-3AD203B41FA5}">
                      <a16:colId xmlns:a16="http://schemas.microsoft.com/office/drawing/2014/main" val="1073363585"/>
                    </a:ext>
                  </a:extLst>
                </a:gridCol>
              </a:tblGrid>
              <a:tr h="44980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Provinces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Denominator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Baseline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Total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Target:</a:t>
                      </a:r>
                      <a:b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</a:b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+2%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Progress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5566378"/>
                  </a:ext>
                </a:extLst>
              </a:tr>
              <a:tr h="4791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Jun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Jul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Aug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Sep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Oct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Nov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Dec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Jan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Feb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Apr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May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Sum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034409"/>
                  </a:ext>
                </a:extLst>
              </a:tr>
              <a:tr h="83391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Vientiane Capital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3,465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99.6%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178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162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186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3534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102%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102%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4631341"/>
                  </a:ext>
                </a:extLst>
              </a:tr>
              <a:tr h="66866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Vientiane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1,587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68.9%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187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1134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71%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71%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101%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0152334"/>
                  </a:ext>
                </a:extLst>
              </a:tr>
              <a:tr h="66866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Khammouan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1,319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93.8%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177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1265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96%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96%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8515177"/>
                  </a:ext>
                </a:extLst>
              </a:tr>
              <a:tr h="66866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Savannakhet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1,605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353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1442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85%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106%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7687115"/>
                  </a:ext>
                </a:extLst>
              </a:tr>
              <a:tr h="66866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Champasak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1,285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80.8%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1092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85%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9527900"/>
                  </a:ext>
                </a:extLst>
              </a:tr>
              <a:tr h="66866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Total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9,260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88%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443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663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478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879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1,019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1,052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1,113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8,467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91%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102%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1211323"/>
                  </a:ext>
                </a:extLst>
              </a:tr>
            </a:tbl>
          </a:graphicData>
        </a:graphic>
      </p:graphicFrame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3CF9CDC-6B14-208A-E67E-603285E16270}"/>
              </a:ext>
            </a:extLst>
          </p:cNvPr>
          <p:cNvSpPr/>
          <p:nvPr/>
        </p:nvSpPr>
        <p:spPr>
          <a:xfrm>
            <a:off x="11156646" y="5625497"/>
            <a:ext cx="782362" cy="595423"/>
          </a:xfrm>
          <a:prstGeom prst="roundRect">
            <a:avLst/>
          </a:prstGeom>
          <a:noFill/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o-LA"/>
          </a:p>
        </p:txBody>
      </p:sp>
    </p:spTree>
    <p:extLst>
      <p:ext uri="{BB962C8B-B14F-4D97-AF65-F5344CB8AC3E}">
        <p14:creationId xmlns:p14="http://schemas.microsoft.com/office/powerpoint/2010/main" val="34575891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A331DCA-1C5E-4B1E-B76E-38B05B87E416}"/>
              </a:ext>
            </a:extLst>
          </p:cNvPr>
          <p:cNvSpPr txBox="1"/>
          <p:nvPr/>
        </p:nvSpPr>
        <p:spPr>
          <a:xfrm>
            <a:off x="0" y="54754"/>
            <a:ext cx="12192000" cy="96949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anchor="ctr">
            <a:spAutoFit/>
          </a:bodyPr>
          <a:lstStyle/>
          <a:p>
            <a:pPr algn="ctr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Progress-DLI K Y2: </a:t>
            </a:r>
          </a:p>
          <a:p>
            <a:pPr algn="ctr"/>
            <a:endParaRPr lang="en-US" sz="1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1900" b="1" dirty="0">
                <a:solidFill>
                  <a:srgbClr val="002060"/>
                </a:solidFill>
                <a:latin typeface="Times New Roman" pitchFamily="18" charset="0"/>
                <a:ea typeface="Phetsarath OT" panose="02000500000000000001" pitchFamily="2" charset="2"/>
                <a:cs typeface="Times New Roman" pitchFamily="18" charset="0"/>
              </a:rPr>
              <a:t>DLIK-B: </a:t>
            </a:r>
            <a:r>
              <a:rPr lang="en-US" sz="1900" b="1" dirty="0">
                <a:solidFill>
                  <a:srgbClr val="002060"/>
                </a:solidFill>
                <a:latin typeface="Times New Roman" pitchFamily="18" charset="0"/>
                <a:ea typeface="Phetsarath OT" panose="02000500000000020004" pitchFamily="2" charset="0"/>
                <a:cs typeface="Times New Roman" pitchFamily="18" charset="0"/>
              </a:rPr>
              <a:t>Increasing </a:t>
            </a:r>
            <a:r>
              <a:rPr lang="lo-LA" sz="1900" b="1" dirty="0">
                <a:solidFill>
                  <a:srgbClr val="002060"/>
                </a:solidFill>
                <a:latin typeface="Times New Roman" pitchFamily="18" charset="0"/>
                <a:ea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en-US" sz="1900" b="1" dirty="0">
                <a:solidFill>
                  <a:srgbClr val="FF0000"/>
                </a:solidFill>
                <a:latin typeface="Times New Roman" pitchFamily="18" charset="0"/>
                <a:ea typeface="Phetsarath OT" panose="02000500000000020004" pitchFamily="2" charset="0"/>
                <a:cs typeface="Times New Roman" pitchFamily="18" charset="0"/>
              </a:rPr>
              <a:t>6</a:t>
            </a:r>
            <a:r>
              <a:rPr lang="lo-LA" sz="1900" b="1" dirty="0">
                <a:solidFill>
                  <a:srgbClr val="FF0000"/>
                </a:solidFill>
                <a:latin typeface="Times New Roman" pitchFamily="18" charset="0"/>
                <a:ea typeface="Phetsarath OT" panose="02000500000000020004" pitchFamily="2" charset="0"/>
                <a:cs typeface="Phetsarath OT" panose="02000500000000020004" pitchFamily="2" charset="0"/>
              </a:rPr>
              <a:t>%</a:t>
            </a:r>
            <a:r>
              <a:rPr lang="lo-LA" sz="1900" dirty="0">
                <a:solidFill>
                  <a:srgbClr val="FF0000"/>
                </a:solidFill>
                <a:latin typeface="Times New Roman" pitchFamily="18" charset="0"/>
                <a:ea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en-US" sz="1900" dirty="0">
                <a:solidFill>
                  <a:srgbClr val="002060"/>
                </a:solidFill>
                <a:latin typeface="Times New Roman" pitchFamily="18" charset="0"/>
                <a:ea typeface="Phetsarath OT" panose="02000500000000020004" pitchFamily="2" charset="0"/>
                <a:cs typeface="Times New Roman" pitchFamily="18" charset="0"/>
              </a:rPr>
              <a:t>of </a:t>
            </a:r>
            <a:r>
              <a:rPr lang="en-US" sz="1900" b="1" dirty="0">
                <a:solidFill>
                  <a:srgbClr val="002060"/>
                </a:solidFill>
                <a:latin typeface="Times New Roman" pitchFamily="18" charset="0"/>
                <a:ea typeface="Phetsarath OT" panose="02000500000000020004" pitchFamily="2" charset="0"/>
                <a:cs typeface="Times New Roman" pitchFamily="18" charset="0"/>
              </a:rPr>
              <a:t>MSM </a:t>
            </a:r>
            <a:r>
              <a:rPr lang="en-US" sz="1900" b="1" dirty="0">
                <a:solidFill>
                  <a:srgbClr val="002060"/>
                </a:solidFill>
                <a:latin typeface="Times New Roman" pitchFamily="18" charset="0"/>
                <a:ea typeface="Phetsarath OT" panose="02000500000000000001" pitchFamily="2" charset="2"/>
                <a:cs typeface="Times New Roman" pitchFamily="18" charset="0"/>
              </a:rPr>
              <a:t>who received an HIV test in the past twelve (12) months and know their results</a:t>
            </a:r>
            <a:endParaRPr lang="en-US" sz="1900" dirty="0">
              <a:solidFill>
                <a:srgbClr val="00206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074041" y="6334061"/>
            <a:ext cx="12419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Y2=2,198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027F448-D994-0D88-1576-40E05A5716D5}"/>
              </a:ext>
            </a:extLst>
          </p:cNvPr>
          <p:cNvSpPr txBox="1"/>
          <p:nvPr/>
        </p:nvSpPr>
        <p:spPr>
          <a:xfrm>
            <a:off x="9994606" y="6334061"/>
            <a:ext cx="1792455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Target Y2= 2,198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8DEC32E-070A-D4ED-2A9D-BF04E7FDF4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3555496"/>
              </p:ext>
            </p:extLst>
          </p:nvPr>
        </p:nvGraphicFramePr>
        <p:xfrm>
          <a:off x="294166" y="1298935"/>
          <a:ext cx="11622066" cy="4922724"/>
        </p:xfrm>
        <a:graphic>
          <a:graphicData uri="http://schemas.openxmlformats.org/drawingml/2006/table">
            <a:tbl>
              <a:tblPr/>
              <a:tblGrid>
                <a:gridCol w="447003">
                  <a:extLst>
                    <a:ext uri="{9D8B030D-6E8A-4147-A177-3AD203B41FA5}">
                      <a16:colId xmlns:a16="http://schemas.microsoft.com/office/drawing/2014/main" val="3751213899"/>
                    </a:ext>
                  </a:extLst>
                </a:gridCol>
                <a:gridCol w="1254490">
                  <a:extLst>
                    <a:ext uri="{9D8B030D-6E8A-4147-A177-3AD203B41FA5}">
                      <a16:colId xmlns:a16="http://schemas.microsoft.com/office/drawing/2014/main" val="1116138428"/>
                    </a:ext>
                  </a:extLst>
                </a:gridCol>
                <a:gridCol w="994940">
                  <a:extLst>
                    <a:ext uri="{9D8B030D-6E8A-4147-A177-3AD203B41FA5}">
                      <a16:colId xmlns:a16="http://schemas.microsoft.com/office/drawing/2014/main" val="90695290"/>
                    </a:ext>
                  </a:extLst>
                </a:gridCol>
                <a:gridCol w="735390">
                  <a:extLst>
                    <a:ext uri="{9D8B030D-6E8A-4147-A177-3AD203B41FA5}">
                      <a16:colId xmlns:a16="http://schemas.microsoft.com/office/drawing/2014/main" val="3592606587"/>
                    </a:ext>
                  </a:extLst>
                </a:gridCol>
                <a:gridCol w="447003">
                  <a:extLst>
                    <a:ext uri="{9D8B030D-6E8A-4147-A177-3AD203B41FA5}">
                      <a16:colId xmlns:a16="http://schemas.microsoft.com/office/drawing/2014/main" val="646957761"/>
                    </a:ext>
                  </a:extLst>
                </a:gridCol>
                <a:gridCol w="447003">
                  <a:extLst>
                    <a:ext uri="{9D8B030D-6E8A-4147-A177-3AD203B41FA5}">
                      <a16:colId xmlns:a16="http://schemas.microsoft.com/office/drawing/2014/main" val="3841515683"/>
                    </a:ext>
                  </a:extLst>
                </a:gridCol>
                <a:gridCol w="447003">
                  <a:extLst>
                    <a:ext uri="{9D8B030D-6E8A-4147-A177-3AD203B41FA5}">
                      <a16:colId xmlns:a16="http://schemas.microsoft.com/office/drawing/2014/main" val="3969115968"/>
                    </a:ext>
                  </a:extLst>
                </a:gridCol>
                <a:gridCol w="447003">
                  <a:extLst>
                    <a:ext uri="{9D8B030D-6E8A-4147-A177-3AD203B41FA5}">
                      <a16:colId xmlns:a16="http://schemas.microsoft.com/office/drawing/2014/main" val="3177947728"/>
                    </a:ext>
                  </a:extLst>
                </a:gridCol>
                <a:gridCol w="447003">
                  <a:extLst>
                    <a:ext uri="{9D8B030D-6E8A-4147-A177-3AD203B41FA5}">
                      <a16:colId xmlns:a16="http://schemas.microsoft.com/office/drawing/2014/main" val="396296679"/>
                    </a:ext>
                  </a:extLst>
                </a:gridCol>
                <a:gridCol w="447003">
                  <a:extLst>
                    <a:ext uri="{9D8B030D-6E8A-4147-A177-3AD203B41FA5}">
                      <a16:colId xmlns:a16="http://schemas.microsoft.com/office/drawing/2014/main" val="3178501287"/>
                    </a:ext>
                  </a:extLst>
                </a:gridCol>
                <a:gridCol w="447003">
                  <a:extLst>
                    <a:ext uri="{9D8B030D-6E8A-4147-A177-3AD203B41FA5}">
                      <a16:colId xmlns:a16="http://schemas.microsoft.com/office/drawing/2014/main" val="770769601"/>
                    </a:ext>
                  </a:extLst>
                </a:gridCol>
                <a:gridCol w="447003">
                  <a:extLst>
                    <a:ext uri="{9D8B030D-6E8A-4147-A177-3AD203B41FA5}">
                      <a16:colId xmlns:a16="http://schemas.microsoft.com/office/drawing/2014/main" val="2224127582"/>
                    </a:ext>
                  </a:extLst>
                </a:gridCol>
                <a:gridCol w="447003">
                  <a:extLst>
                    <a:ext uri="{9D8B030D-6E8A-4147-A177-3AD203B41FA5}">
                      <a16:colId xmlns:a16="http://schemas.microsoft.com/office/drawing/2014/main" val="3924605664"/>
                    </a:ext>
                  </a:extLst>
                </a:gridCol>
                <a:gridCol w="447003">
                  <a:extLst>
                    <a:ext uri="{9D8B030D-6E8A-4147-A177-3AD203B41FA5}">
                      <a16:colId xmlns:a16="http://schemas.microsoft.com/office/drawing/2014/main" val="3500422350"/>
                    </a:ext>
                  </a:extLst>
                </a:gridCol>
                <a:gridCol w="447003">
                  <a:extLst>
                    <a:ext uri="{9D8B030D-6E8A-4147-A177-3AD203B41FA5}">
                      <a16:colId xmlns:a16="http://schemas.microsoft.com/office/drawing/2014/main" val="998011075"/>
                    </a:ext>
                  </a:extLst>
                </a:gridCol>
                <a:gridCol w="634455">
                  <a:extLst>
                    <a:ext uri="{9D8B030D-6E8A-4147-A177-3AD203B41FA5}">
                      <a16:colId xmlns:a16="http://schemas.microsoft.com/office/drawing/2014/main" val="4172180229"/>
                    </a:ext>
                  </a:extLst>
                </a:gridCol>
                <a:gridCol w="634455">
                  <a:extLst>
                    <a:ext uri="{9D8B030D-6E8A-4147-A177-3AD203B41FA5}">
                      <a16:colId xmlns:a16="http://schemas.microsoft.com/office/drawing/2014/main" val="663075098"/>
                    </a:ext>
                  </a:extLst>
                </a:gridCol>
                <a:gridCol w="533519">
                  <a:extLst>
                    <a:ext uri="{9D8B030D-6E8A-4147-A177-3AD203B41FA5}">
                      <a16:colId xmlns:a16="http://schemas.microsoft.com/office/drawing/2014/main" val="836944942"/>
                    </a:ext>
                  </a:extLst>
                </a:gridCol>
                <a:gridCol w="663293">
                  <a:extLst>
                    <a:ext uri="{9D8B030D-6E8A-4147-A177-3AD203B41FA5}">
                      <a16:colId xmlns:a16="http://schemas.microsoft.com/office/drawing/2014/main" val="2219292555"/>
                    </a:ext>
                  </a:extLst>
                </a:gridCol>
                <a:gridCol w="807488">
                  <a:extLst>
                    <a:ext uri="{9D8B030D-6E8A-4147-A177-3AD203B41FA5}">
                      <a16:colId xmlns:a16="http://schemas.microsoft.com/office/drawing/2014/main" val="3818268768"/>
                    </a:ext>
                  </a:extLst>
                </a:gridCol>
              </a:tblGrid>
              <a:tr h="52468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Provinces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Denominator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Baseline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2021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2022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Total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Target:</a:t>
                      </a:r>
                      <a:b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</a:b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+6%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Progress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0180482"/>
                  </a:ext>
                </a:extLst>
              </a:tr>
              <a:tr h="5246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Jun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Jul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Aug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Sep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Oct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Nov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Dec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Jan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Feb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Mar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Apr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May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Tested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443746"/>
                  </a:ext>
                </a:extLst>
              </a:tr>
              <a:tr h="6172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Louangphabang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1,689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82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100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388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23%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9%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243%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8586310"/>
                  </a:ext>
                </a:extLst>
              </a:tr>
              <a:tr h="6172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Xainyabouli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1,139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5%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79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337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30%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11%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267%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1571361"/>
                  </a:ext>
                </a:extLst>
              </a:tr>
              <a:tr h="6172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Vientiane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1,940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56%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142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103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52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100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141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123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62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116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122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86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89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1,216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63%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62%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101%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1151846"/>
                  </a:ext>
                </a:extLst>
              </a:tr>
              <a:tr h="6172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Bolikhamxai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706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2%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62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9%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8%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109%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6879231"/>
                  </a:ext>
                </a:extLst>
              </a:tr>
              <a:tr h="6172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Khammouan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1,097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54%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74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94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104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57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657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60%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60%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101%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3767716"/>
                  </a:ext>
                </a:extLst>
              </a:tr>
              <a:tr h="78701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Total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6,570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27%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185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274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269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243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167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307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390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154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196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182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143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150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2,660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40%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33%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121%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6903896"/>
                  </a:ext>
                </a:extLst>
              </a:tr>
            </a:tbl>
          </a:graphicData>
        </a:graphic>
      </p:graphicFrame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D140B02-76F3-1412-955C-D0F7529635E7}"/>
              </a:ext>
            </a:extLst>
          </p:cNvPr>
          <p:cNvSpPr/>
          <p:nvPr/>
        </p:nvSpPr>
        <p:spPr>
          <a:xfrm>
            <a:off x="11115472" y="5513834"/>
            <a:ext cx="782362" cy="595423"/>
          </a:xfrm>
          <a:prstGeom prst="roundRect">
            <a:avLst/>
          </a:prstGeom>
          <a:noFill/>
          <a:ln w="5715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o-LA"/>
          </a:p>
        </p:txBody>
      </p:sp>
    </p:spTree>
    <p:extLst>
      <p:ext uri="{BB962C8B-B14F-4D97-AF65-F5344CB8AC3E}">
        <p14:creationId xmlns:p14="http://schemas.microsoft.com/office/powerpoint/2010/main" val="38902837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DFE29A6C-A5D6-463C-BD4F-E4503774C2CA}"/>
              </a:ext>
            </a:extLst>
          </p:cNvPr>
          <p:cNvSpPr txBox="1"/>
          <p:nvPr/>
        </p:nvSpPr>
        <p:spPr>
          <a:xfrm>
            <a:off x="403616" y="59135"/>
            <a:ext cx="11225741" cy="113877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anchor="ctr">
            <a:spAutoFit/>
          </a:bodyPr>
          <a:lstStyle/>
          <a:p>
            <a:pPr algn="ctr"/>
            <a:r>
              <a:rPr lang="en-US" sz="3200" dirty="0"/>
              <a:t>Progress-DLI K </a:t>
            </a:r>
            <a:r>
              <a:rPr lang="en-US" sz="3600" b="1" dirty="0">
                <a:solidFill>
                  <a:srgbClr val="002060"/>
                </a:solidFill>
                <a:latin typeface="Times New Roman" pitchFamily="18" charset="0"/>
                <a:ea typeface="Phetsarath OT" panose="02000500000000000001" pitchFamily="2" charset="2"/>
                <a:cs typeface="Times New Roman" pitchFamily="18" charset="0"/>
              </a:rPr>
              <a:t>Y2:  </a:t>
            </a:r>
            <a:br>
              <a:rPr lang="en-US" sz="3200" b="1" dirty="0">
                <a:solidFill>
                  <a:srgbClr val="002060"/>
                </a:solidFill>
                <a:latin typeface="Times New Roman" pitchFamily="18" charset="0"/>
                <a:ea typeface="Phetsarath OT" panose="02000500000000000001" pitchFamily="2" charset="2"/>
                <a:cs typeface="Times New Roman" pitchFamily="18" charset="0"/>
              </a:rPr>
            </a:b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ea typeface="Phetsarath OT" panose="02000500000000000001" pitchFamily="2" charset="2"/>
                <a:cs typeface="Times New Roman" pitchFamily="18" charset="0"/>
              </a:rPr>
              <a:t>     </a:t>
            </a: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  <a:ea typeface="Phetsarath OT" panose="02000500000000000001" pitchFamily="2" charset="2"/>
                <a:cs typeface="Times New Roman" pitchFamily="18" charset="0"/>
              </a:rPr>
              <a:t>DLIK-(C) increase + </a:t>
            </a:r>
            <a:r>
              <a:rPr lang="lo-LA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Phetsarath OT" panose="02000500000000000001" pitchFamily="2" charset="2"/>
                <a:cs typeface="Phetsarath OT" panose="02000500000000000001" pitchFamily="2" charset="2"/>
              </a:rPr>
              <a:t>4%</a:t>
            </a:r>
            <a:r>
              <a:rPr lang="en-US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Phetsarath OT" panose="02000500000000000001" pitchFamily="2" charset="2"/>
                <a:cs typeface="Times New Roman" pitchFamily="18" charset="0"/>
              </a:rPr>
              <a:t>  of  </a:t>
            </a:r>
            <a:r>
              <a:rPr lang="en-US" sz="2000" b="1" dirty="0">
                <a:latin typeface="Times New Roman" pitchFamily="18" charset="0"/>
                <a:ea typeface="Phetsarath OT" panose="02000500000000000001" pitchFamily="2" charset="2"/>
                <a:cs typeface="Times New Roman" pitchFamily="18" charset="0"/>
              </a:rPr>
              <a:t>Number </a:t>
            </a: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  <a:ea typeface="Phetsarath OT" panose="02000500000000000001" pitchFamily="2" charset="2"/>
                <a:cs typeface="Times New Roman" pitchFamily="18" charset="0"/>
              </a:rPr>
              <a:t>HIV positive cases currently on treatment</a:t>
            </a:r>
            <a:endParaRPr lang="en-US" sz="1600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26EE399-A062-4BA0-99CD-63F99BCF35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0828341"/>
              </p:ext>
            </p:extLst>
          </p:nvPr>
        </p:nvGraphicFramePr>
        <p:xfrm>
          <a:off x="432492" y="1282141"/>
          <a:ext cx="11225741" cy="5200294"/>
        </p:xfrm>
        <a:graphic>
          <a:graphicData uri="http://schemas.openxmlformats.org/drawingml/2006/table">
            <a:tbl>
              <a:tblPr/>
              <a:tblGrid>
                <a:gridCol w="390885">
                  <a:extLst>
                    <a:ext uri="{9D8B030D-6E8A-4147-A177-3AD203B41FA5}">
                      <a16:colId xmlns:a16="http://schemas.microsoft.com/office/drawing/2014/main" val="2986484567"/>
                    </a:ext>
                  </a:extLst>
                </a:gridCol>
                <a:gridCol w="1563542">
                  <a:extLst>
                    <a:ext uri="{9D8B030D-6E8A-4147-A177-3AD203B41FA5}">
                      <a16:colId xmlns:a16="http://schemas.microsoft.com/office/drawing/2014/main" val="2463567997"/>
                    </a:ext>
                  </a:extLst>
                </a:gridCol>
                <a:gridCol w="781770">
                  <a:extLst>
                    <a:ext uri="{9D8B030D-6E8A-4147-A177-3AD203B41FA5}">
                      <a16:colId xmlns:a16="http://schemas.microsoft.com/office/drawing/2014/main" val="4098282966"/>
                    </a:ext>
                  </a:extLst>
                </a:gridCol>
                <a:gridCol w="855062">
                  <a:extLst>
                    <a:ext uri="{9D8B030D-6E8A-4147-A177-3AD203B41FA5}">
                      <a16:colId xmlns:a16="http://schemas.microsoft.com/office/drawing/2014/main" val="2000054368"/>
                    </a:ext>
                  </a:extLst>
                </a:gridCol>
                <a:gridCol w="403101">
                  <a:extLst>
                    <a:ext uri="{9D8B030D-6E8A-4147-A177-3AD203B41FA5}">
                      <a16:colId xmlns:a16="http://schemas.microsoft.com/office/drawing/2014/main" val="2587786180"/>
                    </a:ext>
                  </a:extLst>
                </a:gridCol>
                <a:gridCol w="354294">
                  <a:extLst>
                    <a:ext uri="{9D8B030D-6E8A-4147-A177-3AD203B41FA5}">
                      <a16:colId xmlns:a16="http://schemas.microsoft.com/office/drawing/2014/main" val="2609043430"/>
                    </a:ext>
                  </a:extLst>
                </a:gridCol>
                <a:gridCol w="340242">
                  <a:extLst>
                    <a:ext uri="{9D8B030D-6E8A-4147-A177-3AD203B41FA5}">
                      <a16:colId xmlns:a16="http://schemas.microsoft.com/office/drawing/2014/main" val="640290584"/>
                    </a:ext>
                  </a:extLst>
                </a:gridCol>
                <a:gridCol w="372139">
                  <a:extLst>
                    <a:ext uri="{9D8B030D-6E8A-4147-A177-3AD203B41FA5}">
                      <a16:colId xmlns:a16="http://schemas.microsoft.com/office/drawing/2014/main" val="345479801"/>
                    </a:ext>
                  </a:extLst>
                </a:gridCol>
                <a:gridCol w="404038">
                  <a:extLst>
                    <a:ext uri="{9D8B030D-6E8A-4147-A177-3AD203B41FA5}">
                      <a16:colId xmlns:a16="http://schemas.microsoft.com/office/drawing/2014/main" val="1806401823"/>
                    </a:ext>
                  </a:extLst>
                </a:gridCol>
                <a:gridCol w="414669">
                  <a:extLst>
                    <a:ext uri="{9D8B030D-6E8A-4147-A177-3AD203B41FA5}">
                      <a16:colId xmlns:a16="http://schemas.microsoft.com/office/drawing/2014/main" val="4010844616"/>
                    </a:ext>
                  </a:extLst>
                </a:gridCol>
                <a:gridCol w="372140">
                  <a:extLst>
                    <a:ext uri="{9D8B030D-6E8A-4147-A177-3AD203B41FA5}">
                      <a16:colId xmlns:a16="http://schemas.microsoft.com/office/drawing/2014/main" val="2221626419"/>
                    </a:ext>
                  </a:extLst>
                </a:gridCol>
                <a:gridCol w="350874">
                  <a:extLst>
                    <a:ext uri="{9D8B030D-6E8A-4147-A177-3AD203B41FA5}">
                      <a16:colId xmlns:a16="http://schemas.microsoft.com/office/drawing/2014/main" val="3795328955"/>
                    </a:ext>
                  </a:extLst>
                </a:gridCol>
                <a:gridCol w="531628">
                  <a:extLst>
                    <a:ext uri="{9D8B030D-6E8A-4147-A177-3AD203B41FA5}">
                      <a16:colId xmlns:a16="http://schemas.microsoft.com/office/drawing/2014/main" val="2343349802"/>
                    </a:ext>
                  </a:extLst>
                </a:gridCol>
                <a:gridCol w="404038">
                  <a:extLst>
                    <a:ext uri="{9D8B030D-6E8A-4147-A177-3AD203B41FA5}">
                      <a16:colId xmlns:a16="http://schemas.microsoft.com/office/drawing/2014/main" val="3565226650"/>
                    </a:ext>
                  </a:extLst>
                </a:gridCol>
                <a:gridCol w="361506">
                  <a:extLst>
                    <a:ext uri="{9D8B030D-6E8A-4147-A177-3AD203B41FA5}">
                      <a16:colId xmlns:a16="http://schemas.microsoft.com/office/drawing/2014/main" val="3516813794"/>
                    </a:ext>
                  </a:extLst>
                </a:gridCol>
                <a:gridCol w="1029359">
                  <a:extLst>
                    <a:ext uri="{9D8B030D-6E8A-4147-A177-3AD203B41FA5}">
                      <a16:colId xmlns:a16="http://schemas.microsoft.com/office/drawing/2014/main" val="515521467"/>
                    </a:ext>
                  </a:extLst>
                </a:gridCol>
                <a:gridCol w="1380315">
                  <a:extLst>
                    <a:ext uri="{9D8B030D-6E8A-4147-A177-3AD203B41FA5}">
                      <a16:colId xmlns:a16="http://schemas.microsoft.com/office/drawing/2014/main" val="2504704266"/>
                    </a:ext>
                  </a:extLst>
                </a:gridCol>
                <a:gridCol w="916139">
                  <a:extLst>
                    <a:ext uri="{9D8B030D-6E8A-4147-A177-3AD203B41FA5}">
                      <a16:colId xmlns:a16="http://schemas.microsoft.com/office/drawing/2014/main" val="2074326521"/>
                    </a:ext>
                  </a:extLst>
                </a:gridCol>
              </a:tblGrid>
              <a:tr h="24158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ARV/POC Site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Baseline*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Target:</a:t>
                      </a:r>
                      <a:b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</a:b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4%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2021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2022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Total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Progress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8129040"/>
                  </a:ext>
                </a:extLst>
              </a:tr>
              <a:tr h="24158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Jun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Jul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Aug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Sep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Oct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Nov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Dec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Jan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Feb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Mar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Apr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May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061464"/>
                  </a:ext>
                </a:extLst>
              </a:tr>
              <a:tr h="2482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 PH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Savannakhet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1,367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1,422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1,295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1,295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8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106.2%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8455598"/>
                  </a:ext>
                </a:extLst>
              </a:tr>
              <a:tr h="2482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02 CH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Setthathirath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2,736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2,845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3,019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3,019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36812"/>
                  </a:ext>
                </a:extLst>
              </a:tr>
              <a:tr h="2482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03 CH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Mahosod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1,420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1,477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1,433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1,433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196739"/>
                  </a:ext>
                </a:extLst>
              </a:tr>
              <a:tr h="2482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04 PH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Luangprabang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596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620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559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559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609673"/>
                  </a:ext>
                </a:extLst>
              </a:tr>
              <a:tr h="2482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05 PH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Champasak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946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984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994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994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8735481"/>
                  </a:ext>
                </a:extLst>
              </a:tr>
              <a:tr h="2482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07 PH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Bokeo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156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162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084024"/>
                  </a:ext>
                </a:extLst>
              </a:tr>
              <a:tr h="2482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08 PH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Luangnamtha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158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164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154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154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0851217"/>
                  </a:ext>
                </a:extLst>
              </a:tr>
              <a:tr h="2482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 PH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Khammuane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443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461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495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495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435163"/>
                  </a:ext>
                </a:extLst>
              </a:tr>
              <a:tr h="2482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DH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Tonpheung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51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53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8888333"/>
                  </a:ext>
                </a:extLst>
              </a:tr>
              <a:tr h="2482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PH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Huaphanh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83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5208281"/>
                  </a:ext>
                </a:extLst>
              </a:tr>
              <a:tr h="2482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CH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Mittaphab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460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478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689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689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1971275"/>
                  </a:ext>
                </a:extLst>
              </a:tr>
              <a:tr h="2482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PH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Saravanh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1261822"/>
                  </a:ext>
                </a:extLst>
              </a:tr>
              <a:tr h="2482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PH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Oudomexai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0583154"/>
                  </a:ext>
                </a:extLst>
              </a:tr>
              <a:tr h="2482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DH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songkhone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76181"/>
                  </a:ext>
                </a:extLst>
              </a:tr>
              <a:tr h="2482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PH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Xainyabouli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244505"/>
                  </a:ext>
                </a:extLst>
              </a:tr>
              <a:tr h="2482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 PH Vientiane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7413725"/>
                  </a:ext>
                </a:extLst>
              </a:tr>
              <a:tr h="2482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 PH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Borlikhhamxai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9070809"/>
                  </a:ext>
                </a:extLst>
              </a:tr>
              <a:tr h="2482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 PH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Xiangkhouang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5413429"/>
                  </a:ext>
                </a:extLst>
              </a:tr>
              <a:tr h="24827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212529"/>
                          </a:solidFill>
                          <a:effectLst/>
                          <a:latin typeface="Phetsarath OT" panose="02000500000000000001" pitchFamily="2" charset="2"/>
                        </a:rPr>
                        <a:t>Total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212529"/>
                          </a:solidFill>
                          <a:effectLst/>
                          <a:latin typeface="Phetsarath OT" panose="02000500000000000001" pitchFamily="2" charset="2"/>
                        </a:rPr>
                        <a:t>8,433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212529"/>
                          </a:solidFill>
                          <a:effectLst/>
                          <a:latin typeface="Phetsarath OT" panose="02000500000000000001" pitchFamily="2" charset="2"/>
                        </a:rPr>
                        <a:t>8,770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9,317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9,317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212529"/>
                          </a:solidFill>
                          <a:effectLst/>
                          <a:latin typeface="Phetsarath OT" panose="02000500000000000001" pitchFamily="2" charset="2"/>
                        </a:rPr>
                        <a:t>106.2%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697009"/>
                  </a:ext>
                </a:extLst>
              </a:tr>
            </a:tbl>
          </a:graphicData>
        </a:graphic>
      </p:graphicFrame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8B98B18-32CA-43AF-9228-411E01A6D696}"/>
              </a:ext>
            </a:extLst>
          </p:cNvPr>
          <p:cNvSpPr/>
          <p:nvPr/>
        </p:nvSpPr>
        <p:spPr>
          <a:xfrm>
            <a:off x="10843591" y="6005160"/>
            <a:ext cx="785766" cy="5665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0810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961" y="2821722"/>
            <a:ext cx="10515600" cy="1325563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lvl="0" algn="ctr"/>
            <a:b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DokChampa" panose="020B0604020202020204" pitchFamily="34" charset="-34"/>
              </a:rPr>
            </a:br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DokChampa" panose="020B0604020202020204" pitchFamily="34" charset="-34"/>
              </a:rPr>
              <a:t>Challenges &amp; Solutions Y2</a:t>
            </a:r>
            <a:b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DokChampa" panose="020B0604020202020204" pitchFamily="34" charset="-34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9388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0558"/>
            <a:ext cx="10515600" cy="818086"/>
          </a:xfrm>
        </p:spPr>
        <p:txBody>
          <a:bodyPr/>
          <a:lstStyle/>
          <a:p>
            <a:pPr algn="ctr"/>
            <a:r>
              <a:rPr lang="en-US" dirty="0">
                <a:latin typeface="+mn-lt"/>
                <a:cs typeface="Times New Roman" pitchFamily="18" charset="0"/>
              </a:rPr>
              <a:t>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84321"/>
            <a:ext cx="10515600" cy="5338781"/>
          </a:xfrm>
        </p:spPr>
        <p:txBody>
          <a:bodyPr>
            <a:normAutofit fontScale="92500" lnSpcReduction="10000"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Corona virus 19(COVID-1) pandemic since 1 April 2020 the country was lock down, it have been harder to reach the target group  (Key population FSW and MSM) . </a:t>
            </a:r>
          </a:p>
          <a:p>
            <a:pPr marL="457200" indent="-457200" algn="just">
              <a:buFont typeface="+mj-lt"/>
              <a:buAutoNum type="arabicPeriod"/>
            </a:pP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ea typeface="Phetsarath OT" panose="02000500000000000001" pitchFamily="2" charset="2"/>
                <a:cs typeface="Times New Roman" panose="02020603050405020304" pitchFamily="18" charset="0"/>
              </a:rPr>
              <a:t>The approved budgets have been delayed, the access and referral the target groups has decreased.</a:t>
            </a:r>
          </a:p>
          <a:p>
            <a:pPr marL="457200" indent="-457200" algn="just">
              <a:buFont typeface="+mj-lt"/>
              <a:buAutoNum type="arabicPeriod"/>
            </a:pPr>
            <a:endParaRPr lang="en-US" sz="1200" dirty="0">
              <a:latin typeface="Times New Roman" panose="02020603050405020304" pitchFamily="18" charset="0"/>
              <a:ea typeface="Phetsarath OT" panose="02000500000000000001" pitchFamily="2" charset="2"/>
              <a:cs typeface="Times New Roman" panose="02020603050405020304" pitchFamily="18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health facilitators infected coronavirus, it have impacted to the data entry to DHIS2 software has been delayed.</a:t>
            </a:r>
          </a:p>
          <a:p>
            <a:pPr marL="457200" indent="-457200" algn="just">
              <a:buFont typeface="+mj-lt"/>
              <a:buAutoNum type="arabicPeriod"/>
            </a:pP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incomplete DHIS2 database has impacted for data entry and the consistency of reporting.</a:t>
            </a:r>
          </a:p>
          <a:p>
            <a:pPr marL="514350" indent="-514350" algn="just">
              <a:buFont typeface="+mj-lt"/>
              <a:buAutoNum type="arabicPeriod"/>
            </a:pP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Reaching target groups (key population FSW and MSM) has not achieved to the national strategic target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(92% by 2022).</a:t>
            </a:r>
          </a:p>
        </p:txBody>
      </p:sp>
    </p:spTree>
    <p:extLst>
      <p:ext uri="{BB962C8B-B14F-4D97-AF65-F5344CB8AC3E}">
        <p14:creationId xmlns:p14="http://schemas.microsoft.com/office/powerpoint/2010/main" val="4817365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77B67-9153-424A-B51D-6B38B94D2D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1037" y="101431"/>
            <a:ext cx="10105748" cy="613272"/>
          </a:xfrm>
        </p:spPr>
        <p:txBody>
          <a:bodyPr anchor="ctr">
            <a:normAutofit fontScale="90000"/>
          </a:bodyPr>
          <a:lstStyle/>
          <a:p>
            <a:r>
              <a:rPr lang="en-US" sz="4000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DokChampa" panose="020B0604020202020204" pitchFamily="34" charset="-34"/>
              </a:rPr>
              <a:t>Solutions</a:t>
            </a:r>
            <a:endParaRPr lang="en-US" sz="149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100AA4-6189-4D3C-8BC8-ABDF4C3240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6203" y="715617"/>
            <a:ext cx="11344760" cy="5716180"/>
          </a:xfrm>
        </p:spPr>
        <p:txBody>
          <a:bodyPr>
            <a:normAutofit/>
          </a:bodyPr>
          <a:lstStyle/>
          <a:p>
            <a:pPr marL="447675" indent="-447675" algn="thaiDist">
              <a:lnSpc>
                <a:spcPct val="150000"/>
              </a:lnSpc>
              <a:buFont typeface="Arial" panose="020B0604020202020204" pitchFamily="34" charset="0"/>
              <a:buAutoNum type="arabicPeriod"/>
            </a:pPr>
            <a:r>
              <a:rPr lang="en-US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Strengthening the closed coordination, collaboration and plan due to Covid-19 situation among CHAS, PCCAs/DCCAs, PE and CSOs to fit the real time situation.</a:t>
            </a:r>
          </a:p>
          <a:p>
            <a:pPr marL="447675" indent="-447675" algn="thaiDist">
              <a:lnSpc>
                <a:spcPct val="150000"/>
              </a:lnSpc>
              <a:buFont typeface="Arial" panose="020B0604020202020204" pitchFamily="34" charset="0"/>
              <a:buAutoNum type="arabicPeriod"/>
            </a:pP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ea typeface="Phetsarath OT" panose="02000500000000000001" pitchFamily="2" charset="2"/>
                <a:cs typeface="Times New Roman" panose="02020603050405020304" pitchFamily="18" charset="0"/>
              </a:rPr>
              <a:t>Review the hotspots area to ensure the access and services for target groups </a:t>
            </a:r>
            <a:r>
              <a:rPr lang="en-US" baseline="0" dirty="0">
                <a:solidFill>
                  <a:srgbClr val="0070C0"/>
                </a:solidFill>
                <a:latin typeface="Times New Roman" panose="02020603050405020304" pitchFamily="18" charset="0"/>
                <a:ea typeface="Phetsarath OT" panose="02000500000000000001" pitchFamily="2" charset="2"/>
                <a:cs typeface="Times New Roman" panose="02020603050405020304" pitchFamily="18" charset="0"/>
              </a:rPr>
              <a:t>.</a:t>
            </a:r>
          </a:p>
          <a:p>
            <a:pPr marL="447675" indent="-447675" algn="thaiDist">
              <a:lnSpc>
                <a:spcPct val="150000"/>
              </a:lnSpc>
              <a:buFont typeface="Arial" panose="020B0604020202020204" pitchFamily="34" charset="0"/>
              <a:buAutoNum type="arabicPeriod"/>
            </a:pP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Raising Awareness on HIV/AIDS and STI by using social media.</a:t>
            </a:r>
            <a:endParaRPr lang="en-US" sz="2000" baseline="0" dirty="0">
              <a:solidFill>
                <a:srgbClr val="0070C0"/>
              </a:solidFill>
              <a:latin typeface="Times New Roman" panose="02020603050405020304" pitchFamily="18" charset="0"/>
              <a:ea typeface="Phetsarath OT" panose="02000500000000000001" pitchFamily="2" charset="2"/>
              <a:cs typeface="Times New Roman" panose="02020603050405020304" pitchFamily="18" charset="0"/>
            </a:endParaRPr>
          </a:p>
          <a:p>
            <a:pPr marL="447675" indent="-447675" algn="thaiDist">
              <a:lnSpc>
                <a:spcPct val="150000"/>
              </a:lnSpc>
              <a:buFont typeface="Arial" panose="020B0604020202020204" pitchFamily="34" charset="0"/>
              <a:buAutoNum type="arabicPeriod"/>
            </a:pPr>
            <a:r>
              <a:rPr lang="en-US" baseline="0" dirty="0">
                <a:solidFill>
                  <a:srgbClr val="0070C0"/>
                </a:solidFill>
                <a:latin typeface="Times New Roman" panose="02020603050405020304" pitchFamily="18" charset="0"/>
                <a:ea typeface="Phetsarath OT" panose="02000500000000000001" pitchFamily="2" charset="2"/>
                <a:cs typeface="Times New Roman" panose="02020603050405020304" pitchFamily="18" charset="0"/>
              </a:rPr>
              <a:t>Increase advertising in various forms and frequency of community testing (Peer testing/mobile testing) in hotspots area included the referral to HIV services.</a:t>
            </a:r>
          </a:p>
          <a:p>
            <a:pPr marL="447675" indent="-447675" algn="thaiDist">
              <a:lnSpc>
                <a:spcPct val="150000"/>
              </a:lnSpc>
              <a:buFont typeface="Arial" panose="020B0604020202020204" pitchFamily="34" charset="0"/>
              <a:buAutoNum type="arabicPeriod"/>
            </a:pPr>
            <a:r>
              <a:rPr lang="en-US" baseline="0" dirty="0">
                <a:solidFill>
                  <a:srgbClr val="0070C0"/>
                </a:solidFill>
                <a:latin typeface="Times New Roman" panose="02020603050405020304" pitchFamily="18" charset="0"/>
                <a:ea typeface="Phetsarath OT" panose="02000500000000000001" pitchFamily="2" charset="2"/>
                <a:cs typeface="Times New Roman" panose="02020603050405020304" pitchFamily="18" charset="0"/>
              </a:rPr>
              <a:t>PE capacity building in reaching, testing and referrals to care.</a:t>
            </a:r>
          </a:p>
        </p:txBody>
      </p:sp>
    </p:spTree>
    <p:extLst>
      <p:ext uri="{BB962C8B-B14F-4D97-AF65-F5344CB8AC3E}">
        <p14:creationId xmlns:p14="http://schemas.microsoft.com/office/powerpoint/2010/main" val="14371207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>
            <a:extLst>
              <a:ext uri="{FF2B5EF4-FFF2-40B4-BE49-F238E27FC236}">
                <a16:creationId xmlns:a16="http://schemas.microsoft.com/office/drawing/2014/main" id="{FC1BA8E0-077F-CFF1-7A31-68F2CF2C0E00}"/>
              </a:ext>
            </a:extLst>
          </p:cNvPr>
          <p:cNvSpPr txBox="1">
            <a:spLocks/>
          </p:cNvSpPr>
          <p:nvPr/>
        </p:nvSpPr>
        <p:spPr>
          <a:xfrm>
            <a:off x="325464" y="638126"/>
            <a:ext cx="11344760" cy="5716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thaiDist">
              <a:lnSpc>
                <a:spcPct val="150000"/>
              </a:lnSpc>
              <a:buAutoNum type="arabicPeriod" startAt="6"/>
            </a:pP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Phetsarath OT" panose="02000500000000000001" pitchFamily="2" charset="2"/>
                <a:cs typeface="Times New Roman" panose="02020603050405020304" pitchFamily="18" charset="0"/>
              </a:rPr>
              <a:t>     Perform the COVID-19 prevention measures during the implementation activities.</a:t>
            </a:r>
          </a:p>
          <a:p>
            <a:pPr marL="342900" indent="-342900" algn="thaiDist">
              <a:lnSpc>
                <a:spcPct val="150000"/>
              </a:lnSpc>
              <a:buAutoNum type="arabicPeriod" startAt="6"/>
            </a:pP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Phetsarath OT" panose="02000500000000000001" pitchFamily="2" charset="2"/>
                <a:cs typeface="Times New Roman" panose="02020603050405020304" pitchFamily="18" charset="0"/>
              </a:rPr>
              <a:t>    Continue the ARV drug delivery for PLHIV during the COVID-19 pandemic.</a:t>
            </a:r>
          </a:p>
          <a:p>
            <a:pPr marL="342900" indent="-342900" algn="thaiDist">
              <a:lnSpc>
                <a:spcPct val="150000"/>
              </a:lnSpc>
              <a:buAutoNum type="arabicPeriod" startAt="6"/>
            </a:pP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Phetsarath OT" panose="02000500000000000001" pitchFamily="2" charset="2"/>
                <a:cs typeface="Times New Roman" panose="02020603050405020304" pitchFamily="18" charset="0"/>
              </a:rPr>
              <a:t>   Closely monitoring activities and ensuring data entry through DHIS2 system.</a:t>
            </a:r>
          </a:p>
          <a:p>
            <a:pPr marL="342900" indent="-342900" algn="thaiDist">
              <a:lnSpc>
                <a:spcPct val="150000"/>
              </a:lnSpc>
              <a:buAutoNum type="arabicPeriod" startAt="6"/>
            </a:pP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Phetsarath OT" panose="02000500000000000001" pitchFamily="2" charset="2"/>
                <a:cs typeface="Times New Roman" panose="02020603050405020304" pitchFamily="18" charset="0"/>
              </a:rPr>
              <a:t>   Improve and strengthen the data entry, timely and accuracy through DHIS2 system,   </a:t>
            </a:r>
          </a:p>
          <a:p>
            <a:pPr marL="0" indent="0" algn="thaiDist">
              <a:lnSpc>
                <a:spcPct val="150000"/>
              </a:lnSpc>
              <a:buNone/>
            </a:pP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Phetsarath OT" panose="02000500000000000001" pitchFamily="2" charset="2"/>
                <a:cs typeface="Times New Roman" panose="02020603050405020304" pitchFamily="18" charset="0"/>
              </a:rPr>
              <a:t>        closely and regular monitoring the quality of data from DHIS2 reporting.</a:t>
            </a:r>
          </a:p>
          <a:p>
            <a:pPr marL="0" indent="0" algn="thaiDist">
              <a:lnSpc>
                <a:spcPct val="150000"/>
              </a:lnSpc>
              <a:buNone/>
            </a:pP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Phetsarath OT" panose="02000500000000000001" pitchFamily="2" charset="2"/>
                <a:cs typeface="Times New Roman" panose="02020603050405020304" pitchFamily="18" charset="0"/>
              </a:rPr>
              <a:t>10.   Continue working and collaboration with Department of Planning and Finance to   </a:t>
            </a:r>
          </a:p>
          <a:p>
            <a:pPr marL="0" indent="0" algn="thaiDist">
              <a:lnSpc>
                <a:spcPct val="150000"/>
              </a:lnSpc>
              <a:buNone/>
            </a:pP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Phetsarath OT" panose="02000500000000000001" pitchFamily="2" charset="2"/>
                <a:cs typeface="Times New Roman" panose="02020603050405020304" pitchFamily="18" charset="0"/>
              </a:rPr>
              <a:t>        improve the database and reporting from DHIS2 platform.</a:t>
            </a:r>
          </a:p>
          <a:p>
            <a:pPr marL="0" indent="0" algn="thaiDist">
              <a:lnSpc>
                <a:spcPct val="150000"/>
              </a:lnSpc>
              <a:buNone/>
            </a:pP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Phetsarath OT" panose="02000500000000000001" pitchFamily="2" charset="2"/>
                <a:cs typeface="Times New Roman" panose="02020603050405020304" pitchFamily="18" charset="0"/>
              </a:rPr>
              <a:t>11.  Organize lesson learned meeting and regular field supervision</a:t>
            </a:r>
            <a:endParaRPr lang="lo-LA" sz="1600" dirty="0">
              <a:latin typeface="Times New Roman" panose="02020603050405020304" pitchFamily="18" charset="0"/>
              <a:cs typeface="Phetsarath OT" panose="02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13931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A6659-1AB0-494C-B7FB-0976D2C58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474" y="1498017"/>
            <a:ext cx="10515600" cy="259276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br>
              <a:rPr lang="en-US" sz="4800" b="1" dirty="0">
                <a:solidFill>
                  <a:srgbClr val="0070C0"/>
                </a:solidFill>
                <a:latin typeface="Times New Roman" pitchFamily="18" charset="0"/>
                <a:ea typeface="Phetsarath OT" panose="02000500000000000001" pitchFamily="2" charset="2"/>
                <a:cs typeface="Times New Roman" pitchFamily="18" charset="0"/>
              </a:rPr>
            </a:br>
            <a:r>
              <a:rPr lang="en-US" sz="4000" b="1" dirty="0">
                <a:solidFill>
                  <a:srgbClr val="0070C0"/>
                </a:solidFill>
                <a:latin typeface="Times New Roman" pitchFamily="18" charset="0"/>
                <a:ea typeface="Phetsarath OT" panose="02000500000000000001" pitchFamily="2" charset="2"/>
                <a:cs typeface="Times New Roman" pitchFamily="18" charset="0"/>
              </a:rPr>
              <a:t>Estimate target Y3 </a:t>
            </a:r>
            <a:br>
              <a:rPr lang="en-US" sz="4000" b="1" dirty="0">
                <a:solidFill>
                  <a:srgbClr val="0070C0"/>
                </a:solidFill>
                <a:latin typeface="Times New Roman" pitchFamily="18" charset="0"/>
                <a:ea typeface="Phetsarath OT" panose="02000500000000000001" pitchFamily="2" charset="2"/>
                <a:cs typeface="Times New Roman" pitchFamily="18" charset="0"/>
              </a:rPr>
            </a:br>
            <a:r>
              <a:rPr lang="en-US" sz="4000" b="1" dirty="0">
                <a:solidFill>
                  <a:srgbClr val="0070C0"/>
                </a:solidFill>
                <a:latin typeface="Times New Roman" pitchFamily="18" charset="0"/>
                <a:ea typeface="Phetsarath OT" panose="02000500000000000001" pitchFamily="2" charset="2"/>
                <a:cs typeface="Times New Roman" pitchFamily="18" charset="0"/>
              </a:rPr>
              <a:t>for FSW,MSM and ARV Treatment in DLI K  </a:t>
            </a:r>
            <a:br>
              <a:rPr lang="en-US" sz="4800" b="1" dirty="0">
                <a:solidFill>
                  <a:srgbClr val="0070C0"/>
                </a:solidFill>
                <a:latin typeface="Times New Roman" pitchFamily="18" charset="0"/>
                <a:ea typeface="Phetsarath OT" panose="02000500000000000001" pitchFamily="2" charset="2"/>
                <a:cs typeface="Times New Roman" pitchFamily="18" charset="0"/>
              </a:rPr>
            </a:br>
            <a:endParaRPr lang="en-US" sz="4800" b="1" dirty="0">
              <a:solidFill>
                <a:srgbClr val="0070C0"/>
              </a:solidFill>
              <a:latin typeface="Times New Roman" pitchFamily="18" charset="0"/>
              <a:ea typeface="Phetsarath OT" panose="02000500000000000001" pitchFamily="2" charset="2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07862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97EE6AE-C039-4698-A275-3E4682A3839E}"/>
              </a:ext>
            </a:extLst>
          </p:cNvPr>
          <p:cNvGraphicFramePr>
            <a:graphicFrameLocks noGrp="1"/>
          </p:cNvGraphicFramePr>
          <p:nvPr/>
        </p:nvGraphicFramePr>
        <p:xfrm>
          <a:off x="349832" y="3635370"/>
          <a:ext cx="11578915" cy="9334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64590">
                  <a:extLst>
                    <a:ext uri="{9D8B030D-6E8A-4147-A177-3AD203B41FA5}">
                      <a16:colId xmlns:a16="http://schemas.microsoft.com/office/drawing/2014/main" val="1650939148"/>
                    </a:ext>
                  </a:extLst>
                </a:gridCol>
                <a:gridCol w="1382865">
                  <a:extLst>
                    <a:ext uri="{9D8B030D-6E8A-4147-A177-3AD203B41FA5}">
                      <a16:colId xmlns:a16="http://schemas.microsoft.com/office/drawing/2014/main" val="2942712625"/>
                    </a:ext>
                  </a:extLst>
                </a:gridCol>
                <a:gridCol w="1382865">
                  <a:extLst>
                    <a:ext uri="{9D8B030D-6E8A-4147-A177-3AD203B41FA5}">
                      <a16:colId xmlns:a16="http://schemas.microsoft.com/office/drawing/2014/main" val="3361359563"/>
                    </a:ext>
                  </a:extLst>
                </a:gridCol>
                <a:gridCol w="1382865">
                  <a:extLst>
                    <a:ext uri="{9D8B030D-6E8A-4147-A177-3AD203B41FA5}">
                      <a16:colId xmlns:a16="http://schemas.microsoft.com/office/drawing/2014/main" val="1265171284"/>
                    </a:ext>
                  </a:extLst>
                </a:gridCol>
                <a:gridCol w="1382865">
                  <a:extLst>
                    <a:ext uri="{9D8B030D-6E8A-4147-A177-3AD203B41FA5}">
                      <a16:colId xmlns:a16="http://schemas.microsoft.com/office/drawing/2014/main" val="2266720648"/>
                    </a:ext>
                  </a:extLst>
                </a:gridCol>
                <a:gridCol w="1382865">
                  <a:extLst>
                    <a:ext uri="{9D8B030D-6E8A-4147-A177-3AD203B41FA5}">
                      <a16:colId xmlns:a16="http://schemas.microsoft.com/office/drawing/2014/main" val="4051417018"/>
                    </a:ext>
                  </a:extLst>
                </a:gridCol>
              </a:tblGrid>
              <a:tr h="222878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800" b="1" dirty="0">
                          <a:latin typeface="Times New Roman" pitchFamily="18" charset="0"/>
                          <a:ea typeface="Phetsarath OT" panose="02000500000000000001" pitchFamily="2" charset="2"/>
                          <a:cs typeface="Times New Roman" pitchFamily="18" charset="0"/>
                        </a:rPr>
                        <a:t>Percentage of  MSM</a:t>
                      </a:r>
                      <a:r>
                        <a:rPr lang="en-US" sz="1800" b="1" baseline="0" dirty="0">
                          <a:latin typeface="Times New Roman" pitchFamily="18" charset="0"/>
                          <a:ea typeface="Phetsarath OT" panose="02000500000000000001" pitchFamily="2" charset="2"/>
                          <a:cs typeface="Times New Roman" pitchFamily="18" charset="0"/>
                        </a:rPr>
                        <a:t> </a:t>
                      </a:r>
                      <a:r>
                        <a:rPr lang="en-US" sz="1800" b="1" dirty="0">
                          <a:latin typeface="Times New Roman" pitchFamily="18" charset="0"/>
                          <a:ea typeface="Phetsarath OT" panose="02000500000000000001" pitchFamily="2" charset="2"/>
                          <a:cs typeface="Times New Roman" pitchFamily="18" charset="0"/>
                        </a:rPr>
                        <a:t> received an HIV test in the past twelve (12) months and know their results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Percentage Increase (MSM + TG)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384471"/>
                  </a:ext>
                </a:extLst>
              </a:tr>
              <a:tr h="22287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Y0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Y1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Y2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Y3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Y4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980010"/>
                  </a:ext>
                </a:extLst>
              </a:tr>
              <a:tr h="22287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5%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6%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8%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10%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0933985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B682C45-9F56-40E3-BE4E-FE8855D85A54}"/>
              </a:ext>
            </a:extLst>
          </p:cNvPr>
          <p:cNvGraphicFramePr>
            <a:graphicFrameLocks noGrp="1"/>
          </p:cNvGraphicFramePr>
          <p:nvPr/>
        </p:nvGraphicFramePr>
        <p:xfrm>
          <a:off x="284899" y="1797339"/>
          <a:ext cx="11811850" cy="8420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41725">
                  <a:extLst>
                    <a:ext uri="{9D8B030D-6E8A-4147-A177-3AD203B41FA5}">
                      <a16:colId xmlns:a16="http://schemas.microsoft.com/office/drawing/2014/main" val="3101431120"/>
                    </a:ext>
                  </a:extLst>
                </a:gridCol>
                <a:gridCol w="1474025">
                  <a:extLst>
                    <a:ext uri="{9D8B030D-6E8A-4147-A177-3AD203B41FA5}">
                      <a16:colId xmlns:a16="http://schemas.microsoft.com/office/drawing/2014/main" val="2090396637"/>
                    </a:ext>
                  </a:extLst>
                </a:gridCol>
                <a:gridCol w="1474025">
                  <a:extLst>
                    <a:ext uri="{9D8B030D-6E8A-4147-A177-3AD203B41FA5}">
                      <a16:colId xmlns:a16="http://schemas.microsoft.com/office/drawing/2014/main" val="406587162"/>
                    </a:ext>
                  </a:extLst>
                </a:gridCol>
                <a:gridCol w="1474025">
                  <a:extLst>
                    <a:ext uri="{9D8B030D-6E8A-4147-A177-3AD203B41FA5}">
                      <a16:colId xmlns:a16="http://schemas.microsoft.com/office/drawing/2014/main" val="4069726874"/>
                    </a:ext>
                  </a:extLst>
                </a:gridCol>
                <a:gridCol w="1474025">
                  <a:extLst>
                    <a:ext uri="{9D8B030D-6E8A-4147-A177-3AD203B41FA5}">
                      <a16:colId xmlns:a16="http://schemas.microsoft.com/office/drawing/2014/main" val="1769417932"/>
                    </a:ext>
                  </a:extLst>
                </a:gridCol>
                <a:gridCol w="1474025">
                  <a:extLst>
                    <a:ext uri="{9D8B030D-6E8A-4147-A177-3AD203B41FA5}">
                      <a16:colId xmlns:a16="http://schemas.microsoft.com/office/drawing/2014/main" val="1718520110"/>
                    </a:ext>
                  </a:extLst>
                </a:gridCol>
              </a:tblGrid>
              <a:tr h="18415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600" b="1" dirty="0">
                          <a:latin typeface="Times New Roman" pitchFamily="18" charset="0"/>
                          <a:ea typeface="Phetsarath OT" panose="02000500000000000001" pitchFamily="2" charset="2"/>
                          <a:cs typeface="Times New Roman" pitchFamily="18" charset="0"/>
                        </a:rPr>
                        <a:t>Percentage of FSW that have received an HIV test in the past twelve (12) months and know their results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" marR="6350" marT="635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Percentage Increase (FSW)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" marR="6350" marT="635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107931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Y0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" marR="6350" marT="635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Y1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" marR="6350" marT="635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Y2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" marR="6350" marT="635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Y3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" marR="6350" marT="635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Y4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" marR="6350" marT="635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7421262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" marR="6350" marT="635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2%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" marR="6350" marT="635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2%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" marR="6350" marT="635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2%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" marR="6350" marT="635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2%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" marR="6350" marT="635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9176044"/>
                  </a:ext>
                </a:extLst>
              </a:tr>
            </a:tbl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ABFB8371-EFDF-4572-9F1C-9BB73FA5B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74" y="1032651"/>
            <a:ext cx="12035265" cy="808807"/>
          </a:xfrm>
        </p:spPr>
        <p:txBody>
          <a:bodyPr>
            <a:normAutofit/>
          </a:bodyPr>
          <a:lstStyle/>
          <a:p>
            <a:pPr algn="ctr"/>
            <a:r>
              <a:rPr lang="en-US" sz="1800" b="1" dirty="0">
                <a:latin typeface="Times New Roman" pitchFamily="18" charset="0"/>
                <a:ea typeface="Phetsarath OT" panose="02000500000000000001" pitchFamily="2" charset="2"/>
                <a:cs typeface="Times New Roman" pitchFamily="18" charset="0"/>
              </a:rPr>
              <a:t>Indicator DLI K - (a1) Percentage of  </a:t>
            </a:r>
            <a:r>
              <a:rPr lang="en-US" sz="1800" b="1" dirty="0">
                <a:solidFill>
                  <a:srgbClr val="002060"/>
                </a:solidFill>
                <a:latin typeface="Times New Roman" pitchFamily="18" charset="0"/>
                <a:ea typeface="Phetsarath OT" panose="02000500000000000001" pitchFamily="2" charset="2"/>
                <a:cs typeface="Times New Roman" pitchFamily="18" charset="0"/>
              </a:rPr>
              <a:t>FSW</a:t>
            </a:r>
            <a:r>
              <a:rPr lang="en-US" sz="1800" b="1" dirty="0">
                <a:latin typeface="Times New Roman" pitchFamily="18" charset="0"/>
                <a:ea typeface="Phetsarath OT" panose="02000500000000000001" pitchFamily="2" charset="2"/>
                <a:cs typeface="Times New Roman" pitchFamily="18" charset="0"/>
              </a:rPr>
              <a:t> received an HIV test in the past twelve (12) months and know their results </a:t>
            </a:r>
            <a:endParaRPr lang="en-US" sz="1800" b="1" dirty="0">
              <a:solidFill>
                <a:schemeClr val="tx1"/>
              </a:solidFill>
              <a:latin typeface="Times New Roman" pitchFamily="18" charset="0"/>
              <a:ea typeface="Phetsarath OT" panose="02000500000000000001" pitchFamily="2" charset="2"/>
              <a:cs typeface="Times New Roman" pitchFamily="18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7413CE8-AABD-4DA3-9D8E-A77C8B2510B8}"/>
              </a:ext>
            </a:extLst>
          </p:cNvPr>
          <p:cNvSpPr txBox="1">
            <a:spLocks/>
          </p:cNvSpPr>
          <p:nvPr/>
        </p:nvSpPr>
        <p:spPr>
          <a:xfrm>
            <a:off x="138540" y="2982197"/>
            <a:ext cx="11768564" cy="8088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Times New Roman" pitchFamily="18" charset="0"/>
                <a:ea typeface="Phetsarath OT" panose="02000500000000000001" pitchFamily="2" charset="2"/>
                <a:cs typeface="Times New Roman" pitchFamily="18" charset="0"/>
              </a:rPr>
              <a:t>Indicator DLI-K </a:t>
            </a:r>
            <a:r>
              <a:rPr lang="lo-LA" sz="1800" b="1" dirty="0">
                <a:latin typeface="Times New Roman" pitchFamily="18" charset="0"/>
              </a:rPr>
              <a:t>(</a:t>
            </a: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a2</a:t>
            </a:r>
            <a:r>
              <a:rPr lang="lo-LA" sz="1800" b="1" dirty="0">
                <a:latin typeface="Times New Roman" pitchFamily="18" charset="0"/>
              </a:rPr>
              <a:t>)</a:t>
            </a:r>
            <a:r>
              <a:rPr lang="en-US" sz="1800" b="1" dirty="0">
                <a:latin typeface="Times New Roman" pitchFamily="18" charset="0"/>
                <a:ea typeface="Phetsarath OT" panose="02000500000000000001" pitchFamily="2" charset="2"/>
                <a:cs typeface="Times New Roman" pitchFamily="18" charset="0"/>
              </a:rPr>
              <a:t>: Percentage of </a:t>
            </a:r>
            <a:r>
              <a:rPr lang="en-US" sz="1800" b="1" dirty="0">
                <a:solidFill>
                  <a:srgbClr val="002060"/>
                </a:solidFill>
                <a:latin typeface="Times New Roman" pitchFamily="18" charset="0"/>
                <a:ea typeface="Phetsarath OT" panose="02000500000000000001" pitchFamily="2" charset="2"/>
                <a:cs typeface="Times New Roman" pitchFamily="18" charset="0"/>
              </a:rPr>
              <a:t> MSM </a:t>
            </a:r>
            <a:r>
              <a:rPr lang="en-US" sz="1800" b="1" dirty="0">
                <a:latin typeface="Times New Roman" pitchFamily="18" charset="0"/>
                <a:ea typeface="Phetsarath OT" panose="02000500000000000001" pitchFamily="2" charset="2"/>
                <a:cs typeface="Times New Roman" pitchFamily="18" charset="0"/>
              </a:rPr>
              <a:t>received an HIV test in the past twelve (12) months and know their results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6DB0DF7-E1FD-4B1D-9F27-AD540565905C}"/>
              </a:ext>
            </a:extLst>
          </p:cNvPr>
          <p:cNvSpPr/>
          <p:nvPr/>
        </p:nvSpPr>
        <p:spPr>
          <a:xfrm>
            <a:off x="138540" y="907623"/>
            <a:ext cx="12001500" cy="182316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C7A3B11-D0A1-47DA-805D-5EB2CA05A09F}"/>
              </a:ext>
            </a:extLst>
          </p:cNvPr>
          <p:cNvSpPr/>
          <p:nvPr/>
        </p:nvSpPr>
        <p:spPr>
          <a:xfrm>
            <a:off x="104775" y="3100904"/>
            <a:ext cx="12001500" cy="182316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ED3AD98A-5BB8-4E38-9C28-E089E3EE101B}"/>
              </a:ext>
            </a:extLst>
          </p:cNvPr>
          <p:cNvGraphicFramePr>
            <a:graphicFrameLocks noGrp="1"/>
          </p:cNvGraphicFramePr>
          <p:nvPr/>
        </p:nvGraphicFramePr>
        <p:xfrm>
          <a:off x="138540" y="5541549"/>
          <a:ext cx="11958211" cy="9927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17391">
                  <a:extLst>
                    <a:ext uri="{9D8B030D-6E8A-4147-A177-3AD203B41FA5}">
                      <a16:colId xmlns:a16="http://schemas.microsoft.com/office/drawing/2014/main" val="1650939148"/>
                    </a:ext>
                  </a:extLst>
                </a:gridCol>
                <a:gridCol w="1428164">
                  <a:extLst>
                    <a:ext uri="{9D8B030D-6E8A-4147-A177-3AD203B41FA5}">
                      <a16:colId xmlns:a16="http://schemas.microsoft.com/office/drawing/2014/main" val="2942712625"/>
                    </a:ext>
                  </a:extLst>
                </a:gridCol>
                <a:gridCol w="1428164">
                  <a:extLst>
                    <a:ext uri="{9D8B030D-6E8A-4147-A177-3AD203B41FA5}">
                      <a16:colId xmlns:a16="http://schemas.microsoft.com/office/drawing/2014/main" val="3361359563"/>
                    </a:ext>
                  </a:extLst>
                </a:gridCol>
                <a:gridCol w="1428164">
                  <a:extLst>
                    <a:ext uri="{9D8B030D-6E8A-4147-A177-3AD203B41FA5}">
                      <a16:colId xmlns:a16="http://schemas.microsoft.com/office/drawing/2014/main" val="1265171284"/>
                    </a:ext>
                  </a:extLst>
                </a:gridCol>
                <a:gridCol w="1428164">
                  <a:extLst>
                    <a:ext uri="{9D8B030D-6E8A-4147-A177-3AD203B41FA5}">
                      <a16:colId xmlns:a16="http://schemas.microsoft.com/office/drawing/2014/main" val="2266720648"/>
                    </a:ext>
                  </a:extLst>
                </a:gridCol>
                <a:gridCol w="1428164">
                  <a:extLst>
                    <a:ext uri="{9D8B030D-6E8A-4147-A177-3AD203B41FA5}">
                      <a16:colId xmlns:a16="http://schemas.microsoft.com/office/drawing/2014/main" val="4051417018"/>
                    </a:ext>
                  </a:extLst>
                </a:gridCol>
              </a:tblGrid>
              <a:tr h="192416">
                <a:tc rowSpan="3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latin typeface="Times New Roman" pitchFamily="18" charset="0"/>
                          <a:ea typeface="Phetsarath OT" panose="02000500000000000001" pitchFamily="2" charset="2"/>
                          <a:cs typeface="Times New Roman" pitchFamily="18" charset="0"/>
                        </a:rPr>
                        <a:t>Number of HIV positive cases currently on treatment </a:t>
                      </a:r>
                    </a:p>
                    <a:p>
                      <a:pPr algn="ctr" fontAlgn="ctr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" marR="6350" marT="635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Percentage Increase (on ART)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" marR="6350" marT="635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384471"/>
                  </a:ext>
                </a:extLst>
              </a:tr>
              <a:tr h="3408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Y0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" marR="6350" marT="635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Y1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" marR="6350" marT="635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Y2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" marR="6350" marT="635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Y3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" marR="6350" marT="635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Y4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" marR="6350" marT="635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980010"/>
                  </a:ext>
                </a:extLst>
              </a:tr>
              <a:tr h="3408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0%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" marR="6350" marT="635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1.7%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" marR="6350" marT="635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4%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" marR="6350" marT="635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5%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" marR="6350" marT="635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5%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" marR="6350" marT="635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0933985"/>
                  </a:ext>
                </a:extLst>
              </a:tr>
            </a:tbl>
          </a:graphicData>
        </a:graphic>
      </p:graphicFrame>
      <p:sp>
        <p:nvSpPr>
          <p:cNvPr id="15" name="Title 1">
            <a:extLst>
              <a:ext uri="{FF2B5EF4-FFF2-40B4-BE49-F238E27FC236}">
                <a16:creationId xmlns:a16="http://schemas.microsoft.com/office/drawing/2014/main" id="{DEFD1F4B-9EA0-40B7-A87B-A547930352B3}"/>
              </a:ext>
            </a:extLst>
          </p:cNvPr>
          <p:cNvSpPr txBox="1">
            <a:spLocks/>
          </p:cNvSpPr>
          <p:nvPr/>
        </p:nvSpPr>
        <p:spPr>
          <a:xfrm>
            <a:off x="211720" y="5006188"/>
            <a:ext cx="11622204" cy="6439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>
                <a:latin typeface="Times New Roman" pitchFamily="18" charset="0"/>
                <a:ea typeface="Phetsarath OT" panose="02000500000000000001" pitchFamily="2" charset="2"/>
                <a:cs typeface="Times New Roman" pitchFamily="18" charset="0"/>
              </a:rPr>
              <a:t>Indicator DLI-K (b):   Number of </a:t>
            </a: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  <a:ea typeface="Phetsarath OT" panose="02000500000000000001" pitchFamily="2" charset="2"/>
                <a:cs typeface="Times New Roman" pitchFamily="18" charset="0"/>
              </a:rPr>
              <a:t>HIV positive cases currently on treatment</a:t>
            </a:r>
            <a:endParaRPr lang="en-US" sz="2000" b="1" dirty="0">
              <a:latin typeface="Times New Roman" pitchFamily="18" charset="0"/>
              <a:ea typeface="Phetsarath OT" panose="02000500000000000001" pitchFamily="2" charset="2"/>
              <a:cs typeface="Times New Roman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9C91857-9977-4E84-9EB8-A286B7383981}"/>
              </a:ext>
            </a:extLst>
          </p:cNvPr>
          <p:cNvSpPr/>
          <p:nvPr/>
        </p:nvSpPr>
        <p:spPr>
          <a:xfrm>
            <a:off x="95250" y="4977329"/>
            <a:ext cx="12001500" cy="167413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710896" y="353001"/>
            <a:ext cx="441095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0070C0"/>
                </a:solidFill>
                <a:latin typeface="Times New Roman" pitchFamily="18" charset="0"/>
                <a:ea typeface="Phetsarath OT" panose="02000500000000000001" pitchFamily="2" charset="2"/>
                <a:cs typeface="Times New Roman" pitchFamily="18" charset="0"/>
              </a:rPr>
              <a:t>Indicators of  DLI-K Y3</a:t>
            </a:r>
            <a:endParaRPr lang="en-US" sz="3200" dirty="0">
              <a:solidFill>
                <a:srgbClr val="0070C0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9257063" y="2085559"/>
            <a:ext cx="1197987" cy="628957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9208937" y="3972722"/>
            <a:ext cx="1197986" cy="56911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9360762" y="5866660"/>
            <a:ext cx="1182353" cy="76255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5684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769" y="155676"/>
            <a:ext cx="11162805" cy="1083665"/>
          </a:xfrm>
        </p:spPr>
        <p:txBody>
          <a:bodyPr>
            <a:normAutofit/>
          </a:bodyPr>
          <a:lstStyle/>
          <a:p>
            <a:pPr algn="just"/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DLIK-A:	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Phetsarath OT" panose="02000500000000000001" pitchFamily="2" charset="2"/>
                <a:cs typeface="Times New Roman" pitchFamily="18" charset="0"/>
              </a:rPr>
              <a:t>Percentage of  FSW received an HIV test in the past 			twelve (12) months and know their results (Y3) </a:t>
            </a:r>
            <a:endParaRPr lang="en-US" sz="3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3298177"/>
              </p:ext>
            </p:extLst>
          </p:nvPr>
        </p:nvGraphicFramePr>
        <p:xfrm>
          <a:off x="166257" y="1239341"/>
          <a:ext cx="11827819" cy="525275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604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8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20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47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4135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501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5015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946257"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lo-LA" sz="2000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Phetsarath OT" panose="02000500000000020004" pitchFamily="2" charset="0"/>
                          <a:cs typeface="Times New Roman" panose="02020603050405020304" pitchFamily="18" charset="0"/>
                        </a:rPr>
                        <a:t>Increase</a:t>
                      </a:r>
                      <a:r>
                        <a:rPr lang="lo-LA" sz="20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Phetsarath OT" panose="02000500000000020004" pitchFamily="2" charset="0"/>
                          <a:cs typeface="Phetsarath OT" panose="02000500000000020004" pitchFamily="2" charset="0"/>
                        </a:rPr>
                        <a:t> </a:t>
                      </a:r>
                      <a:r>
                        <a:rPr lang="lo-LA" sz="2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Phetsarath OT" panose="02000500000000020004" pitchFamily="2" charset="0"/>
                          <a:cs typeface="Phetsarath OT" panose="02000500000000020004" pitchFamily="2" charset="0"/>
                        </a:rPr>
                        <a:t>2%</a:t>
                      </a:r>
                      <a:r>
                        <a:rPr lang="lo-LA" sz="2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Phetsarath OT" panose="02000500000000020004" pitchFamily="2" charset="0"/>
                          <a:cs typeface="Phetsarath OT" panose="02000500000000020004" pitchFamily="2" charset="0"/>
                        </a:rPr>
                        <a:t> 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Phetsarath OT" panose="02000500000000020004" pitchFamily="2" charset="0"/>
                          <a:cs typeface="Times New Roman" panose="02020603050405020304" pitchFamily="18" charset="0"/>
                        </a:rPr>
                        <a:t>of FSW received an HIV test in the past twelve (12) months and know their results</a:t>
                      </a:r>
                      <a:endParaRPr lang="en-US" sz="2000" dirty="0">
                        <a:latin typeface="Times New Roman" panose="02020603050405020304" pitchFamily="18" charset="0"/>
                        <a:ea typeface="Phetsarath OT" panose="02000500000000020004" pitchFamily="2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7058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Phetsarath OT" panose="02000500000000000001" pitchFamily="2" charset="2"/>
                          <a:cs typeface="Times New Roman" panose="02020603050405020304" pitchFamily="18" charset="0"/>
                        </a:rPr>
                        <a:t>Area of implementation</a:t>
                      </a: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Baseline Y</a:t>
                      </a:r>
                      <a:r>
                        <a:rPr lang="lo-LA" sz="2000" b="1" dirty="0">
                          <a:effectLst/>
                          <a:latin typeface="Times New Roman" panose="02020603050405020304" pitchFamily="18" charset="0"/>
                          <a:cs typeface="Phetsarath OT" pitchFamily="2" charset="0"/>
                        </a:rPr>
                        <a:t>2 </a:t>
                      </a:r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(06/2021-05</a:t>
                      </a:r>
                      <a:r>
                        <a:rPr lang="lo-LA" sz="2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/</a:t>
                      </a:r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2022)</a:t>
                      </a:r>
                      <a:endParaRPr lang="en-US" sz="2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Phetsarath OT" pitchFamily="2" charset="0"/>
                        </a:rPr>
                        <a:t>Target</a:t>
                      </a:r>
                      <a:r>
                        <a:rPr lang="lo-LA" sz="2000" b="1" dirty="0">
                          <a:effectLst/>
                          <a:latin typeface="Times New Roman" panose="02020603050405020304" pitchFamily="18" charset="0"/>
                          <a:cs typeface="Phetsarath OT" pitchFamily="2" charset="0"/>
                        </a:rPr>
                        <a:t> </a:t>
                      </a: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Phetsarath OT" pitchFamily="2" charset="0"/>
                        </a:rPr>
                        <a:t>Y</a:t>
                      </a: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20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06/2022-05</a:t>
                      </a:r>
                      <a:r>
                        <a:rPr lang="lo-LA" sz="2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/</a:t>
                      </a:r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r>
                        <a:rPr lang="en-US" sz="20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20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697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Estimate number FSW of 2022</a:t>
                      </a:r>
                      <a:endParaRPr lang="lo-LA" sz="1600" b="0" dirty="0">
                        <a:effectLst/>
                        <a:latin typeface="Times New Roman" panose="02020603050405020304" pitchFamily="18" charset="0"/>
                        <a:cs typeface="Phetsarath OT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Number of FSW received HIV test Y2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  <a:latin typeface="Times New Roman" panose="02020603050405020304" pitchFamily="18" charset="0"/>
                          <a:cs typeface="Phetsarath OT" pitchFamily="2" charset="0"/>
                        </a:rPr>
                        <a:t>% of FSW received HIV test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+2%</a:t>
                      </a:r>
                      <a:endParaRPr lang="en-US" sz="2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effectLst/>
                          <a:latin typeface="Times New Roman" panose="02020603050405020304" pitchFamily="18" charset="0"/>
                          <a:cs typeface="Phetsarath OT" pitchFamily="2" charset="0"/>
                        </a:rPr>
                        <a:t>Estimate number of FSW 2023</a:t>
                      </a:r>
                      <a:endParaRPr lang="lo-LA" sz="1600" b="0" dirty="0">
                        <a:effectLst/>
                        <a:latin typeface="Times New Roman" panose="02020603050405020304" pitchFamily="18" charset="0"/>
                        <a:cs typeface="Phetsarath OT" pitchFamily="2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Estimate number of FSW have HIV test</a:t>
                      </a: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70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Vientiane Capital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Phetsarath OT" panose="02000500000000000001" pitchFamily="2" charset="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3,464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3,534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104%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3,517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3,658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70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Vientiane Province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Phetsarath OT" panose="02000500000000000001" pitchFamily="2" charset="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1,587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1,134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73%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1,611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1,183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70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Khammouane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Province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Phetsarath OT" panose="02000500000000000001" pitchFamily="2" charset="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1,318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1,265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98%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1,339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1,311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70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Savannakhet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Province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Phetsarath OT" panose="02000500000000000001" pitchFamily="2" charset="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1,604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1,442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92%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1,629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1,496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70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Champasack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Province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Phetsarath OT" panose="02000500000000000001" pitchFamily="2" charset="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1,284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1,092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87%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1,304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1,135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70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Target FSW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Phetsarath OT" panose="02000500000000000001" pitchFamily="2" charset="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9,257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8,467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93%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9,400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8,783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7746671" y="2703614"/>
            <a:ext cx="957942" cy="399011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10569039" y="2694020"/>
            <a:ext cx="1270660" cy="399011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7117279" y="3967755"/>
            <a:ext cx="403761" cy="11875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7117278" y="4452664"/>
            <a:ext cx="403761" cy="11875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7099468" y="4886211"/>
            <a:ext cx="403761" cy="11875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7117279" y="5311160"/>
            <a:ext cx="403761" cy="11875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7099468" y="5757912"/>
            <a:ext cx="403761" cy="11875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4" name="Right Arrow 13"/>
          <p:cNvSpPr/>
          <p:nvPr/>
        </p:nvSpPr>
        <p:spPr>
          <a:xfrm>
            <a:off x="7117280" y="6228998"/>
            <a:ext cx="403761" cy="11875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21466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3623" y="113898"/>
            <a:ext cx="11001499" cy="1058024"/>
          </a:xfrm>
        </p:spPr>
        <p:txBody>
          <a:bodyPr>
            <a:normAutofit fontScale="90000"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DLIK-B:	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Phetsarath OT" panose="02000500000000000001" pitchFamily="2" charset="2"/>
                <a:cs typeface="Times New Roman" pitchFamily="18" charset="0"/>
              </a:rPr>
              <a:t>Percentage of  MSM received an HIV test in the past 		twelve (12) months and know their results (Y3)</a:t>
            </a:r>
            <a:endParaRPr lang="en-US" sz="32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8849609"/>
              </p:ext>
            </p:extLst>
          </p:nvPr>
        </p:nvGraphicFramePr>
        <p:xfrm>
          <a:off x="296878" y="1163784"/>
          <a:ext cx="11673448" cy="54863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94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31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31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31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31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131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1313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10621"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Phetsarath OT" panose="02000500000000020004" pitchFamily="2" charset="0"/>
                          <a:cs typeface="Times New Roman" panose="02020603050405020304" pitchFamily="18" charset="0"/>
                        </a:rPr>
                        <a:t>Increase</a:t>
                      </a:r>
                      <a:r>
                        <a:rPr lang="lo-LA" sz="18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Phetsarath OT" panose="02000500000000020004" pitchFamily="2" charset="0"/>
                          <a:cs typeface="Phetsarath OT" panose="02000500000000020004" pitchFamily="2" charset="0"/>
                        </a:rPr>
                        <a:t>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Phetsarath OT" panose="02000500000000020004" pitchFamily="2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lo-LA" sz="1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Phetsarath OT" panose="02000500000000020004" pitchFamily="2" charset="0"/>
                          <a:cs typeface="Phetsarath OT" panose="02000500000000020004" pitchFamily="2" charset="0"/>
                        </a:rPr>
                        <a:t>%</a:t>
                      </a:r>
                      <a:r>
                        <a:rPr lang="lo-LA" sz="1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Phetsarath OT" panose="02000500000000020004" pitchFamily="2" charset="0"/>
                          <a:cs typeface="Phetsarath OT" panose="02000500000000020004" pitchFamily="2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Phetsarath OT" panose="02000500000000020004" pitchFamily="2" charset="0"/>
                          <a:cs typeface="Times New Roman" panose="02020603050405020304" pitchFamily="18" charset="0"/>
                        </a:rPr>
                        <a:t>of MSM received an HIV test in the past twelve (12) months and know their results</a:t>
                      </a:r>
                      <a:endParaRPr lang="lo-LA" sz="1800" dirty="0">
                        <a:latin typeface="Times New Roman" panose="02020603050405020304" pitchFamily="18" charset="0"/>
                        <a:ea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0621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Phetsarath OT" panose="02000500000000000001" pitchFamily="2" charset="2"/>
                          <a:cs typeface="Times New Roman" panose="02020603050405020304" pitchFamily="18" charset="0"/>
                        </a:rPr>
                        <a:t>Area of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Phetsarath OT" panose="02000500000000000001" pitchFamily="2" charset="2"/>
                          <a:cs typeface="Times New Roman" panose="02020603050405020304" pitchFamily="18" charset="0"/>
                        </a:rPr>
                        <a:t>umplementation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Phetsarath OT" panose="02000500000000000001" pitchFamily="2" charset="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o-LA" sz="1800" b="1" dirty="0">
                          <a:effectLst/>
                          <a:latin typeface="Times New Roman" panose="02020603050405020304" pitchFamily="18" charset="0"/>
                          <a:cs typeface="Phetsarath OT" pitchFamily="2" charset="0"/>
                        </a:rPr>
                        <a:t>ຂໍ້ມູນພື້ນຖານ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(06/2021-05</a:t>
                      </a:r>
                      <a:r>
                        <a:rPr lang="lo-LA" sz="1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/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2022)</a:t>
                      </a:r>
                      <a:endParaRPr lang="en-US" sz="18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o-LA" sz="1800" b="1" dirty="0">
                          <a:effectLst/>
                          <a:latin typeface="Times New Roman" panose="02020603050405020304" pitchFamily="18" charset="0"/>
                          <a:cs typeface="Phetsarath OT" pitchFamily="2" charset="0"/>
                        </a:rPr>
                        <a:t>ເປົ້າໝາຍ ປີທີ 3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06/202</a:t>
                      </a:r>
                      <a:r>
                        <a:rPr lang="lo-LA" sz="1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-05</a:t>
                      </a:r>
                      <a:r>
                        <a:rPr lang="lo-LA" sz="1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/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lo-LA" sz="1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  <a:r>
                        <a:rPr lang="en-US" sz="18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8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5709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Estimate number MSM of 2022</a:t>
                      </a:r>
                      <a:endParaRPr lang="lo-LA" sz="1600" b="0" dirty="0">
                        <a:effectLst/>
                        <a:latin typeface="Times New Roman" panose="02020603050405020304" pitchFamily="18" charset="0"/>
                        <a:cs typeface="Phetsarath OT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Number of MSM received HIV test Y2</a:t>
                      </a:r>
                      <a:endParaRPr lang="en-US" sz="18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  <a:latin typeface="Times New Roman" panose="02020603050405020304" pitchFamily="18" charset="0"/>
                          <a:cs typeface="Phetsarath OT" pitchFamily="2" charset="0"/>
                        </a:rPr>
                        <a:t>% of MSM received HIV test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+8%</a:t>
                      </a:r>
                      <a:endParaRPr lang="en-US" sz="2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effectLst/>
                          <a:latin typeface="Times New Roman" panose="02020603050405020304" pitchFamily="18" charset="0"/>
                          <a:cs typeface="Phetsarath OT" pitchFamily="2" charset="0"/>
                        </a:rPr>
                        <a:t>Estimate number of MSM 2023</a:t>
                      </a:r>
                      <a:endParaRPr lang="lo-LA" sz="1600" b="0" dirty="0">
                        <a:effectLst/>
                        <a:latin typeface="Times New Roman" panose="02020603050405020304" pitchFamily="18" charset="0"/>
                        <a:cs typeface="Phetsarath OT" pitchFamily="2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Estimate number of MSM have HIV test</a:t>
                      </a: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80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effectLst/>
                          <a:latin typeface="Times New Roman" panose="02020603050405020304" pitchFamily="18" charset="0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Luangphrabang</a:t>
                      </a: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P.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Phetsarath OT" panose="02000500000000000001" pitchFamily="2" charset="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1,689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31%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1,719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532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80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effectLst/>
                          <a:latin typeface="Times New Roman" panose="02020603050405020304" pitchFamily="18" charset="0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Xayabury</a:t>
                      </a: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P.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Phetsarath OT" panose="02000500000000000001" pitchFamily="2" charset="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1,139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38%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1,159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436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80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Vientiane P. 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Phetsarath OT" panose="02000500000000000001" pitchFamily="2" charset="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1,940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1,216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71%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1,974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1,395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80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Borykhamxay</a:t>
                      </a:r>
                      <a:r>
                        <a:rPr lang="en-US" sz="2000" b="1" dirty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P.</a:t>
                      </a:r>
                      <a:endParaRPr lang="en-US" sz="2000" b="1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Phetsarath OT" panose="02000500000000000001" pitchFamily="2" charset="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17%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719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80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effectLst/>
                          <a:latin typeface="Times New Roman" panose="02020603050405020304" pitchFamily="18" charset="0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Khammouane</a:t>
                      </a: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P.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Phetsarath OT" panose="02000500000000000001" pitchFamily="2" charset="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1,097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68%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1,116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758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801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Target 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Phetsarath OT" panose="02000500000000000001" pitchFamily="2" charset="2"/>
                          <a:cs typeface="Times New Roman" panose="02020603050405020304" pitchFamily="18" charset="0"/>
                        </a:rPr>
                        <a:t>MSM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6,570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2,660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48%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6,686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3,242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7552707" y="2968831"/>
            <a:ext cx="1341911" cy="368135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10485912" y="2728210"/>
            <a:ext cx="1448789" cy="3921972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6935191" y="4334493"/>
            <a:ext cx="403761" cy="11875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6935191" y="4781797"/>
            <a:ext cx="403761" cy="11875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6935191" y="5179621"/>
            <a:ext cx="403761" cy="11875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6945089" y="5597235"/>
            <a:ext cx="403761" cy="11875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6954986" y="6016825"/>
            <a:ext cx="403761" cy="11875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4" name="Right Arrow 13"/>
          <p:cNvSpPr/>
          <p:nvPr/>
        </p:nvSpPr>
        <p:spPr>
          <a:xfrm>
            <a:off x="6992590" y="6375070"/>
            <a:ext cx="403761" cy="11875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86801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887BA-6979-8B75-900E-2EC52A0AD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2" y="80120"/>
            <a:ext cx="11397225" cy="1095539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Roadmap</a:t>
            </a:r>
            <a:endParaRPr lang="lo-LA" sz="5400" dirty="0">
              <a:latin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FFDB18-98C9-71EA-D065-8729165736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166" y="1360829"/>
            <a:ext cx="10977530" cy="5435971"/>
          </a:xfrm>
        </p:spPr>
        <p:txBody>
          <a:bodyPr>
            <a:normAutofit/>
          </a:bodyPr>
          <a:lstStyle/>
          <a:p>
            <a:pPr algn="just"/>
            <a:r>
              <a:rPr lang="en-US" b="1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The main activities as the following:</a:t>
            </a:r>
            <a:endParaRPr lang="en-US" dirty="0">
              <a:effectLst/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514350" lvl="0" indent="-514350" algn="just">
              <a:buAutoNum type="arabicPeriod"/>
            </a:pP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Outreach activities and HIV testing among FSW and MSM as a daily basic         </a:t>
            </a:r>
          </a:p>
          <a:p>
            <a:pPr marL="0" lvl="0" indent="0" algn="just">
              <a:buNone/>
            </a:pPr>
            <a:r>
              <a:rPr lang="en-US" sz="2400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      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(Facility testing, Community testing and self testing).</a:t>
            </a:r>
          </a:p>
          <a:p>
            <a:pPr marL="514350" lvl="0" indent="-514350" algn="just">
              <a:buAutoNum type="arabicPeriod" startAt="2"/>
            </a:pP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Prevention, Mobile testing and campaign activities.</a:t>
            </a:r>
          </a:p>
          <a:p>
            <a:pPr marL="514350" lvl="0" indent="-514350" algn="just">
              <a:buAutoNum type="arabicPeriod" startAt="2"/>
            </a:pP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Refresh IEC and skill training for outreach activities ;</a:t>
            </a:r>
          </a:p>
          <a:p>
            <a:pPr marL="514350" lvl="0" indent="-514350" algn="just">
              <a:buAutoNum type="arabicPeriod" startAt="2"/>
            </a:pPr>
            <a:r>
              <a:rPr lang="en-US" sz="2400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Raising Awareness on HIV/AIDS and STI by using social media.</a:t>
            </a:r>
          </a:p>
          <a:p>
            <a:pPr marL="514350" lvl="0" indent="-514350" algn="just">
              <a:buAutoNum type="arabicPeriod" startAt="2"/>
            </a:pPr>
            <a:r>
              <a:rPr lang="en-US" sz="2400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Quality improvement on treatment, referring and monitoring for the PLHIV access and retention in care.</a:t>
            </a:r>
          </a:p>
          <a:p>
            <a:pPr marL="514350" lvl="0" indent="-514350" algn="just">
              <a:buAutoNum type="arabicPeriod" startAt="2"/>
            </a:pPr>
            <a:r>
              <a:rPr lang="en-US" sz="2400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Support e</a:t>
            </a: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quipment  to prevention Covid-19.</a:t>
            </a:r>
          </a:p>
          <a:p>
            <a:pPr marL="514350" lvl="0" indent="-514350" algn="just">
              <a:buAutoNum type="arabicPeriod" startAt="2"/>
            </a:pPr>
            <a:r>
              <a:rPr lang="en-US" sz="2400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PCCAs/DCCAs/CSOs supervision and monitoring by coaching on sites.</a:t>
            </a:r>
          </a:p>
          <a:p>
            <a:pPr marL="514350" lvl="0" indent="-514350" algn="just">
              <a:buAutoNum type="arabicPeriod" startAt="2"/>
            </a:pPr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Monthly meeting for sharing the lessons learn and planning;</a:t>
            </a:r>
          </a:p>
          <a:p>
            <a:pPr marL="342900" lvl="0" indent="-342900" algn="just">
              <a:buFont typeface="+mj-lt"/>
              <a:buAutoNum type="arabicParenR"/>
            </a:pPr>
            <a:endParaRPr lang="en-US" dirty="0">
              <a:latin typeface="Cambria" panose="02040503050406030204" pitchFamily="18" charset="0"/>
              <a:ea typeface="MS Mincho" panose="02020609040205080304" pitchFamily="49" charset="-128"/>
              <a:cs typeface="DokChampa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463073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8">
            <a:extLst>
              <a:ext uri="{FF2B5EF4-FFF2-40B4-BE49-F238E27FC236}">
                <a16:creationId xmlns:a16="http://schemas.microsoft.com/office/drawing/2014/main" id="{6C4028FD-8BAA-4A19-BFDE-594D991B7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2360DA-EFDA-19DF-DAB8-3907F6536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073" y="153237"/>
            <a:ext cx="10515600" cy="963045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FSW target breakdown for Y3</a:t>
            </a:r>
            <a:endParaRPr lang="lo-LA" sz="40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BF3413B-B625-2ED0-2C96-1E1ED08A627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6926745"/>
              </p:ext>
            </p:extLst>
          </p:nvPr>
        </p:nvGraphicFramePr>
        <p:xfrm>
          <a:off x="296883" y="1269520"/>
          <a:ext cx="11673442" cy="4965023"/>
        </p:xfrm>
        <a:graphic>
          <a:graphicData uri="http://schemas.openxmlformats.org/drawingml/2006/table">
            <a:tbl>
              <a:tblPr>
                <a:tableStyleId>{B301B821-A1FF-4177-AEE7-76D212191A09}</a:tableStyleId>
              </a:tblPr>
              <a:tblGrid>
                <a:gridCol w="3488733">
                  <a:extLst>
                    <a:ext uri="{9D8B030D-6E8A-4147-A177-3AD203B41FA5}">
                      <a16:colId xmlns:a16="http://schemas.microsoft.com/office/drawing/2014/main" val="3851159502"/>
                    </a:ext>
                  </a:extLst>
                </a:gridCol>
                <a:gridCol w="1929384">
                  <a:extLst>
                    <a:ext uri="{9D8B030D-6E8A-4147-A177-3AD203B41FA5}">
                      <a16:colId xmlns:a16="http://schemas.microsoft.com/office/drawing/2014/main" val="3546361617"/>
                    </a:ext>
                  </a:extLst>
                </a:gridCol>
                <a:gridCol w="594360">
                  <a:extLst>
                    <a:ext uri="{9D8B030D-6E8A-4147-A177-3AD203B41FA5}">
                      <a16:colId xmlns:a16="http://schemas.microsoft.com/office/drawing/2014/main" val="166817394"/>
                    </a:ext>
                  </a:extLst>
                </a:gridCol>
                <a:gridCol w="475488">
                  <a:extLst>
                    <a:ext uri="{9D8B030D-6E8A-4147-A177-3AD203B41FA5}">
                      <a16:colId xmlns:a16="http://schemas.microsoft.com/office/drawing/2014/main" val="3457150989"/>
                    </a:ext>
                  </a:extLst>
                </a:gridCol>
                <a:gridCol w="566928">
                  <a:extLst>
                    <a:ext uri="{9D8B030D-6E8A-4147-A177-3AD203B41FA5}">
                      <a16:colId xmlns:a16="http://schemas.microsoft.com/office/drawing/2014/main" val="35313483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138052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4287664"/>
                    </a:ext>
                  </a:extLst>
                </a:gridCol>
                <a:gridCol w="585216">
                  <a:extLst>
                    <a:ext uri="{9D8B030D-6E8A-4147-A177-3AD203B41FA5}">
                      <a16:colId xmlns:a16="http://schemas.microsoft.com/office/drawing/2014/main" val="1656137512"/>
                    </a:ext>
                  </a:extLst>
                </a:gridCol>
                <a:gridCol w="530352">
                  <a:extLst>
                    <a:ext uri="{9D8B030D-6E8A-4147-A177-3AD203B41FA5}">
                      <a16:colId xmlns:a16="http://schemas.microsoft.com/office/drawing/2014/main" val="1964545166"/>
                    </a:ext>
                  </a:extLst>
                </a:gridCol>
                <a:gridCol w="429768">
                  <a:extLst>
                    <a:ext uri="{9D8B030D-6E8A-4147-A177-3AD203B41FA5}">
                      <a16:colId xmlns:a16="http://schemas.microsoft.com/office/drawing/2014/main" val="23101319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66110461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3551753134"/>
                    </a:ext>
                  </a:extLst>
                </a:gridCol>
                <a:gridCol w="557784">
                  <a:extLst>
                    <a:ext uri="{9D8B030D-6E8A-4147-A177-3AD203B41FA5}">
                      <a16:colId xmlns:a16="http://schemas.microsoft.com/office/drawing/2014/main" val="698971023"/>
                    </a:ext>
                  </a:extLst>
                </a:gridCol>
                <a:gridCol w="485461">
                  <a:extLst>
                    <a:ext uri="{9D8B030D-6E8A-4147-A177-3AD203B41FA5}">
                      <a16:colId xmlns:a16="http://schemas.microsoft.com/office/drawing/2014/main" val="2200170639"/>
                    </a:ext>
                  </a:extLst>
                </a:gridCol>
              </a:tblGrid>
              <a:tr h="709289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FSW Area implementation </a:t>
                      </a:r>
                      <a:endParaRPr lang="en-US" sz="2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5" marR="8785" marT="878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No. HIV test</a:t>
                      </a:r>
                      <a:endParaRPr lang="en-US" sz="3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5" marR="8785" marT="878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June-22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5" marR="8785" marT="878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Jul-22</a:t>
                      </a:r>
                      <a:endParaRPr lang="en-US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5" marR="8785" marT="878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Aug-22</a:t>
                      </a:r>
                      <a:endParaRPr lang="en-US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5" marR="8785" marT="878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Sep-22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5" marR="8785" marT="878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Oct-22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5" marR="8785" marT="878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Nov-22</a:t>
                      </a:r>
                      <a:endParaRPr lang="en-US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5" marR="8785" marT="878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Dec-22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5" marR="8785" marT="878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Jan-23</a:t>
                      </a:r>
                      <a:endParaRPr lang="en-US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5" marR="8785" marT="878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Feb-23</a:t>
                      </a:r>
                      <a:endParaRPr lang="en-US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5" marR="8785" marT="878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Mar-23</a:t>
                      </a:r>
                      <a:endParaRPr lang="en-US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5" marR="8785" marT="878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Apr-23</a:t>
                      </a:r>
                      <a:endParaRPr lang="en-US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5" marR="8785" marT="878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May-23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5" marR="8785" marT="878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9186107"/>
                  </a:ext>
                </a:extLst>
              </a:tr>
              <a:tr h="709289"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Vientiane Capital</a:t>
                      </a:r>
                      <a:endParaRPr lang="en-US" sz="2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5" marR="8785" marT="878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20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 3.658 </a:t>
                      </a:r>
                      <a:endParaRPr lang="lo-LA" sz="3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345 </a:t>
                      </a:r>
                      <a:endParaRPr lang="lo-LA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b"/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345 </a:t>
                      </a:r>
                      <a:endParaRPr lang="lo-LA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b"/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345 </a:t>
                      </a:r>
                      <a:endParaRPr lang="lo-LA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b"/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335 </a:t>
                      </a:r>
                      <a:endParaRPr lang="lo-LA" sz="2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b"/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345 </a:t>
                      </a:r>
                      <a:endParaRPr lang="lo-LA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b"/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335 </a:t>
                      </a:r>
                      <a:endParaRPr lang="lo-LA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b"/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325 </a:t>
                      </a:r>
                      <a:endParaRPr lang="lo-LA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b"/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315 </a:t>
                      </a:r>
                      <a:endParaRPr lang="lo-LA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b"/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315 </a:t>
                      </a:r>
                      <a:endParaRPr lang="lo-LA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b"/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215 </a:t>
                      </a:r>
                      <a:endParaRPr lang="lo-LA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b"/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205 </a:t>
                      </a:r>
                      <a:endParaRPr lang="lo-LA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b"/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233 </a:t>
                      </a:r>
                      <a:endParaRPr lang="lo-LA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b"/>
                </a:tc>
                <a:extLst>
                  <a:ext uri="{0D108BD9-81ED-4DB2-BD59-A6C34878D82A}">
                    <a16:rowId xmlns:a16="http://schemas.microsoft.com/office/drawing/2014/main" val="4183943715"/>
                  </a:ext>
                </a:extLst>
              </a:tr>
              <a:tr h="709289"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Vientiane Province</a:t>
                      </a:r>
                      <a:endParaRPr lang="en-US" sz="2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5" marR="8785" marT="878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20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 1.183 </a:t>
                      </a:r>
                      <a:endParaRPr lang="lo-LA" sz="3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119 </a:t>
                      </a:r>
                      <a:endParaRPr lang="lo-LA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134 </a:t>
                      </a:r>
                      <a:endParaRPr lang="lo-LA" sz="2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122 </a:t>
                      </a:r>
                      <a:endParaRPr lang="lo-LA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112 </a:t>
                      </a:r>
                      <a:endParaRPr lang="lo-LA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112 </a:t>
                      </a:r>
                      <a:endParaRPr lang="lo-LA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  98 </a:t>
                      </a:r>
                      <a:endParaRPr lang="lo-LA" sz="2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  97 </a:t>
                      </a:r>
                      <a:endParaRPr lang="lo-LA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  89 </a:t>
                      </a:r>
                      <a:endParaRPr lang="lo-LA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  80 </a:t>
                      </a:r>
                      <a:endParaRPr lang="lo-LA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  75 </a:t>
                      </a:r>
                      <a:endParaRPr lang="lo-LA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  75 </a:t>
                      </a:r>
                      <a:endParaRPr lang="lo-LA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  70 </a:t>
                      </a:r>
                      <a:endParaRPr lang="lo-LA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ctr"/>
                </a:tc>
                <a:extLst>
                  <a:ext uri="{0D108BD9-81ED-4DB2-BD59-A6C34878D82A}">
                    <a16:rowId xmlns:a16="http://schemas.microsoft.com/office/drawing/2014/main" val="1719194500"/>
                  </a:ext>
                </a:extLst>
              </a:tr>
              <a:tr h="709289"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Khammouane</a:t>
                      </a:r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Province</a:t>
                      </a:r>
                      <a:endParaRPr lang="en-US" sz="2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5" marR="8785" marT="878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20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 1.311 </a:t>
                      </a:r>
                      <a:endParaRPr lang="lo-LA" sz="3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135 </a:t>
                      </a:r>
                      <a:endParaRPr lang="lo-LA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145 </a:t>
                      </a:r>
                      <a:endParaRPr lang="lo-LA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140 </a:t>
                      </a:r>
                      <a:endParaRPr lang="lo-LA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130 </a:t>
                      </a:r>
                      <a:endParaRPr lang="lo-LA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111 </a:t>
                      </a:r>
                      <a:endParaRPr lang="lo-LA" sz="2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110 </a:t>
                      </a:r>
                      <a:endParaRPr lang="lo-LA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  99 </a:t>
                      </a:r>
                      <a:endParaRPr lang="lo-LA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  96 </a:t>
                      </a:r>
                      <a:endParaRPr lang="lo-LA" sz="2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  96 </a:t>
                      </a:r>
                      <a:endParaRPr lang="lo-LA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  83 </a:t>
                      </a:r>
                      <a:endParaRPr lang="lo-LA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  83 </a:t>
                      </a:r>
                      <a:endParaRPr lang="lo-LA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  83 </a:t>
                      </a:r>
                      <a:endParaRPr lang="lo-LA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ctr"/>
                </a:tc>
                <a:extLst>
                  <a:ext uri="{0D108BD9-81ED-4DB2-BD59-A6C34878D82A}">
                    <a16:rowId xmlns:a16="http://schemas.microsoft.com/office/drawing/2014/main" val="4160625908"/>
                  </a:ext>
                </a:extLst>
              </a:tr>
              <a:tr h="709289"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Savannakhet</a:t>
                      </a:r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Province</a:t>
                      </a:r>
                      <a:endParaRPr lang="en-US" sz="2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5" marR="8785" marT="878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20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 1.496 </a:t>
                      </a:r>
                      <a:endParaRPr lang="lo-LA" sz="3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125 </a:t>
                      </a:r>
                      <a:endParaRPr lang="lo-LA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b"/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125 </a:t>
                      </a:r>
                      <a:endParaRPr lang="lo-LA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b"/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125 </a:t>
                      </a:r>
                      <a:endParaRPr lang="lo-LA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b"/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125 </a:t>
                      </a:r>
                      <a:endParaRPr lang="lo-LA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b"/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125 </a:t>
                      </a:r>
                      <a:endParaRPr lang="lo-LA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b"/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125 </a:t>
                      </a:r>
                      <a:endParaRPr lang="lo-LA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b"/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125 </a:t>
                      </a:r>
                      <a:endParaRPr lang="lo-LA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b"/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125 </a:t>
                      </a:r>
                      <a:endParaRPr lang="lo-LA" sz="2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b"/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125 </a:t>
                      </a:r>
                      <a:endParaRPr lang="lo-LA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b"/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125 </a:t>
                      </a:r>
                      <a:endParaRPr lang="lo-LA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b"/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125 </a:t>
                      </a:r>
                      <a:endParaRPr lang="lo-LA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b"/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121 </a:t>
                      </a:r>
                      <a:endParaRPr lang="lo-LA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b"/>
                </a:tc>
                <a:extLst>
                  <a:ext uri="{0D108BD9-81ED-4DB2-BD59-A6C34878D82A}">
                    <a16:rowId xmlns:a16="http://schemas.microsoft.com/office/drawing/2014/main" val="2397246640"/>
                  </a:ext>
                </a:extLst>
              </a:tr>
              <a:tr h="709289"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Champasack</a:t>
                      </a:r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Province</a:t>
                      </a:r>
                      <a:endParaRPr lang="en-US" sz="2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5" marR="8785" marT="878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20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 1.135 </a:t>
                      </a:r>
                      <a:endParaRPr lang="lo-LA" sz="3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115 </a:t>
                      </a:r>
                      <a:endParaRPr lang="lo-LA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130 </a:t>
                      </a:r>
                      <a:endParaRPr lang="lo-LA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125 </a:t>
                      </a:r>
                      <a:endParaRPr lang="lo-LA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125 </a:t>
                      </a:r>
                      <a:endParaRPr lang="lo-LA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115 </a:t>
                      </a:r>
                      <a:endParaRPr lang="lo-LA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105 </a:t>
                      </a:r>
                      <a:endParaRPr lang="lo-LA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100 </a:t>
                      </a:r>
                      <a:endParaRPr lang="lo-LA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  80 </a:t>
                      </a:r>
                      <a:endParaRPr lang="lo-LA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  65 </a:t>
                      </a:r>
                      <a:endParaRPr lang="lo-LA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  65 </a:t>
                      </a:r>
                      <a:endParaRPr lang="lo-LA" sz="2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  60 </a:t>
                      </a:r>
                      <a:endParaRPr lang="lo-LA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  50 </a:t>
                      </a:r>
                      <a:endParaRPr lang="lo-LA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ctr"/>
                </a:tc>
                <a:extLst>
                  <a:ext uri="{0D108BD9-81ED-4DB2-BD59-A6C34878D82A}">
                    <a16:rowId xmlns:a16="http://schemas.microsoft.com/office/drawing/2014/main" val="3477021115"/>
                  </a:ext>
                </a:extLst>
              </a:tr>
              <a:tr h="709289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Target FSW</a:t>
                      </a:r>
                      <a:endParaRPr lang="en-US" sz="2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5" marR="8785" marT="878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20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 8.783 </a:t>
                      </a:r>
                      <a:endParaRPr lang="lo-LA" sz="3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839 </a:t>
                      </a:r>
                      <a:endParaRPr lang="lo-LA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879 </a:t>
                      </a:r>
                      <a:endParaRPr lang="lo-LA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857 </a:t>
                      </a:r>
                      <a:endParaRPr lang="lo-LA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827 </a:t>
                      </a:r>
                      <a:endParaRPr lang="lo-LA" sz="2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808 </a:t>
                      </a:r>
                      <a:endParaRPr lang="lo-LA" sz="2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773 </a:t>
                      </a:r>
                      <a:endParaRPr lang="lo-LA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746 </a:t>
                      </a:r>
                      <a:endParaRPr lang="lo-LA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705 </a:t>
                      </a:r>
                      <a:endParaRPr lang="lo-LA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681 </a:t>
                      </a:r>
                      <a:endParaRPr lang="lo-LA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563 </a:t>
                      </a:r>
                      <a:endParaRPr lang="lo-LA" sz="2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548 </a:t>
                      </a:r>
                      <a:endParaRPr lang="lo-LA" sz="2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        557 </a:t>
                      </a:r>
                      <a:endParaRPr lang="lo-LA" sz="2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8785" marR="8785" marT="878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5438345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450A8077-D7F8-B7F2-4CD9-C6B58AD9ABCD}"/>
              </a:ext>
            </a:extLst>
          </p:cNvPr>
          <p:cNvSpPr/>
          <p:nvPr/>
        </p:nvSpPr>
        <p:spPr>
          <a:xfrm>
            <a:off x="3835831" y="1298448"/>
            <a:ext cx="1760297" cy="488289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0515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F4F49-8655-118C-934C-8DC78D1BF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7620"/>
            <a:ext cx="10515600" cy="917410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MSM target breakdown for Y3</a:t>
            </a:r>
            <a:endParaRPr lang="lo-LA" sz="36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CEE6B188-F224-CBFB-EAFE-89016B205A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4190476"/>
              </p:ext>
            </p:extLst>
          </p:nvPr>
        </p:nvGraphicFramePr>
        <p:xfrm>
          <a:off x="381450" y="898080"/>
          <a:ext cx="11661573" cy="5683250"/>
        </p:xfrm>
        <a:graphic>
          <a:graphicData uri="http://schemas.openxmlformats.org/drawingml/2006/table">
            <a:tbl>
              <a:tblPr>
                <a:tableStyleId>{FABFCF23-3B69-468F-B69F-88F6DE6A72F2}</a:tableStyleId>
              </a:tblPr>
              <a:tblGrid>
                <a:gridCol w="3354422">
                  <a:extLst>
                    <a:ext uri="{9D8B030D-6E8A-4147-A177-3AD203B41FA5}">
                      <a16:colId xmlns:a16="http://schemas.microsoft.com/office/drawing/2014/main" val="734372029"/>
                    </a:ext>
                  </a:extLst>
                </a:gridCol>
                <a:gridCol w="2231136">
                  <a:extLst>
                    <a:ext uri="{9D8B030D-6E8A-4147-A177-3AD203B41FA5}">
                      <a16:colId xmlns:a16="http://schemas.microsoft.com/office/drawing/2014/main" val="3303316876"/>
                    </a:ext>
                  </a:extLst>
                </a:gridCol>
                <a:gridCol w="438912">
                  <a:extLst>
                    <a:ext uri="{9D8B030D-6E8A-4147-A177-3AD203B41FA5}">
                      <a16:colId xmlns:a16="http://schemas.microsoft.com/office/drawing/2014/main" val="39067698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09405787"/>
                    </a:ext>
                  </a:extLst>
                </a:gridCol>
                <a:gridCol w="585216">
                  <a:extLst>
                    <a:ext uri="{9D8B030D-6E8A-4147-A177-3AD203B41FA5}">
                      <a16:colId xmlns:a16="http://schemas.microsoft.com/office/drawing/2014/main" val="8568986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27817800"/>
                    </a:ext>
                  </a:extLst>
                </a:gridCol>
                <a:gridCol w="521208">
                  <a:extLst>
                    <a:ext uri="{9D8B030D-6E8A-4147-A177-3AD203B41FA5}">
                      <a16:colId xmlns:a16="http://schemas.microsoft.com/office/drawing/2014/main" val="2788797284"/>
                    </a:ext>
                  </a:extLst>
                </a:gridCol>
                <a:gridCol w="557784">
                  <a:extLst>
                    <a:ext uri="{9D8B030D-6E8A-4147-A177-3AD203B41FA5}">
                      <a16:colId xmlns:a16="http://schemas.microsoft.com/office/drawing/2014/main" val="76379933"/>
                    </a:ext>
                  </a:extLst>
                </a:gridCol>
                <a:gridCol w="466344">
                  <a:extLst>
                    <a:ext uri="{9D8B030D-6E8A-4147-A177-3AD203B41FA5}">
                      <a16:colId xmlns:a16="http://schemas.microsoft.com/office/drawing/2014/main" val="18230636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8960713"/>
                    </a:ext>
                  </a:extLst>
                </a:gridCol>
                <a:gridCol w="566928">
                  <a:extLst>
                    <a:ext uri="{9D8B030D-6E8A-4147-A177-3AD203B41FA5}">
                      <a16:colId xmlns:a16="http://schemas.microsoft.com/office/drawing/2014/main" val="18402923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49920615"/>
                    </a:ext>
                  </a:extLst>
                </a:gridCol>
                <a:gridCol w="420624">
                  <a:extLst>
                    <a:ext uri="{9D8B030D-6E8A-4147-A177-3AD203B41FA5}">
                      <a16:colId xmlns:a16="http://schemas.microsoft.com/office/drawing/2014/main" val="3946288601"/>
                    </a:ext>
                  </a:extLst>
                </a:gridCol>
                <a:gridCol w="626191">
                  <a:extLst>
                    <a:ext uri="{9D8B030D-6E8A-4147-A177-3AD203B41FA5}">
                      <a16:colId xmlns:a16="http://schemas.microsoft.com/office/drawing/2014/main" val="1577922607"/>
                    </a:ext>
                  </a:extLst>
                </a:gridCol>
              </a:tblGrid>
              <a:tr h="852079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MSM Area of implementation </a:t>
                      </a:r>
                      <a:endParaRPr lang="en-US" sz="3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No. HIV test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June-22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Jul-22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Aug-22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Sep-22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Oct-22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Nov-22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Dec-22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Jan-23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Feb-23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Mar-23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Apr-23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May-23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4107049"/>
                  </a:ext>
                </a:extLst>
              </a:tr>
              <a:tr h="257270">
                <a:tc>
                  <a:txBody>
                    <a:bodyPr/>
                    <a:lstStyle/>
                    <a:p>
                      <a:pPr algn="l" rtl="0" fontAlgn="ctr"/>
                      <a:endParaRPr lang="en-US" sz="2000" b="1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rtl="0" fontAlgn="ctr"/>
                      <a:r>
                        <a:rPr lang="en-US" sz="2000" b="1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Luangphrabang</a:t>
                      </a:r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P.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lo-LA" sz="1800" b="1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rtl="0" fontAlgn="ctr"/>
                      <a:endParaRPr lang="lo-LA" sz="1800" b="1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rtl="0" fontAlgn="ctr"/>
                      <a:r>
                        <a:rPr lang="lo-LA" sz="18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532</a:t>
                      </a:r>
                      <a:endParaRPr lang="lo-LA" sz="1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45</a:t>
                      </a:r>
                      <a:endParaRPr lang="lo-LA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45</a:t>
                      </a:r>
                      <a:endParaRPr lang="lo-LA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45</a:t>
                      </a:r>
                      <a:endParaRPr lang="lo-LA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45</a:t>
                      </a:r>
                      <a:endParaRPr lang="lo-LA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45</a:t>
                      </a:r>
                      <a:endParaRPr lang="lo-LA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45</a:t>
                      </a:r>
                      <a:endParaRPr lang="lo-LA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45</a:t>
                      </a:r>
                      <a:endParaRPr lang="lo-LA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45</a:t>
                      </a:r>
                      <a:endParaRPr lang="lo-LA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45</a:t>
                      </a:r>
                      <a:endParaRPr lang="lo-LA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45</a:t>
                      </a:r>
                      <a:endParaRPr lang="lo-LA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42</a:t>
                      </a:r>
                      <a:endParaRPr lang="lo-LA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40</a:t>
                      </a:r>
                      <a:endParaRPr lang="lo-LA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237723996"/>
                  </a:ext>
                </a:extLst>
              </a:tr>
              <a:tr h="521263">
                <a:tc>
                  <a:txBody>
                    <a:bodyPr/>
                    <a:lstStyle/>
                    <a:p>
                      <a:pPr algn="l" rtl="0" fontAlgn="ctr"/>
                      <a:endParaRPr lang="en-US" sz="2000" b="1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rtl="0" fontAlgn="ctr"/>
                      <a:r>
                        <a:rPr lang="en-US" sz="2000" b="1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Xayabury</a:t>
                      </a:r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P.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lo-LA" sz="1800" b="1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rtl="0" fontAlgn="ctr"/>
                      <a:endParaRPr lang="lo-LA" sz="1800" b="1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rtl="0" fontAlgn="ctr"/>
                      <a:r>
                        <a:rPr lang="lo-LA" sz="18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436</a:t>
                      </a:r>
                      <a:endParaRPr lang="lo-LA" sz="1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36</a:t>
                      </a:r>
                      <a:endParaRPr lang="lo-LA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40</a:t>
                      </a:r>
                      <a:endParaRPr lang="lo-LA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36</a:t>
                      </a:r>
                      <a:endParaRPr lang="lo-LA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36</a:t>
                      </a:r>
                      <a:endParaRPr lang="lo-LA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36</a:t>
                      </a:r>
                      <a:endParaRPr lang="lo-LA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36</a:t>
                      </a:r>
                      <a:endParaRPr lang="lo-LA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36</a:t>
                      </a:r>
                      <a:endParaRPr lang="lo-LA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36</a:t>
                      </a:r>
                      <a:endParaRPr lang="lo-LA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36</a:t>
                      </a:r>
                      <a:endParaRPr lang="lo-LA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36</a:t>
                      </a:r>
                      <a:endParaRPr lang="lo-LA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36</a:t>
                      </a:r>
                      <a:endParaRPr lang="lo-LA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36</a:t>
                      </a:r>
                      <a:endParaRPr lang="lo-LA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943242411"/>
                  </a:ext>
                </a:extLst>
              </a:tr>
              <a:tr h="580362">
                <a:tc>
                  <a:txBody>
                    <a:bodyPr/>
                    <a:lstStyle/>
                    <a:p>
                      <a:pPr algn="l" rtl="0" fontAlgn="ctr"/>
                      <a:endParaRPr lang="en-US" sz="2000" b="1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rtl="0" fontAlgn="ctr"/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Vientiane P. 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lo-LA" sz="1800" b="1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rtl="0" fontAlgn="ctr"/>
                      <a:endParaRPr lang="lo-LA" sz="1800" b="1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rtl="0" fontAlgn="ctr"/>
                      <a:r>
                        <a:rPr lang="lo-LA" sz="18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1395</a:t>
                      </a:r>
                      <a:endParaRPr lang="lo-LA" sz="1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116</a:t>
                      </a:r>
                      <a:endParaRPr lang="lo-LA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119</a:t>
                      </a:r>
                      <a:endParaRPr lang="lo-LA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116</a:t>
                      </a:r>
                      <a:endParaRPr lang="lo-LA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116</a:t>
                      </a:r>
                      <a:endParaRPr lang="lo-LA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116</a:t>
                      </a:r>
                      <a:endParaRPr lang="lo-LA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116</a:t>
                      </a:r>
                      <a:endParaRPr lang="lo-LA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116</a:t>
                      </a:r>
                      <a:endParaRPr lang="lo-LA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116</a:t>
                      </a:r>
                      <a:endParaRPr lang="lo-LA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116</a:t>
                      </a:r>
                      <a:endParaRPr lang="lo-LA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116</a:t>
                      </a:r>
                      <a:endParaRPr lang="lo-LA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116</a:t>
                      </a:r>
                      <a:endParaRPr lang="lo-LA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116</a:t>
                      </a:r>
                      <a:endParaRPr lang="lo-LA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165616632"/>
                  </a:ext>
                </a:extLst>
              </a:tr>
              <a:tr h="525968">
                <a:tc>
                  <a:txBody>
                    <a:bodyPr/>
                    <a:lstStyle/>
                    <a:p>
                      <a:pPr algn="l" rtl="0" fontAlgn="ctr"/>
                      <a:endParaRPr lang="en-US" sz="2000" b="1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rtl="0" fontAlgn="ctr"/>
                      <a:r>
                        <a:rPr lang="en-US" sz="2000" b="1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Borykhamxay</a:t>
                      </a:r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P.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lo-LA" sz="1800" b="1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rtl="0" fontAlgn="ctr"/>
                      <a:endParaRPr lang="lo-LA" sz="1800" b="1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rtl="0" fontAlgn="ctr"/>
                      <a:r>
                        <a:rPr lang="lo-LA" sz="18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122</a:t>
                      </a:r>
                      <a:endParaRPr lang="lo-LA" sz="1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19</a:t>
                      </a:r>
                      <a:endParaRPr lang="lo-LA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  <a:endParaRPr lang="lo-LA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  <a:endParaRPr lang="lo-LA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  <a:endParaRPr lang="lo-LA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  <a:endParaRPr lang="lo-LA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  <a:endParaRPr lang="lo-LA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  <a:endParaRPr lang="lo-LA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  <a:endParaRPr lang="lo-LA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  <a:endParaRPr lang="lo-LA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  <a:endParaRPr lang="lo-LA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  <a:endParaRPr lang="lo-LA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  <a:endParaRPr lang="lo-LA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23118205"/>
                  </a:ext>
                </a:extLst>
              </a:tr>
              <a:tr h="803319">
                <a:tc>
                  <a:txBody>
                    <a:bodyPr/>
                    <a:lstStyle/>
                    <a:p>
                      <a:pPr algn="l" rtl="0" fontAlgn="ctr"/>
                      <a:endParaRPr lang="en-US" sz="2000" b="1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rtl="0" fontAlgn="ctr"/>
                      <a:r>
                        <a:rPr lang="en-US" sz="2000" b="1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Khammouane</a:t>
                      </a:r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P.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lo-LA" sz="1800" b="1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rtl="0" fontAlgn="ctr"/>
                      <a:endParaRPr lang="lo-LA" sz="1800" b="1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rtl="0" fontAlgn="ctr"/>
                      <a:r>
                        <a:rPr lang="lo-LA" sz="18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758</a:t>
                      </a:r>
                      <a:endParaRPr lang="lo-LA" sz="1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63</a:t>
                      </a:r>
                      <a:endParaRPr lang="lo-LA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65</a:t>
                      </a:r>
                      <a:endParaRPr lang="lo-LA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63</a:t>
                      </a:r>
                      <a:endParaRPr lang="lo-LA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63</a:t>
                      </a:r>
                      <a:endParaRPr lang="lo-LA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63</a:t>
                      </a:r>
                      <a:endParaRPr lang="lo-LA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63</a:t>
                      </a:r>
                      <a:endParaRPr lang="lo-LA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63</a:t>
                      </a:r>
                      <a:endParaRPr lang="lo-LA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63</a:t>
                      </a:r>
                      <a:endParaRPr lang="lo-LA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63</a:t>
                      </a:r>
                      <a:endParaRPr lang="lo-LA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63</a:t>
                      </a:r>
                      <a:endParaRPr lang="lo-LA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63</a:t>
                      </a:r>
                      <a:endParaRPr lang="lo-LA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63</a:t>
                      </a:r>
                      <a:endParaRPr lang="lo-LA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850129605"/>
                  </a:ext>
                </a:extLst>
              </a:tr>
              <a:tr h="57001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Target MSM</a:t>
                      </a:r>
                    </a:p>
                    <a:p>
                      <a:pPr algn="ctr" rtl="0" fontAlgn="ctr"/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o-LA" sz="18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3243</a:t>
                      </a:r>
                      <a:endParaRPr lang="lo-LA" sz="1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279</a:t>
                      </a:r>
                      <a:endParaRPr lang="lo-LA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278</a:t>
                      </a:r>
                      <a:endParaRPr lang="lo-LA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269</a:t>
                      </a:r>
                      <a:endParaRPr lang="lo-LA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270</a:t>
                      </a:r>
                      <a:endParaRPr lang="lo-LA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270</a:t>
                      </a:r>
                      <a:endParaRPr lang="lo-LA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270</a:t>
                      </a:r>
                      <a:endParaRPr lang="lo-LA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269</a:t>
                      </a:r>
                      <a:endParaRPr lang="lo-LA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270</a:t>
                      </a:r>
                      <a:endParaRPr lang="lo-LA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269</a:t>
                      </a:r>
                      <a:endParaRPr lang="lo-LA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269</a:t>
                      </a:r>
                      <a:endParaRPr lang="lo-LA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266</a:t>
                      </a:r>
                      <a:endParaRPr lang="lo-LA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264</a:t>
                      </a:r>
                      <a:endParaRPr lang="lo-LA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6350" marR="6350" marT="635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8960223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9B27D80F-DBD5-5431-9F19-632BAD90A5AC}"/>
              </a:ext>
            </a:extLst>
          </p:cNvPr>
          <p:cNvSpPr/>
          <p:nvPr/>
        </p:nvSpPr>
        <p:spPr>
          <a:xfrm>
            <a:off x="3913632" y="898080"/>
            <a:ext cx="1773936" cy="581297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9864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" y="501557"/>
            <a:ext cx="2382078" cy="6238934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ea typeface="Phetsarath OT" panose="02000500000000000001" pitchFamily="2" charset="2"/>
                <a:cs typeface="Times New Roman" pitchFamily="18" charset="0"/>
              </a:rPr>
              <a:t>Target  Y3:  </a:t>
            </a:r>
            <a:br>
              <a:rPr lang="en-US" sz="2800" b="1" dirty="0">
                <a:solidFill>
                  <a:srgbClr val="002060"/>
                </a:solidFill>
                <a:latin typeface="Times New Roman" pitchFamily="18" charset="0"/>
                <a:ea typeface="Phetsarath OT" panose="02000500000000000001" pitchFamily="2" charset="2"/>
                <a:cs typeface="Times New Roman" pitchFamily="18" charset="0"/>
              </a:rPr>
            </a:br>
            <a:br>
              <a:rPr lang="en-US" sz="2400" b="1" dirty="0">
                <a:solidFill>
                  <a:srgbClr val="002060"/>
                </a:solidFill>
                <a:latin typeface="Times New Roman" pitchFamily="18" charset="0"/>
                <a:ea typeface="Phetsarath OT" panose="02000500000000000001" pitchFamily="2" charset="2"/>
                <a:cs typeface="Times New Roman" pitchFamily="18" charset="0"/>
              </a:rPr>
            </a:b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ea typeface="Phetsarath OT" panose="02000500000000000001" pitchFamily="2" charset="2"/>
                <a:cs typeface="Times New Roman" pitchFamily="18" charset="0"/>
              </a:rPr>
              <a:t>DLIK-(C)</a:t>
            </a:r>
            <a:br>
              <a:rPr lang="en-US" sz="2400" b="1" dirty="0">
                <a:solidFill>
                  <a:srgbClr val="002060"/>
                </a:solidFill>
                <a:latin typeface="Times New Roman" pitchFamily="18" charset="0"/>
                <a:ea typeface="Phetsarath OT" panose="02000500000000000001" pitchFamily="2" charset="2"/>
                <a:cs typeface="Times New Roman" pitchFamily="18" charset="0"/>
              </a:rPr>
            </a:b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ea typeface="Phetsarath OT" panose="02000500000000000001" pitchFamily="2" charset="2"/>
                <a:cs typeface="Times New Roman" pitchFamily="18" charset="0"/>
              </a:rPr>
              <a:t> Increase </a:t>
            </a:r>
            <a:r>
              <a:rPr lang="en-US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5</a:t>
            </a:r>
            <a:r>
              <a:rPr lang="lo-LA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%</a:t>
            </a:r>
            <a:r>
              <a:rPr lang="en-US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of </a:t>
            </a:r>
            <a:br>
              <a:rPr lang="en-US" sz="3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>
                <a:latin typeface="Times New Roman" pitchFamily="18" charset="0"/>
                <a:ea typeface="Phetsarath OT" panose="02000500000000000001" pitchFamily="2" charset="2"/>
                <a:cs typeface="Times New Roman" pitchFamily="18" charset="0"/>
              </a:rPr>
              <a:t>Number </a:t>
            </a: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ea typeface="Phetsarath OT" panose="02000500000000000001" pitchFamily="2" charset="2"/>
                <a:cs typeface="Times New Roman" pitchFamily="18" charset="0"/>
              </a:rPr>
              <a:t>HIV positive cases currently on treatment</a:t>
            </a:r>
            <a:endParaRPr lang="en-US" sz="3600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B077D33-A388-4614-95E8-2E839BE5C8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9294028"/>
              </p:ext>
            </p:extLst>
          </p:nvPr>
        </p:nvGraphicFramePr>
        <p:xfrm>
          <a:off x="2852531" y="172278"/>
          <a:ext cx="8458199" cy="64670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2613">
                  <a:extLst>
                    <a:ext uri="{9D8B030D-6E8A-4147-A177-3AD203B41FA5}">
                      <a16:colId xmlns:a16="http://schemas.microsoft.com/office/drawing/2014/main" val="3764473292"/>
                    </a:ext>
                  </a:extLst>
                </a:gridCol>
                <a:gridCol w="3528739">
                  <a:extLst>
                    <a:ext uri="{9D8B030D-6E8A-4147-A177-3AD203B41FA5}">
                      <a16:colId xmlns:a16="http://schemas.microsoft.com/office/drawing/2014/main" val="3954297996"/>
                    </a:ext>
                  </a:extLst>
                </a:gridCol>
                <a:gridCol w="2101081">
                  <a:extLst>
                    <a:ext uri="{9D8B030D-6E8A-4147-A177-3AD203B41FA5}">
                      <a16:colId xmlns:a16="http://schemas.microsoft.com/office/drawing/2014/main" val="2238157113"/>
                    </a:ext>
                  </a:extLst>
                </a:gridCol>
                <a:gridCol w="2235766">
                  <a:extLst>
                    <a:ext uri="{9D8B030D-6E8A-4147-A177-3AD203B41FA5}">
                      <a16:colId xmlns:a16="http://schemas.microsoft.com/office/drawing/2014/main" val="4050819033"/>
                    </a:ext>
                  </a:extLst>
                </a:gridCol>
              </a:tblGrid>
              <a:tr h="65742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No.</a:t>
                      </a:r>
                      <a:endParaRPr lang="en-US" sz="2000" b="1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Health Facilities</a:t>
                      </a:r>
                    </a:p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(ART and POC sites)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Y2</a:t>
                      </a:r>
                      <a:b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</a:br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(end of may.22)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Y3 (5%)</a:t>
                      </a:r>
                      <a:b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</a:br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(end of may.23)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602726935"/>
                  </a:ext>
                </a:extLst>
              </a:tr>
              <a:tr h="29938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</a:t>
                      </a:r>
                      <a:endParaRPr lang="en-US" sz="2000" b="1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2000" b="1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Savannakhet</a:t>
                      </a:r>
                      <a:endParaRPr lang="en-US" sz="2000" b="1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1,295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1,360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67152588"/>
                  </a:ext>
                </a:extLst>
              </a:tr>
              <a:tr h="29938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</a:t>
                      </a:r>
                      <a:endParaRPr lang="en-US" sz="2000" b="1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2000" b="1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Setthathilath HP</a:t>
                      </a:r>
                      <a:endParaRPr lang="en-US" sz="2000" b="1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3,019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3,170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4764340"/>
                  </a:ext>
                </a:extLst>
              </a:tr>
              <a:tr h="29938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</a:t>
                      </a:r>
                      <a:endParaRPr lang="en-US" sz="2000" b="1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2000" b="1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Mahosot HP</a:t>
                      </a:r>
                      <a:endParaRPr lang="en-US" sz="2000" b="1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1,433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1,505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00469190"/>
                  </a:ext>
                </a:extLst>
              </a:tr>
              <a:tr h="29938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</a:t>
                      </a:r>
                      <a:endParaRPr lang="en-US" sz="2000" b="1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2000" b="1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Louangphrabang</a:t>
                      </a:r>
                      <a:endParaRPr lang="en-US" sz="2000" b="1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559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587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95340270"/>
                  </a:ext>
                </a:extLst>
              </a:tr>
              <a:tr h="29938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</a:t>
                      </a:r>
                      <a:endParaRPr lang="en-US" sz="2000" b="1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2000" b="1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Champasack</a:t>
                      </a:r>
                      <a:endParaRPr lang="en-US" sz="2000" b="1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994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1,044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58725431"/>
                  </a:ext>
                </a:extLst>
              </a:tr>
              <a:tr h="29938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6</a:t>
                      </a:r>
                      <a:endParaRPr lang="en-US" sz="2000" b="1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2000" b="1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Bokeo</a:t>
                      </a:r>
                      <a:endParaRPr lang="en-US" sz="2000" b="1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170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179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64662255"/>
                  </a:ext>
                </a:extLst>
              </a:tr>
              <a:tr h="29938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7</a:t>
                      </a:r>
                      <a:endParaRPr lang="en-US" sz="2000" b="1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2000" b="1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Louangnamtha</a:t>
                      </a:r>
                      <a:endParaRPr lang="en-US" sz="2000" b="1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154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162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37015373"/>
                  </a:ext>
                </a:extLst>
              </a:tr>
              <a:tr h="29938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8</a:t>
                      </a:r>
                      <a:endParaRPr lang="en-US" sz="2000" b="1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2000" b="1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Khammouane</a:t>
                      </a:r>
                      <a:endParaRPr lang="en-US" sz="2000" b="1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495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520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57034269"/>
                  </a:ext>
                </a:extLst>
              </a:tr>
              <a:tr h="32324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9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2000" b="1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Tonpheung</a:t>
                      </a:r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Dist. Hospital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71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21881225"/>
                  </a:ext>
                </a:extLst>
              </a:tr>
              <a:tr h="29938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10</a:t>
                      </a:r>
                      <a:endParaRPr lang="en-US" sz="2000" b="1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2000" b="1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Houaphan</a:t>
                      </a:r>
                      <a:endParaRPr lang="en-US" sz="2000" b="1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1255782"/>
                  </a:ext>
                </a:extLst>
              </a:tr>
              <a:tr h="29938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11</a:t>
                      </a:r>
                      <a:endParaRPr lang="en-US" sz="2000" b="1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2000" b="1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Friendship HP</a:t>
                      </a:r>
                      <a:endParaRPr lang="en-US" sz="2000" b="1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689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723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57832120"/>
                  </a:ext>
                </a:extLst>
              </a:tr>
              <a:tr h="29938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12</a:t>
                      </a:r>
                      <a:endParaRPr lang="en-US" sz="2000" b="1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2000" b="1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Saravanh</a:t>
                      </a:r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46004641"/>
                  </a:ext>
                </a:extLst>
              </a:tr>
              <a:tr h="29938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13</a:t>
                      </a:r>
                      <a:endParaRPr lang="en-US" sz="2000" b="1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2000" b="1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Oudomxay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97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95393558"/>
                  </a:ext>
                </a:extLst>
              </a:tr>
              <a:tr h="28823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14</a:t>
                      </a:r>
                      <a:endParaRPr lang="en-US" sz="2000" b="1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2000" b="1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Songkhone Dist. Hospital</a:t>
                      </a:r>
                      <a:endParaRPr lang="en-US" sz="2000" b="1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8094621"/>
                  </a:ext>
                </a:extLst>
              </a:tr>
              <a:tr h="29938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15</a:t>
                      </a:r>
                      <a:endParaRPr lang="en-US" sz="2000" b="1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2000" b="1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Sayaboury</a:t>
                      </a:r>
                      <a:endParaRPr lang="en-US" sz="2000" b="1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68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9022698"/>
                  </a:ext>
                </a:extLst>
              </a:tr>
              <a:tr h="29938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16</a:t>
                      </a:r>
                      <a:endParaRPr lang="en-US" sz="2000" b="1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2000" b="1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Vientiane Province</a:t>
                      </a:r>
                      <a:endParaRPr lang="en-US" sz="2000" b="1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08687949"/>
                  </a:ext>
                </a:extLst>
              </a:tr>
              <a:tr h="29938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17</a:t>
                      </a:r>
                      <a:endParaRPr lang="en-US" sz="2000" b="1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2000" b="1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Bolikhamxay</a:t>
                      </a:r>
                      <a:endParaRPr lang="en-US" sz="2000" b="1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44911028"/>
                  </a:ext>
                </a:extLst>
              </a:tr>
              <a:tr h="29938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18</a:t>
                      </a:r>
                      <a:endParaRPr lang="en-US" sz="2000" b="1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2000" b="1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Xiengkuang</a:t>
                      </a:r>
                      <a:endParaRPr lang="en-US" sz="2000" b="1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40754462"/>
                  </a:ext>
                </a:extLst>
              </a:tr>
              <a:tr h="299380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2000" b="1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Total</a:t>
                      </a:r>
                      <a:endParaRPr lang="en-US" sz="2000" b="1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9,317</a:t>
                      </a: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9,783</a:t>
                      </a: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549999"/>
                  </a:ext>
                </a:extLst>
              </a:tr>
            </a:tbl>
          </a:graphicData>
        </a:graphic>
      </p:graphicFrame>
      <p:sp>
        <p:nvSpPr>
          <p:cNvPr id="4" name="Arrow: Right 3">
            <a:extLst>
              <a:ext uri="{FF2B5EF4-FFF2-40B4-BE49-F238E27FC236}">
                <a16:creationId xmlns:a16="http://schemas.microsoft.com/office/drawing/2014/main" id="{A99F3468-1AB6-418F-BD74-4E4912D31BCB}"/>
              </a:ext>
            </a:extLst>
          </p:cNvPr>
          <p:cNvSpPr/>
          <p:nvPr/>
        </p:nvSpPr>
        <p:spPr>
          <a:xfrm>
            <a:off x="2166730" y="2306673"/>
            <a:ext cx="685801" cy="3279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7B61B2DE-E04A-4337-A8E3-31131EA489E1}"/>
              </a:ext>
            </a:extLst>
          </p:cNvPr>
          <p:cNvSpPr/>
          <p:nvPr/>
        </p:nvSpPr>
        <p:spPr>
          <a:xfrm>
            <a:off x="8547652" y="6390862"/>
            <a:ext cx="1262270" cy="1576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5292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16C76BB-1337-A616-F91A-7F24C336C9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5330" y="1915244"/>
            <a:ext cx="10197884" cy="2573607"/>
          </a:xfrm>
          <a:noFill/>
        </p:spPr>
        <p:txBody>
          <a:bodyPr anchor="ctr"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Phetsarath OT" panose="02000500000000000001" pitchFamily="2" charset="2"/>
                <a:cs typeface="Times New Roman" panose="02020603050405020304" pitchFamily="18" charset="0"/>
              </a:rPr>
              <a:t>Review the needs to reprogram for C19 RM funds HIV program</a:t>
            </a:r>
            <a:endParaRPr lang="en-US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Image result for HIV ribbon">
            <a:extLst>
              <a:ext uri="{FF2B5EF4-FFF2-40B4-BE49-F238E27FC236}">
                <a16:creationId xmlns:a16="http://schemas.microsoft.com/office/drawing/2014/main" id="{DB61F9A9-AB42-8BBC-6683-241435C5F9E4}"/>
              </a:ext>
            </a:extLst>
          </p:cNvPr>
          <p:cNvPicPr/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78" b="8130"/>
          <a:stretch/>
        </p:blipFill>
        <p:spPr bwMode="auto">
          <a:xfrm>
            <a:off x="428786" y="2425485"/>
            <a:ext cx="857573" cy="141974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225572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6853" y="1702795"/>
            <a:ext cx="11079893" cy="1436190"/>
          </a:xfrm>
        </p:spPr>
        <p:txBody>
          <a:bodyPr>
            <a:normAutofit/>
          </a:bodyPr>
          <a:lstStyle/>
          <a:p>
            <a:r>
              <a:rPr lang="en-US" sz="2400" b="1" dirty="0"/>
              <a:t>Implementation Period 3 years </a:t>
            </a:r>
            <a:r>
              <a:rPr lang="en-US" sz="2400" dirty="0"/>
              <a:t>:     </a:t>
            </a:r>
            <a:r>
              <a:rPr lang="en-US" sz="2400" b="1" dirty="0">
                <a:solidFill>
                  <a:srgbClr val="0070C0"/>
                </a:solidFill>
              </a:rPr>
              <a:t>1 January 2021 - 31 December 2023</a:t>
            </a:r>
          </a:p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Activities and Budget 3 years:                   </a:t>
            </a:r>
            <a:r>
              <a:rPr lang="en-US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597.283 USD</a:t>
            </a:r>
          </a:p>
          <a:p>
            <a:r>
              <a:rPr lang="en-US" sz="2400" b="1" dirty="0"/>
              <a:t>Main Focus of C19RM Funding:       </a:t>
            </a:r>
            <a:r>
              <a:rPr lang="en-US" sz="2400" b="1" dirty="0">
                <a:solidFill>
                  <a:srgbClr val="0070C0"/>
                </a:solidFill>
              </a:rPr>
              <a:t>Mitigation of Covid19 risks for the HIV programs</a:t>
            </a:r>
          </a:p>
          <a:p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64023" y="532263"/>
            <a:ext cx="11204811" cy="77792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br>
              <a:rPr lang="en-US" sz="3200" b="1" dirty="0"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Overview of C19RM funding for HIV program</a:t>
            </a:r>
            <a:br>
              <a:rPr lang="en-US" sz="3200" b="1" dirty="0">
                <a:latin typeface="Times New Roman" pitchFamily="18" charset="0"/>
                <a:cs typeface="Times New Roman" pitchFamily="18" charset="0"/>
              </a:rPr>
            </a:b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E235D9D-7F5E-4D96-8A2F-2A84818085DE}"/>
              </a:ext>
            </a:extLst>
          </p:cNvPr>
          <p:cNvSpPr txBox="1">
            <a:spLocks/>
          </p:cNvSpPr>
          <p:nvPr/>
        </p:nvSpPr>
        <p:spPr>
          <a:xfrm>
            <a:off x="693628" y="3318279"/>
            <a:ext cx="11204811" cy="2831509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/>
          </a:p>
          <a:p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n-US" sz="24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Signed contract </a:t>
            </a: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between DPC/NPOC/PR and CHAS to Implementation Project</a:t>
            </a:r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/>
              <a:t> </a:t>
            </a:r>
            <a:r>
              <a:rPr lang="en-US" b="1">
                <a:solidFill>
                  <a:srgbClr val="0070C0"/>
                </a:solidFill>
              </a:rPr>
              <a:t>1</a:t>
            </a:r>
            <a:r>
              <a:rPr lang="en-US" b="1" baseline="30000">
                <a:solidFill>
                  <a:srgbClr val="0070C0"/>
                </a:solidFill>
              </a:rPr>
              <a:t>st</a:t>
            </a:r>
            <a:r>
              <a:rPr lang="en-US" b="1">
                <a:solidFill>
                  <a:srgbClr val="0070C0"/>
                </a:solidFill>
              </a:rPr>
              <a:t> October 2021 </a:t>
            </a:r>
          </a:p>
          <a:p>
            <a:r>
              <a:rPr lang="en-US" b="1">
                <a:solidFill>
                  <a:srgbClr val="0070C0"/>
                </a:solidFill>
              </a:rPr>
              <a:t>Completed open bank account </a:t>
            </a:r>
            <a:r>
              <a:rPr lang="en-US"/>
              <a:t>for COVID-19 funding 2021.</a:t>
            </a:r>
          </a:p>
          <a:p>
            <a:r>
              <a:rPr lang="en-US" b="1">
                <a:solidFill>
                  <a:srgbClr val="0070C0"/>
                </a:solidFill>
              </a:rPr>
              <a:t>Recruited</a:t>
            </a:r>
            <a:r>
              <a:rPr lang="en-US">
                <a:solidFill>
                  <a:srgbClr val="0070C0"/>
                </a:solidFill>
              </a:rPr>
              <a:t> </a:t>
            </a:r>
            <a:r>
              <a:rPr lang="en-US"/>
              <a:t> Project coordinator and Finance officer 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5591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3609" y="327547"/>
            <a:ext cx="10515600" cy="81993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br>
              <a:rPr lang="en-US" sz="3200" b="1" dirty="0"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Overview of C19RM funding approved for HIV program</a:t>
            </a:r>
            <a:br>
              <a:rPr lang="en-US" sz="3200" b="1" dirty="0">
                <a:latin typeface="Times New Roman" pitchFamily="18" charset="0"/>
                <a:cs typeface="Times New Roman" pitchFamily="18" charset="0"/>
              </a:rPr>
            </a:br>
            <a:endParaRPr lang="en-US" sz="3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55978" y="5162324"/>
            <a:ext cx="10081816" cy="107721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en-US" sz="2000" b="1" dirty="0"/>
          </a:p>
          <a:p>
            <a:r>
              <a:rPr lang="en-US" sz="2400" b="1" dirty="0"/>
              <a:t>Remark:   CHAS does not have any procurement of health product in this grant</a:t>
            </a:r>
          </a:p>
          <a:p>
            <a:endParaRPr lang="en-US" sz="2000" b="1" dirty="0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D3E3C5FC-44EF-436B-B98D-A13D719BAD4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55978" y="1695676"/>
          <a:ext cx="9880043" cy="30422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942">
                  <a:extLst>
                    <a:ext uri="{9D8B030D-6E8A-4147-A177-3AD203B41FA5}">
                      <a16:colId xmlns:a16="http://schemas.microsoft.com/office/drawing/2014/main" val="1412796240"/>
                    </a:ext>
                  </a:extLst>
                </a:gridCol>
                <a:gridCol w="1602728">
                  <a:extLst>
                    <a:ext uri="{9D8B030D-6E8A-4147-A177-3AD203B41FA5}">
                      <a16:colId xmlns:a16="http://schemas.microsoft.com/office/drawing/2014/main" val="914247192"/>
                    </a:ext>
                  </a:extLst>
                </a:gridCol>
                <a:gridCol w="1667435">
                  <a:extLst>
                    <a:ext uri="{9D8B030D-6E8A-4147-A177-3AD203B41FA5}">
                      <a16:colId xmlns:a16="http://schemas.microsoft.com/office/drawing/2014/main" val="2119701238"/>
                    </a:ext>
                  </a:extLst>
                </a:gridCol>
                <a:gridCol w="1559859">
                  <a:extLst>
                    <a:ext uri="{9D8B030D-6E8A-4147-A177-3AD203B41FA5}">
                      <a16:colId xmlns:a16="http://schemas.microsoft.com/office/drawing/2014/main" val="3044326116"/>
                    </a:ext>
                  </a:extLst>
                </a:gridCol>
                <a:gridCol w="2251079">
                  <a:extLst>
                    <a:ext uri="{9D8B030D-6E8A-4147-A177-3AD203B41FA5}">
                      <a16:colId xmlns:a16="http://schemas.microsoft.com/office/drawing/2014/main" val="38794734"/>
                    </a:ext>
                  </a:extLst>
                </a:gridCol>
              </a:tblGrid>
              <a:tr h="475345">
                <a:tc>
                  <a:txBody>
                    <a:bodyPr/>
                    <a:lstStyle/>
                    <a:p>
                      <a:r>
                        <a:rPr lang="en-US" sz="2400" dirty="0"/>
                        <a:t>Approved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5668289"/>
                  </a:ext>
                </a:extLst>
              </a:tr>
              <a:tr h="855622">
                <a:tc>
                  <a:txBody>
                    <a:bodyPr/>
                    <a:lstStyle/>
                    <a:p>
                      <a:r>
                        <a:rPr lang="en-US" sz="2400" dirty="0"/>
                        <a:t>C19RM grant total (USD)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120,741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246,411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230,131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597,283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1477865"/>
                  </a:ext>
                </a:extLst>
              </a:tr>
              <a:tr h="855622">
                <a:tc>
                  <a:txBody>
                    <a:bodyPr/>
                    <a:lstStyle/>
                    <a:p>
                      <a:r>
                        <a:rPr lang="en-US" sz="2400" dirty="0"/>
                        <a:t>Procurement </a:t>
                      </a:r>
                    </a:p>
                    <a:p>
                      <a:r>
                        <a:rPr lang="en-US" sz="2400" dirty="0"/>
                        <a:t>Non-HP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54,895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54,895 (9%)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2579103"/>
                  </a:ext>
                </a:extLst>
              </a:tr>
              <a:tr h="855622">
                <a:tc>
                  <a:txBody>
                    <a:bodyPr/>
                    <a:lstStyle/>
                    <a:p>
                      <a:r>
                        <a:rPr lang="en-US" sz="2400" dirty="0"/>
                        <a:t>Implement activities &amp; admin cost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65,846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246,411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230,131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542,388 (91%)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330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14850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8988" y="655817"/>
            <a:ext cx="3911470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b="1" dirty="0"/>
              <a:t>12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activities under </a:t>
            </a: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C19 RM  Y1/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2021</a:t>
            </a:r>
            <a:endParaRPr lang="en-US" b="1" dirty="0"/>
          </a:p>
          <a:p>
            <a:pPr algn="ctr"/>
            <a:r>
              <a:rPr lang="en-US" b="1" dirty="0"/>
              <a:t>  120, 141 $</a:t>
            </a:r>
          </a:p>
        </p:txBody>
      </p:sp>
      <p:sp>
        <p:nvSpPr>
          <p:cNvPr id="11" name="Left Brace 10"/>
          <p:cNvSpPr/>
          <p:nvPr/>
        </p:nvSpPr>
        <p:spPr>
          <a:xfrm>
            <a:off x="3950458" y="268956"/>
            <a:ext cx="401288" cy="4019509"/>
          </a:xfrm>
          <a:prstGeom prst="leftBrace">
            <a:avLst>
              <a:gd name="adj1" fmla="val 8333"/>
              <a:gd name="adj2" fmla="val 48416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449365-9E58-4700-AFD6-8111A78C4767}"/>
              </a:ext>
            </a:extLst>
          </p:cNvPr>
          <p:cNvSpPr txBox="1"/>
          <p:nvPr/>
        </p:nvSpPr>
        <p:spPr>
          <a:xfrm>
            <a:off x="326066" y="4802153"/>
            <a:ext cx="11745376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Budget amount 54, 895.05$ in line 227, 229, 230 is kept with PR account for procurement, and those activities are now in process.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CBADB44-2C7C-4652-BF3E-E94B8E015466}"/>
              </a:ext>
            </a:extLst>
          </p:cNvPr>
          <p:cNvSpPr txBox="1"/>
          <p:nvPr/>
        </p:nvSpPr>
        <p:spPr>
          <a:xfrm>
            <a:off x="326066" y="5625054"/>
            <a:ext cx="11745376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CHAS received budget for year 1 on </a:t>
            </a:r>
            <a:r>
              <a:rPr lang="en-US" b="1" dirty="0"/>
              <a:t>28 December 2021 </a:t>
            </a:r>
            <a:r>
              <a:rPr lang="en-US" dirty="0"/>
              <a:t>with total amount 65,846$ for implementing 9 activities which is impossible to utilize as planned.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FB072A-62FA-4672-B073-4AD8AF2C07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83" t="26621" r="35376" b="12550"/>
          <a:stretch/>
        </p:blipFill>
        <p:spPr>
          <a:xfrm>
            <a:off x="4438261" y="268956"/>
            <a:ext cx="7649910" cy="4458027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53E066FF-3E3E-4442-8F94-F4FFF81F5AF3}"/>
              </a:ext>
            </a:extLst>
          </p:cNvPr>
          <p:cNvSpPr/>
          <p:nvPr/>
        </p:nvSpPr>
        <p:spPr>
          <a:xfrm>
            <a:off x="11223812" y="4374776"/>
            <a:ext cx="950874" cy="250807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n w="38100">
                <a:solidFill>
                  <a:srgbClr val="FF000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2143428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49F3E6EE-A62B-4702-BEF2-8922D4E445FC}"/>
              </a:ext>
            </a:extLst>
          </p:cNvPr>
          <p:cNvSpPr txBox="1">
            <a:spLocks/>
          </p:cNvSpPr>
          <p:nvPr/>
        </p:nvSpPr>
        <p:spPr>
          <a:xfrm>
            <a:off x="1172994" y="677771"/>
            <a:ext cx="10905565" cy="81993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sz="3200" b="1" dirty="0"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Reprogramming budget (from saving) in 2022-2023</a:t>
            </a:r>
          </a:p>
          <a:p>
            <a:br>
              <a:rPr lang="en-US" sz="3200" b="1" dirty="0">
                <a:latin typeface="Times New Roman" pitchFamily="18" charset="0"/>
                <a:cs typeface="Times New Roman" pitchFamily="18" charset="0"/>
              </a:rPr>
            </a:br>
            <a:endParaRPr lang="en-US" sz="3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Table 7">
            <a:extLst>
              <a:ext uri="{FF2B5EF4-FFF2-40B4-BE49-F238E27FC236}">
                <a16:creationId xmlns:a16="http://schemas.microsoft.com/office/drawing/2014/main" id="{BB74E2C3-234F-40B5-B4A4-ABAAD0E3E83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236142"/>
              </p:ext>
            </p:extLst>
          </p:nvPr>
        </p:nvGraphicFramePr>
        <p:xfrm>
          <a:off x="333183" y="1611787"/>
          <a:ext cx="10732605" cy="29447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1681">
                  <a:extLst>
                    <a:ext uri="{9D8B030D-6E8A-4147-A177-3AD203B41FA5}">
                      <a16:colId xmlns:a16="http://schemas.microsoft.com/office/drawing/2014/main" val="4252878381"/>
                    </a:ext>
                  </a:extLst>
                </a:gridCol>
                <a:gridCol w="2180793">
                  <a:extLst>
                    <a:ext uri="{9D8B030D-6E8A-4147-A177-3AD203B41FA5}">
                      <a16:colId xmlns:a16="http://schemas.microsoft.com/office/drawing/2014/main" val="1412796240"/>
                    </a:ext>
                  </a:extLst>
                </a:gridCol>
                <a:gridCol w="1855235">
                  <a:extLst>
                    <a:ext uri="{9D8B030D-6E8A-4147-A177-3AD203B41FA5}">
                      <a16:colId xmlns:a16="http://schemas.microsoft.com/office/drawing/2014/main" val="914247192"/>
                    </a:ext>
                  </a:extLst>
                </a:gridCol>
                <a:gridCol w="1782448">
                  <a:extLst>
                    <a:ext uri="{9D8B030D-6E8A-4147-A177-3AD203B41FA5}">
                      <a16:colId xmlns:a16="http://schemas.microsoft.com/office/drawing/2014/main" val="1474478251"/>
                    </a:ext>
                  </a:extLst>
                </a:gridCol>
                <a:gridCol w="1782448">
                  <a:extLst>
                    <a:ext uri="{9D8B030D-6E8A-4147-A177-3AD203B41FA5}">
                      <a16:colId xmlns:a16="http://schemas.microsoft.com/office/drawing/2014/main" val="2057010312"/>
                    </a:ext>
                  </a:extLst>
                </a:gridCol>
              </a:tblGrid>
              <a:tr h="77453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Items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Saving Y1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Saving Y2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Saving Y3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5668289"/>
                  </a:ext>
                </a:extLst>
              </a:tr>
              <a:tr h="742616">
                <a:tc>
                  <a:txBody>
                    <a:bodyPr/>
                    <a:lstStyle/>
                    <a:p>
                      <a:pPr algn="l"/>
                      <a:r>
                        <a:rPr lang="en-US" sz="1800" dirty="0"/>
                        <a:t>C19RM - 2020</a:t>
                      </a:r>
                      <a:br>
                        <a:rPr lang="en-US" sz="1800" dirty="0"/>
                      </a:br>
                      <a:r>
                        <a:rPr lang="en-US" sz="1400" dirty="0"/>
                        <a:t>(4 BL: 102,110,126,130)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46,613 $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46,613 $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1477865"/>
                  </a:ext>
                </a:extLst>
              </a:tr>
              <a:tr h="647120">
                <a:tc>
                  <a:txBody>
                    <a:bodyPr/>
                    <a:lstStyle/>
                    <a:p>
                      <a:pPr algn="l"/>
                      <a:r>
                        <a:rPr lang="en-US" sz="1800" dirty="0"/>
                        <a:t>C19RM - 2021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56,110 $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53,504 $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51,762 $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161,376 $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62579103"/>
                  </a:ext>
                </a:extLst>
              </a:tr>
              <a:tr h="780441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Total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102,723 $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53,504 $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51,761 $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207,988 $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31330462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7A517401-7CD6-B837-59EB-53F615DD61F0}"/>
              </a:ext>
            </a:extLst>
          </p:cNvPr>
          <p:cNvSpPr txBox="1"/>
          <p:nvPr/>
        </p:nvSpPr>
        <p:spPr>
          <a:xfrm>
            <a:off x="333183" y="5246213"/>
            <a:ext cx="10732605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Budget saving for Y1 excluded 3 budget lines for IT procurement # 54,895 $ which was transferred to CHAS in May 2022, and these budget are carry over to Q6/2022 </a:t>
            </a:r>
          </a:p>
        </p:txBody>
      </p:sp>
    </p:spTree>
    <p:extLst>
      <p:ext uri="{BB962C8B-B14F-4D97-AF65-F5344CB8AC3E}">
        <p14:creationId xmlns:p14="http://schemas.microsoft.com/office/powerpoint/2010/main" val="35091983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D35791A-35F4-4440-A317-639CBAF198A9}"/>
              </a:ext>
            </a:extLst>
          </p:cNvPr>
          <p:cNvSpPr txBox="1"/>
          <p:nvPr/>
        </p:nvSpPr>
        <p:spPr>
          <a:xfrm>
            <a:off x="5242773" y="1716091"/>
            <a:ext cx="6245283" cy="64633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Scale up Point of Care (POC) sites in 2 provinces (PSL+XSB) and 4 central hospitals (MNCH, Children, 103, 5 Mesa)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272297E-A89C-4597-A06A-3A6653BF09B1}"/>
              </a:ext>
            </a:extLst>
          </p:cNvPr>
          <p:cNvSpPr txBox="1"/>
          <p:nvPr/>
        </p:nvSpPr>
        <p:spPr>
          <a:xfrm>
            <a:off x="5242770" y="2550121"/>
            <a:ext cx="6245283" cy="64633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Improve data management for CSOs partners – develop SOP/Guidance and Training workshop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78AB01C-76B3-4F90-83D9-B2490CDC5E4A}"/>
              </a:ext>
            </a:extLst>
          </p:cNvPr>
          <p:cNvSpPr txBox="1"/>
          <p:nvPr/>
        </p:nvSpPr>
        <p:spPr>
          <a:xfrm>
            <a:off x="5242769" y="3461436"/>
            <a:ext cx="6245283" cy="92333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Strengthening/Creating mechanism for PLHIV and KPs to access national health insurance through discussion and consultation workshop, develop SOP or guidance for PEs education.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49F3E6EE-A62B-4702-BEF2-8922D4E445FC}"/>
              </a:ext>
            </a:extLst>
          </p:cNvPr>
          <p:cNvSpPr txBox="1">
            <a:spLocks/>
          </p:cNvSpPr>
          <p:nvPr/>
        </p:nvSpPr>
        <p:spPr>
          <a:xfrm>
            <a:off x="1969995" y="356967"/>
            <a:ext cx="10905565" cy="81993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sz="3200" b="1" dirty="0"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Prioritized Reprogramming Activities in 2022-2023</a:t>
            </a:r>
          </a:p>
          <a:p>
            <a:br>
              <a:rPr lang="en-US" sz="3200" b="1" dirty="0">
                <a:latin typeface="Times New Roman" pitchFamily="18" charset="0"/>
                <a:cs typeface="Times New Roman" pitchFamily="18" charset="0"/>
              </a:rPr>
            </a:br>
            <a:endParaRPr lang="en-US" sz="3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D97F3530-8B6E-465B-811F-1CEA02B329C7}"/>
              </a:ext>
            </a:extLst>
          </p:cNvPr>
          <p:cNvSpPr/>
          <p:nvPr/>
        </p:nvSpPr>
        <p:spPr>
          <a:xfrm>
            <a:off x="4840152" y="2039257"/>
            <a:ext cx="331694" cy="3868537"/>
          </a:xfrm>
          <a:prstGeom prst="leftBrace">
            <a:avLst>
              <a:gd name="adj1" fmla="val 8333"/>
              <a:gd name="adj2" fmla="val 4892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4FE9B6-88BD-43EB-9908-3BFD7EBA1E33}"/>
              </a:ext>
            </a:extLst>
          </p:cNvPr>
          <p:cNvSpPr txBox="1"/>
          <p:nvPr/>
        </p:nvSpPr>
        <p:spPr>
          <a:xfrm>
            <a:off x="5242769" y="4611107"/>
            <a:ext cx="6245283" cy="64633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Public awareness raising through printing communication materials, special events, Radio advertisement, social media…</a:t>
            </a:r>
          </a:p>
        </p:txBody>
      </p:sp>
      <p:graphicFrame>
        <p:nvGraphicFramePr>
          <p:cNvPr id="16" name="Table 7">
            <a:extLst>
              <a:ext uri="{FF2B5EF4-FFF2-40B4-BE49-F238E27FC236}">
                <a16:creationId xmlns:a16="http://schemas.microsoft.com/office/drawing/2014/main" id="{B4C4FABB-E7E0-3169-9FE3-A5996ACF949B}"/>
              </a:ext>
            </a:extLst>
          </p:cNvPr>
          <p:cNvGraphicFramePr>
            <a:graphicFrameLocks/>
          </p:cNvGraphicFramePr>
          <p:nvPr/>
        </p:nvGraphicFramePr>
        <p:xfrm>
          <a:off x="254000" y="1075303"/>
          <a:ext cx="4515224" cy="27526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7294">
                  <a:extLst>
                    <a:ext uri="{9D8B030D-6E8A-4147-A177-3AD203B41FA5}">
                      <a16:colId xmlns:a16="http://schemas.microsoft.com/office/drawing/2014/main" val="4252878381"/>
                    </a:ext>
                  </a:extLst>
                </a:gridCol>
                <a:gridCol w="959766">
                  <a:extLst>
                    <a:ext uri="{9D8B030D-6E8A-4147-A177-3AD203B41FA5}">
                      <a16:colId xmlns:a16="http://schemas.microsoft.com/office/drawing/2014/main" val="1412796240"/>
                    </a:ext>
                  </a:extLst>
                </a:gridCol>
                <a:gridCol w="937272">
                  <a:extLst>
                    <a:ext uri="{9D8B030D-6E8A-4147-A177-3AD203B41FA5}">
                      <a16:colId xmlns:a16="http://schemas.microsoft.com/office/drawing/2014/main" val="914247192"/>
                    </a:ext>
                  </a:extLst>
                </a:gridCol>
                <a:gridCol w="862290">
                  <a:extLst>
                    <a:ext uri="{9D8B030D-6E8A-4147-A177-3AD203B41FA5}">
                      <a16:colId xmlns:a16="http://schemas.microsoft.com/office/drawing/2014/main" val="1474478251"/>
                    </a:ext>
                  </a:extLst>
                </a:gridCol>
                <a:gridCol w="908602">
                  <a:extLst>
                    <a:ext uri="{9D8B030D-6E8A-4147-A177-3AD203B41FA5}">
                      <a16:colId xmlns:a16="http://schemas.microsoft.com/office/drawing/2014/main" val="2057010312"/>
                    </a:ext>
                  </a:extLst>
                </a:gridCol>
              </a:tblGrid>
              <a:tr h="75835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Items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Saving Y1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Saving Y2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Saving Y3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5668289"/>
                  </a:ext>
                </a:extLst>
              </a:tr>
              <a:tr h="727101">
                <a:tc>
                  <a:txBody>
                    <a:bodyPr/>
                    <a:lstStyle/>
                    <a:p>
                      <a:pPr algn="l"/>
                      <a:r>
                        <a:rPr lang="en-US" sz="1400" dirty="0"/>
                        <a:t>C19RM - 2020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46,613 $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46,613 $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1477865"/>
                  </a:ext>
                </a:extLst>
              </a:tr>
              <a:tr h="633600">
                <a:tc>
                  <a:txBody>
                    <a:bodyPr/>
                    <a:lstStyle/>
                    <a:p>
                      <a:pPr algn="l"/>
                      <a:r>
                        <a:rPr lang="en-US" sz="1400" dirty="0"/>
                        <a:t>C19RM - 2021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56,110 $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53,504 $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51,762 $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161,376 $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62579103"/>
                  </a:ext>
                </a:extLst>
              </a:tr>
              <a:tr h="63360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Total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102,723 $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53,504 $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51,761 $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207,988 $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31330462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3CD7EB24-CFFE-9319-7C19-0E7372089E18}"/>
              </a:ext>
            </a:extLst>
          </p:cNvPr>
          <p:cNvSpPr txBox="1"/>
          <p:nvPr/>
        </p:nvSpPr>
        <p:spPr>
          <a:xfrm>
            <a:off x="5242771" y="5483780"/>
            <a:ext cx="6245283" cy="64633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Enhance S&amp;D reduction activities into on-going QI efforts</a:t>
            </a:r>
          </a:p>
          <a:p>
            <a:r>
              <a:rPr lang="en-US" dirty="0"/>
              <a:t>(e.g. develop Training curriculum, TOT workshop, </a:t>
            </a:r>
          </a:p>
        </p:txBody>
      </p:sp>
    </p:spTree>
    <p:extLst>
      <p:ext uri="{BB962C8B-B14F-4D97-AF65-F5344CB8AC3E}">
        <p14:creationId xmlns:p14="http://schemas.microsoft.com/office/powerpoint/2010/main" val="9996738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 descr="C:\Users\THALACOM\AppData\Local\Microsoft\Windows\INetCache\Content.Word\IMG_2875.jpg">
            <a:extLst>
              <a:ext uri="{FF2B5EF4-FFF2-40B4-BE49-F238E27FC236}">
                <a16:creationId xmlns:a16="http://schemas.microsoft.com/office/drawing/2014/main" id="{4D4925F9-7AAC-4230-A648-0FD6FE99C85C}"/>
              </a:ext>
            </a:extLst>
          </p:cNvPr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198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8A7EE58-DAEA-40BF-B241-791D4EA6D9B7}"/>
              </a:ext>
            </a:extLst>
          </p:cNvPr>
          <p:cNvSpPr txBox="1"/>
          <p:nvPr/>
        </p:nvSpPr>
        <p:spPr>
          <a:xfrm>
            <a:off x="4533890" y="152400"/>
            <a:ext cx="3124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>
                <a:solidFill>
                  <a:srgbClr val="0000FF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ຂໍ</a:t>
            </a:r>
            <a:r>
              <a:rPr lang="en-US" sz="6000" dirty="0">
                <a:solidFill>
                  <a:srgbClr val="0000FF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6000" dirty="0" err="1">
                <a:solidFill>
                  <a:srgbClr val="0000FF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ຂອບ</a:t>
            </a:r>
            <a:r>
              <a:rPr lang="en-US" sz="6000" dirty="0">
                <a:solidFill>
                  <a:srgbClr val="0000FF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6000" dirty="0" err="1">
                <a:solidFill>
                  <a:srgbClr val="0000FF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ໃຈ</a:t>
            </a:r>
            <a:endParaRPr lang="en-US" sz="6000" dirty="0">
              <a:solidFill>
                <a:srgbClr val="0000FF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8897458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12286</TotalTime>
  <Words>3100</Words>
  <Application>Microsoft Office PowerPoint</Application>
  <PresentationFormat>Widescreen</PresentationFormat>
  <Paragraphs>1330</Paragraphs>
  <Slides>30</Slides>
  <Notes>8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Progress report on DLI-K (HIV)</vt:lpstr>
      <vt:lpstr>PowerPoint Presentation</vt:lpstr>
      <vt:lpstr>PowerPoint Presentation</vt:lpstr>
      <vt:lpstr>1. Period of implementation on DLI K</vt:lpstr>
      <vt:lpstr>PowerPoint Presentation</vt:lpstr>
      <vt:lpstr>PowerPoint Presentation</vt:lpstr>
      <vt:lpstr>4. Health facilities provide services on ARV drugs for PLHIV</vt:lpstr>
      <vt:lpstr> Progress report on DLI K Y2  </vt:lpstr>
      <vt:lpstr>PowerPoint Presentation</vt:lpstr>
      <vt:lpstr>PowerPoint Presentation</vt:lpstr>
      <vt:lpstr>PowerPoint Presentation</vt:lpstr>
      <vt:lpstr> Challenges &amp; Solutions Y2 </vt:lpstr>
      <vt:lpstr>Challenges</vt:lpstr>
      <vt:lpstr>Solutions</vt:lpstr>
      <vt:lpstr>PowerPoint Presentation</vt:lpstr>
      <vt:lpstr> Estimate target Y3  for FSW,MSM and ARV Treatment in DLI K   </vt:lpstr>
      <vt:lpstr>Indicator DLI K - (a1) Percentage of  FSW received an HIV test in the past twelve (12) months and know their results </vt:lpstr>
      <vt:lpstr>DLIK-A: Percentage of  FSW received an HIV test in the past    twelve (12) months and know their results (Y3) </vt:lpstr>
      <vt:lpstr>DLIK-B: Percentage of  MSM received an HIV test in the past   twelve (12) months and know their results (Y3)</vt:lpstr>
      <vt:lpstr>Roadmap</vt:lpstr>
      <vt:lpstr>FSW target breakdown for Y3</vt:lpstr>
      <vt:lpstr>MSM target breakdown for Y3</vt:lpstr>
      <vt:lpstr>Target  Y3:    DLIK-(C)  Increase 5% of  Number HIV positive cases currently on treatment</vt:lpstr>
      <vt:lpstr>PowerPoint Presentation</vt:lpstr>
      <vt:lpstr> Overview of C19RM funding for HIV program </vt:lpstr>
      <vt:lpstr> Overview of C19RM funding approved for HIV program 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ໂຄງການ ເຂົ້າເຖິງການບໍລິການສຸຂະພາບ ແລະ ໂພຊະນາການ Health and Nutrition Service Access  (HANSA)</dc:title>
  <dc:creator>Tok Tok</dc:creator>
  <cp:lastModifiedBy>Khamlay Manivong</cp:lastModifiedBy>
  <cp:revision>283</cp:revision>
  <cp:lastPrinted>2021-11-25T20:12:53Z</cp:lastPrinted>
  <dcterms:created xsi:type="dcterms:W3CDTF">2021-09-07T13:32:36Z</dcterms:created>
  <dcterms:modified xsi:type="dcterms:W3CDTF">2022-06-22T10:25:43Z</dcterms:modified>
</cp:coreProperties>
</file>