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2" r:id="rId1"/>
  </p:sldMasterIdLst>
  <p:notesMasterIdLst>
    <p:notesMasterId r:id="rId13"/>
  </p:notesMasterIdLst>
  <p:sldIdLst>
    <p:sldId id="388" r:id="rId2"/>
    <p:sldId id="704" r:id="rId3"/>
    <p:sldId id="705" r:id="rId4"/>
    <p:sldId id="397" r:id="rId5"/>
    <p:sldId id="676" r:id="rId6"/>
    <p:sldId id="660" r:id="rId7"/>
    <p:sldId id="661" r:id="rId8"/>
    <p:sldId id="694" r:id="rId9"/>
    <p:sldId id="695" r:id="rId10"/>
    <p:sldId id="696" r:id="rId11"/>
    <p:sldId id="70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463256A9-0BAF-4957-8CEB-C8049DE8C0AB}">
          <p14:sldIdLst/>
        </p14:section>
        <p14:section name="Default Section" id="{98561830-69C1-4DFC-A518-A73354D67098}">
          <p14:sldIdLst/>
        </p14:section>
        <p14:section name="Untitled Section" id="{D7298A9F-7301-468D-BA49-F8DC83B583F1}">
          <p14:sldIdLst>
            <p14:sldId id="388"/>
            <p14:sldId id="704"/>
            <p14:sldId id="705"/>
            <p14:sldId id="397"/>
            <p14:sldId id="676"/>
            <p14:sldId id="660"/>
            <p14:sldId id="661"/>
            <p14:sldId id="694"/>
            <p14:sldId id="695"/>
            <p14:sldId id="696"/>
            <p14:sldId id="708"/>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ED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1" d="100"/>
          <a:sy n="91" d="100"/>
        </p:scale>
        <p:origin x="126"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2B6B41-40EB-42A5-B9C4-EFAFF180BAF7}" type="datetimeFigureOut">
              <a:rPr lang="en-US" smtClean="0"/>
              <a:t>4/5/2021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F5ED36-A805-4E6C-98E5-C6F5B842CEDB}" type="slidenum">
              <a:rPr lang="en-US" smtClean="0"/>
              <a:t>‹#›</a:t>
            </a:fld>
            <a:endParaRPr lang="en-US"/>
          </a:p>
        </p:txBody>
      </p:sp>
    </p:spTree>
    <p:extLst>
      <p:ext uri="{BB962C8B-B14F-4D97-AF65-F5344CB8AC3E}">
        <p14:creationId xmlns:p14="http://schemas.microsoft.com/office/powerpoint/2010/main" val="3877296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510645D-AF97-407F-AD99-75A2C6BB4D62}" type="datetime1">
              <a:rPr lang="en-US" smtClean="0"/>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185070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F193BE1-359D-41F3-8BEB-3E753FB7281A}" type="datetime1">
              <a:rPr lang="en-US" smtClean="0"/>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3163331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CFC0B87-80BB-4A0B-B153-08EA399929B0}" type="datetime1">
              <a:rPr lang="en-US" smtClean="0"/>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844FFDA-8C2C-4CDD-9B52-550DAAD6F220}" type="slidenum">
              <a:rPr lang="en-US" smtClean="0"/>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857318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FFEF3615-21F9-4604-B750-76BF25E95B2C}" type="datetime1">
              <a:rPr lang="en-US" smtClean="0"/>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23430518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ACE86D12-BD11-4B47-9B5E-79CBD1ABEEEF}" type="datetime1">
              <a:rPr lang="en-US" smtClean="0"/>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44FFDA-8C2C-4CDD-9B52-550DAAD6F220}" type="slidenum">
              <a:rPr lang="en-US" smtClean="0"/>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165040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A5061715-F066-4B57-AEE0-07C4162759E7}" type="datetime1">
              <a:rPr lang="en-US" smtClean="0"/>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10211119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4A5232-0D91-4F75-A2C8-8B0F45FA0862}" type="datetime1">
              <a:rPr lang="en-US" smtClean="0"/>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7941290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D294A7-4BC8-4D22-81B1-6107370CC6FF}" type="datetime1">
              <a:rPr lang="en-US" smtClean="0"/>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1684712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23DD0B-6A91-4810-9DF8-9F18675E5CAD}" type="datetime1">
              <a:rPr lang="en-US" smtClean="0"/>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2187663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F107858-3F14-4D60-8348-D786C053F87E}" type="datetime1">
              <a:rPr lang="en-US" smtClean="0"/>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615481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8DAAEE-0CB6-4F91-9523-BB602DA572F7}" type="datetime1">
              <a:rPr lang="en-US" smtClean="0"/>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2473177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C7977B-BEFC-43A5-8C02-2C3D53C7658B}" type="datetime1">
              <a:rPr lang="en-US" smtClean="0"/>
              <a:t>4/5/2021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3398461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BAA0526-991A-488E-B7E3-D0391E91112E}" type="datetime1">
              <a:rPr lang="en-US" smtClean="0"/>
              <a:t>4/5/2021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1340597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47A7F5-26C1-43A3-8C57-F2C495EB89DC}" type="datetime1">
              <a:rPr lang="en-US" smtClean="0"/>
              <a:t>4/5/2021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371805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C849350-A123-4900-80C3-C44CBF772D82}" type="datetime1">
              <a:rPr lang="en-US" smtClean="0"/>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1366350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56DC676-44E4-48D3-A996-95EE7F0EA060}" type="datetime1">
              <a:rPr lang="en-US" smtClean="0"/>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44FFDA-8C2C-4CDD-9B52-550DAAD6F220}" type="slidenum">
              <a:rPr lang="en-US" smtClean="0"/>
              <a:t>‹#›</a:t>
            </a:fld>
            <a:endParaRPr lang="en-US" dirty="0"/>
          </a:p>
        </p:txBody>
      </p:sp>
    </p:spTree>
    <p:extLst>
      <p:ext uri="{BB962C8B-B14F-4D97-AF65-F5344CB8AC3E}">
        <p14:creationId xmlns:p14="http://schemas.microsoft.com/office/powerpoint/2010/main" val="4052939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4654009-BF91-4C74-998C-3BD03117FF4A}" type="datetime1">
              <a:rPr lang="en-US" smtClean="0"/>
              <a:t>4/5/2021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844FFDA-8C2C-4CDD-9B52-550DAAD6F220}" type="slidenum">
              <a:rPr lang="en-US" smtClean="0"/>
              <a:t>‹#›</a:t>
            </a:fld>
            <a:endParaRPr lang="en-US" dirty="0"/>
          </a:p>
        </p:txBody>
      </p:sp>
    </p:spTree>
    <p:extLst>
      <p:ext uri="{BB962C8B-B14F-4D97-AF65-F5344CB8AC3E}">
        <p14:creationId xmlns:p14="http://schemas.microsoft.com/office/powerpoint/2010/main" val="817147306"/>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 id="2147483795" r:id="rId13"/>
    <p:sldLayoutId id="2147483796" r:id="rId14"/>
    <p:sldLayoutId id="2147483797" r:id="rId15"/>
    <p:sldLayoutId id="2147483798"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37014" y="1847654"/>
            <a:ext cx="9229772" cy="2198829"/>
          </a:xfrm>
        </p:spPr>
        <p:txBody>
          <a:bodyPr>
            <a:noAutofit/>
          </a:bodyPr>
          <a:lstStyle/>
          <a:p>
            <a:pPr algn="ctr">
              <a:lnSpc>
                <a:spcPct val="150000"/>
              </a:lnSpc>
            </a:pPr>
            <a:r>
              <a:rPr lang="en-US" sz="3200" b="1" dirty="0">
                <a:latin typeface="Calibri" panose="020F0502020204030204" pitchFamily="34" charset="0"/>
                <a:cs typeface="Calibri" panose="020F0502020204030204" pitchFamily="34" charset="0"/>
              </a:rPr>
              <a:t>TB CATALYTIC FUNDING: </a:t>
            </a:r>
            <a:br>
              <a:rPr lang="en-US" sz="3200" b="1" dirty="0">
                <a:latin typeface="Calibri" panose="020F0502020204030204" pitchFamily="34" charset="0"/>
                <a:cs typeface="Calibri" panose="020F0502020204030204" pitchFamily="34" charset="0"/>
              </a:rPr>
            </a:br>
            <a:r>
              <a:rPr lang="en-US" sz="3200" b="1" dirty="0">
                <a:latin typeface="Calibri" panose="020F0502020204030204" pitchFamily="34" charset="0"/>
                <a:cs typeface="Calibri" panose="020F0502020204030204" pitchFamily="34" charset="0"/>
              </a:rPr>
              <a:t/>
            </a:r>
            <a:br>
              <a:rPr lang="en-US" sz="3200" b="1" dirty="0">
                <a:latin typeface="Calibri" panose="020F0502020204030204" pitchFamily="34" charset="0"/>
                <a:cs typeface="Calibri" panose="020F0502020204030204" pitchFamily="34" charset="0"/>
              </a:rPr>
            </a:br>
            <a:r>
              <a:rPr lang="en-US" sz="3200" b="1" dirty="0">
                <a:latin typeface="Calibri" panose="020F0502020204030204" pitchFamily="34" charset="0"/>
                <a:cs typeface="Calibri" panose="020F0502020204030204" pitchFamily="34" charset="0"/>
              </a:rPr>
              <a:t>Tuberculosis Elimination among  Migrants  ( TEAM)</a:t>
            </a:r>
            <a:endParaRPr lang="en-US" dirty="0">
              <a:latin typeface="Calibri" panose="020F0502020204030204" pitchFamily="34" charset="0"/>
              <a:cs typeface="Calibri" panose="020F0502020204030204" pitchFamily="34" charset="0"/>
            </a:endParaRPr>
          </a:p>
        </p:txBody>
      </p:sp>
      <p:sp>
        <p:nvSpPr>
          <p:cNvPr id="3" name="Slide Number Placeholder 2"/>
          <p:cNvSpPr>
            <a:spLocks noGrp="1"/>
          </p:cNvSpPr>
          <p:nvPr>
            <p:ph type="sldNum" sz="quarter" idx="12"/>
          </p:nvPr>
        </p:nvSpPr>
        <p:spPr/>
        <p:txBody>
          <a:bodyPr/>
          <a:lstStyle/>
          <a:p>
            <a:fld id="{C844FFDA-8C2C-4CDD-9B52-550DAAD6F220}" type="slidenum">
              <a:rPr lang="en-US" smtClean="0"/>
              <a:t>1</a:t>
            </a:fld>
            <a:endParaRPr lang="en-US" dirty="0"/>
          </a:p>
        </p:txBody>
      </p:sp>
    </p:spTree>
    <p:extLst>
      <p:ext uri="{BB962C8B-B14F-4D97-AF65-F5344CB8AC3E}">
        <p14:creationId xmlns:p14="http://schemas.microsoft.com/office/powerpoint/2010/main" val="15244214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4619" y="282089"/>
            <a:ext cx="9841511" cy="616017"/>
          </a:xfrm>
        </p:spPr>
        <p:txBody>
          <a:bodyPr>
            <a:noAutofit/>
          </a:bodyPr>
          <a:lstStyle/>
          <a:p>
            <a:r>
              <a:rPr lang="en-US" sz="2400" b="1" dirty="0">
                <a:latin typeface="+mn-lt"/>
                <a:cs typeface="Calibri" panose="020F0502020204030204" pitchFamily="34" charset="0"/>
              </a:rPr>
              <a:t>HIV Regional Grant (SKPA)– Progress, Challenges and Mitigations</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EA8014-5AAC-2344-9DF8-1FF24DA99305}" type="slidenum">
              <a:rPr kumimoji="0" lang="fr-F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fr-F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graphicFrame>
        <p:nvGraphicFramePr>
          <p:cNvPr id="6" name="Tableau 3">
            <a:extLst>
              <a:ext uri="{FF2B5EF4-FFF2-40B4-BE49-F238E27FC236}">
                <a16:creationId xmlns:a16="http://schemas.microsoft.com/office/drawing/2014/main" id="{E35EC395-7194-D94A-A476-18A9D289E888}"/>
              </a:ext>
            </a:extLst>
          </p:cNvPr>
          <p:cNvGraphicFramePr>
            <a:graphicFrameLocks noGrp="1"/>
          </p:cNvGraphicFramePr>
          <p:nvPr>
            <p:extLst>
              <p:ext uri="{D42A27DB-BD31-4B8C-83A1-F6EECF244321}">
                <p14:modId xmlns:p14="http://schemas.microsoft.com/office/powerpoint/2010/main" val="4159433285"/>
              </p:ext>
            </p:extLst>
          </p:nvPr>
        </p:nvGraphicFramePr>
        <p:xfrm>
          <a:off x="1311579" y="2105100"/>
          <a:ext cx="10385121" cy="2285831"/>
        </p:xfrm>
        <a:graphic>
          <a:graphicData uri="http://schemas.openxmlformats.org/drawingml/2006/table">
            <a:tbl>
              <a:tblPr firstRow="1" bandRow="1">
                <a:tableStyleId>{5C22544A-7EE6-4342-B048-85BDC9FD1C3A}</a:tableStyleId>
              </a:tblPr>
              <a:tblGrid>
                <a:gridCol w="2472317">
                  <a:extLst>
                    <a:ext uri="{9D8B030D-6E8A-4147-A177-3AD203B41FA5}">
                      <a16:colId xmlns:a16="http://schemas.microsoft.com/office/drawing/2014/main" val="784421605"/>
                    </a:ext>
                  </a:extLst>
                </a:gridCol>
                <a:gridCol w="3436711">
                  <a:extLst>
                    <a:ext uri="{9D8B030D-6E8A-4147-A177-3AD203B41FA5}">
                      <a16:colId xmlns:a16="http://schemas.microsoft.com/office/drawing/2014/main" val="1038673087"/>
                    </a:ext>
                  </a:extLst>
                </a:gridCol>
                <a:gridCol w="4476093">
                  <a:extLst>
                    <a:ext uri="{9D8B030D-6E8A-4147-A177-3AD203B41FA5}">
                      <a16:colId xmlns:a16="http://schemas.microsoft.com/office/drawing/2014/main" val="4008758192"/>
                    </a:ext>
                  </a:extLst>
                </a:gridCol>
              </a:tblGrid>
              <a:tr h="936540">
                <a:tc>
                  <a:txBody>
                    <a:bodyPr/>
                    <a:lstStyle/>
                    <a:p>
                      <a:pPr algn="ctr"/>
                      <a:r>
                        <a:rPr lang="en-US" sz="1400" b="1" dirty="0" smtClean="0">
                          <a:effectLst/>
                          <a:latin typeface="+mn-lt"/>
                          <a:ea typeface="Calibri" panose="020F0502020204030204" pitchFamily="34" charset="0"/>
                          <a:cs typeface="Times New Roman" panose="02020603050405020304" pitchFamily="18" charset="0"/>
                        </a:rPr>
                        <a:t>Activities planned in the reporting Quarter</a:t>
                      </a:r>
                      <a:endParaRPr lang="en-GB" sz="1400" noProof="0" dirty="0">
                        <a:latin typeface="+mn-lt"/>
                        <a:cs typeface="Arial" panose="020B0604020202020204" pitchFamily="34" charset="0"/>
                      </a:endParaRPr>
                    </a:p>
                  </a:txBody>
                  <a:tcPr/>
                </a:tc>
                <a:tc>
                  <a:txBody>
                    <a:bodyPr/>
                    <a:lstStyle/>
                    <a:p>
                      <a:pPr marL="457200" algn="just">
                        <a:lnSpc>
                          <a:spcPct val="107000"/>
                        </a:lnSpc>
                        <a:spcAft>
                          <a:spcPts val="800"/>
                        </a:spcAft>
                      </a:pPr>
                      <a:r>
                        <a:rPr lang="en-US" sz="1400" b="1" dirty="0" smtClean="0">
                          <a:effectLst/>
                          <a:latin typeface="+mn-lt"/>
                          <a:ea typeface="Calibri" panose="020F0502020204030204" pitchFamily="34" charset="0"/>
                          <a:cs typeface="Times New Roman" panose="02020603050405020304" pitchFamily="18" charset="0"/>
                        </a:rPr>
                        <a:t>Activities Implemented/</a:t>
                      </a:r>
                      <a:endParaRPr lang="en-US" sz="1400" dirty="0" smtClean="0">
                        <a:effectLst/>
                        <a:latin typeface="+mn-lt"/>
                        <a:ea typeface="Calibri" panose="020F0502020204030204" pitchFamily="34" charset="0"/>
                        <a:cs typeface="Cordia New" panose="020B0304020202020204" pitchFamily="34" charset="-34"/>
                      </a:endParaRPr>
                    </a:p>
                    <a:p>
                      <a:r>
                        <a:rPr lang="en-US" sz="1400" b="1" dirty="0" smtClean="0">
                          <a:effectLst/>
                          <a:latin typeface="+mn-lt"/>
                          <a:ea typeface="Calibri" panose="020F0502020204030204" pitchFamily="34" charset="0"/>
                          <a:cs typeface="Times New Roman" panose="02020603050405020304" pitchFamily="18" charset="0"/>
                        </a:rPr>
                        <a:t>Major Accomplishments</a:t>
                      </a:r>
                      <a:endParaRPr lang="en-GB" sz="1400" noProof="0" dirty="0">
                        <a:latin typeface="+mn-lt"/>
                        <a:cs typeface="Arial" panose="020B0604020202020204" pitchFamily="34" charset="0"/>
                      </a:endParaRPr>
                    </a:p>
                  </a:txBody>
                  <a:tcPr/>
                </a:tc>
                <a:tc>
                  <a:txBody>
                    <a:bodyPr/>
                    <a:lstStyle/>
                    <a:p>
                      <a:pPr algn="ctr"/>
                      <a:r>
                        <a:rPr lang="en-US" sz="1400" b="1" dirty="0" smtClean="0">
                          <a:effectLst/>
                          <a:latin typeface="+mn-lt"/>
                          <a:ea typeface="Calibri" panose="020F0502020204030204" pitchFamily="34" charset="0"/>
                          <a:cs typeface="Times New Roman" panose="02020603050405020304" pitchFamily="18" charset="0"/>
                        </a:rPr>
                        <a:t>Challenges faced and mitigation measures during implementation of this activity</a:t>
                      </a:r>
                      <a:endParaRPr lang="en-GB" sz="1400" noProof="0" dirty="0">
                        <a:latin typeface="+mn-lt"/>
                        <a:cs typeface="Arial" panose="020B0604020202020204" pitchFamily="34" charset="0"/>
                      </a:endParaRPr>
                    </a:p>
                  </a:txBody>
                  <a:tcPr/>
                </a:tc>
                <a:extLst>
                  <a:ext uri="{0D108BD9-81ED-4DB2-BD59-A6C34878D82A}">
                    <a16:rowId xmlns:a16="http://schemas.microsoft.com/office/drawing/2014/main" val="3565732689"/>
                  </a:ext>
                </a:extLst>
              </a:tr>
              <a:tr h="1349291">
                <a:tc>
                  <a:txBody>
                    <a:bodyPr/>
                    <a:lstStyle/>
                    <a:p>
                      <a:r>
                        <a:rPr lang="en-US" sz="1200" b="1" dirty="0" smtClean="0">
                          <a:effectLst/>
                          <a:latin typeface="+mn-lt"/>
                          <a:ea typeface="Calibri" panose="020F0502020204030204" pitchFamily="34" charset="0"/>
                          <a:cs typeface="Arial" panose="020B0604020202020204" pitchFamily="34" charset="0"/>
                        </a:rPr>
                        <a:t>7.</a:t>
                      </a:r>
                      <a:r>
                        <a:rPr lang="en-US" sz="1800" b="1" kern="1200" dirty="0" smtClean="0">
                          <a:solidFill>
                            <a:schemeClr val="dk1"/>
                          </a:solidFill>
                          <a:effectLst/>
                          <a:latin typeface="+mn-lt"/>
                          <a:ea typeface="+mn-ea"/>
                          <a:cs typeface="+mn-cs"/>
                        </a:rPr>
                        <a:t> </a:t>
                      </a:r>
                      <a:r>
                        <a:rPr lang="en-US" sz="1200" b="1" kern="1200" dirty="0" smtClean="0">
                          <a:solidFill>
                            <a:schemeClr val="dk1"/>
                          </a:solidFill>
                          <a:effectLst/>
                          <a:latin typeface="+mn-lt"/>
                          <a:ea typeface="+mn-ea"/>
                          <a:cs typeface="+mn-cs"/>
                        </a:rPr>
                        <a:t>Recruited PWID consultant, developing protocol and costing developing. </a:t>
                      </a:r>
                      <a:endParaRPr lang="en-US" sz="1200" b="1" kern="1200" dirty="0">
                        <a:solidFill>
                          <a:schemeClr val="dk1"/>
                        </a:solidFill>
                        <a:effectLst/>
                        <a:latin typeface="+mn-lt"/>
                        <a:ea typeface="+mn-ea"/>
                        <a:cs typeface="+mn-cs"/>
                      </a:endParaRPr>
                    </a:p>
                  </a:txBody>
                  <a:tcPr marL="68580" marR="68580" marT="0" marB="0"/>
                </a:tc>
                <a:tc>
                  <a:txBody>
                    <a:bodyPr/>
                    <a:lstStyle/>
                    <a:p>
                      <a:r>
                        <a:rPr lang="en-US" sz="1200" b="1" kern="1200" dirty="0" smtClean="0">
                          <a:solidFill>
                            <a:schemeClr val="dk1"/>
                          </a:solidFill>
                          <a:effectLst/>
                          <a:latin typeface="+mn-lt"/>
                          <a:ea typeface="+mn-ea"/>
                          <a:cs typeface="+mn-cs"/>
                        </a:rPr>
                        <a:t>The selection committee completed of selection consultant for PWID and the consultant’s contract has been developed. The implementing of the project will be started in January 2021</a:t>
                      </a:r>
                      <a:endParaRPr lang="en-US" sz="1200" b="1"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marL="342900" lvl="0" indent="-342900">
                        <a:lnSpc>
                          <a:spcPct val="107000"/>
                        </a:lnSpc>
                        <a:spcAft>
                          <a:spcPts val="0"/>
                        </a:spcAft>
                        <a:buFont typeface="Calibri" panose="020F0502020204030204" pitchFamily="34" charset="0"/>
                        <a:buChar char="-"/>
                      </a:pPr>
                      <a:r>
                        <a:rPr lang="en-US" sz="1200" b="1" kern="1200" dirty="0" smtClean="0">
                          <a:solidFill>
                            <a:schemeClr val="dk1"/>
                          </a:solidFill>
                          <a:effectLst/>
                          <a:latin typeface="+mn-lt"/>
                          <a:ea typeface="+mn-ea"/>
                          <a:cs typeface="+mn-cs"/>
                        </a:rPr>
                        <a:t>Delayed of implementation due to the COVID-19 pandemic. Therefore, only one consultant applied for this call due to whole countries lockdown and external people could not travel</a:t>
                      </a:r>
                      <a:endParaRPr lang="en-US" sz="1200" b="1" dirty="0">
                        <a:effectLst/>
                        <a:latin typeface="+mn-lt"/>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76581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9212" y="243865"/>
            <a:ext cx="9771687" cy="909042"/>
          </a:xfrm>
        </p:spPr>
        <p:txBody>
          <a:bodyPr/>
          <a:lstStyle/>
          <a:p>
            <a:r>
              <a:rPr lang="en-US" sz="2400" b="1" dirty="0">
                <a:solidFill>
                  <a:prstClr val="black">
                    <a:lumMod val="85000"/>
                    <a:lumOff val="15000"/>
                  </a:prstClr>
                </a:solidFill>
              </a:rPr>
              <a:t>Y2 2020 Budget </a:t>
            </a:r>
            <a:r>
              <a:rPr lang="en-US" sz="2400" b="1" dirty="0" err="1">
                <a:solidFill>
                  <a:prstClr val="black">
                    <a:lumMod val="85000"/>
                    <a:lumOff val="15000"/>
                  </a:prstClr>
                </a:solidFill>
              </a:rPr>
              <a:t>vs</a:t>
            </a:r>
            <a:r>
              <a:rPr lang="en-US" sz="2400" b="1" dirty="0">
                <a:solidFill>
                  <a:prstClr val="black">
                    <a:lumMod val="85000"/>
                    <a:lumOff val="15000"/>
                  </a:prstClr>
                </a:solidFill>
              </a:rPr>
              <a:t> Expenditure for the reporting </a:t>
            </a:r>
            <a:r>
              <a:rPr lang="en-US" sz="2400" b="1" dirty="0" err="1">
                <a:solidFill>
                  <a:prstClr val="black">
                    <a:lumMod val="85000"/>
                    <a:lumOff val="15000"/>
                  </a:prstClr>
                </a:solidFill>
              </a:rPr>
              <a:t>period_CHIAs</a:t>
            </a:r>
            <a:endParaRPr lang="en-US"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9891373"/>
              </p:ext>
            </p:extLst>
          </p:nvPr>
        </p:nvGraphicFramePr>
        <p:xfrm>
          <a:off x="1430449" y="1662820"/>
          <a:ext cx="9775400" cy="3352800"/>
        </p:xfrm>
        <a:graphic>
          <a:graphicData uri="http://schemas.openxmlformats.org/drawingml/2006/table">
            <a:tbl>
              <a:tblPr firstRow="1" bandRow="1">
                <a:tableStyleId>{5C22544A-7EE6-4342-B048-85BDC9FD1C3A}</a:tableStyleId>
              </a:tblPr>
              <a:tblGrid>
                <a:gridCol w="2443850">
                  <a:extLst>
                    <a:ext uri="{9D8B030D-6E8A-4147-A177-3AD203B41FA5}">
                      <a16:colId xmlns:a16="http://schemas.microsoft.com/office/drawing/2014/main" val="20000"/>
                    </a:ext>
                  </a:extLst>
                </a:gridCol>
                <a:gridCol w="2443850">
                  <a:extLst>
                    <a:ext uri="{9D8B030D-6E8A-4147-A177-3AD203B41FA5}">
                      <a16:colId xmlns:a16="http://schemas.microsoft.com/office/drawing/2014/main" val="20001"/>
                    </a:ext>
                  </a:extLst>
                </a:gridCol>
                <a:gridCol w="2443850">
                  <a:extLst>
                    <a:ext uri="{9D8B030D-6E8A-4147-A177-3AD203B41FA5}">
                      <a16:colId xmlns:a16="http://schemas.microsoft.com/office/drawing/2014/main" val="20002"/>
                    </a:ext>
                  </a:extLst>
                </a:gridCol>
                <a:gridCol w="2443850">
                  <a:extLst>
                    <a:ext uri="{9D8B030D-6E8A-4147-A177-3AD203B41FA5}">
                      <a16:colId xmlns:a16="http://schemas.microsoft.com/office/drawing/2014/main" val="20003"/>
                    </a:ext>
                  </a:extLst>
                </a:gridCol>
              </a:tblGrid>
              <a:tr h="44259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prstClr val="white"/>
                          </a:solidFill>
                          <a:effectLst/>
                          <a:uLnTx/>
                          <a:uFillTx/>
                          <a:latin typeface="+mn-lt"/>
                        </a:rPr>
                        <a:t>Budget</a:t>
                      </a:r>
                      <a:endParaRPr kumimoji="0" lang="en-US" sz="1800" b="1" i="0" u="none" strike="noStrike" kern="1200" cap="none" spc="0" normalizeH="0" baseline="0" noProof="0" dirty="0">
                        <a:ln>
                          <a:noFill/>
                        </a:ln>
                        <a:solidFill>
                          <a:prstClr val="white"/>
                        </a:solidFill>
                        <a:effectLst/>
                        <a:uLnTx/>
                        <a:uFillTx/>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prstClr val="white"/>
                          </a:solidFill>
                          <a:effectLst/>
                          <a:uLnTx/>
                          <a:uFillTx/>
                          <a:latin typeface="+mn-lt"/>
                        </a:rPr>
                        <a:t>Expenditure</a:t>
                      </a:r>
                      <a:endParaRPr kumimoji="0" lang="en-US" sz="1800" b="1" i="0" u="none" strike="noStrike" kern="1200" cap="none" spc="0" normalizeH="0" baseline="0" noProof="0" dirty="0">
                        <a:ln>
                          <a:noFill/>
                        </a:ln>
                        <a:solidFill>
                          <a:prstClr val="white"/>
                        </a:solidFill>
                        <a:effectLst/>
                        <a:uLnTx/>
                        <a:uFillTx/>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prstClr val="white"/>
                          </a:solidFill>
                          <a:effectLst/>
                          <a:uLnTx/>
                          <a:uFillTx/>
                          <a:latin typeface="+mn-lt"/>
                        </a:rPr>
                        <a:t>Variance</a:t>
                      </a:r>
                      <a:endParaRPr kumimoji="0" lang="en-US" sz="1800" b="1" i="0" u="none" strike="noStrike" kern="1200" cap="none" spc="0" normalizeH="0" baseline="0" noProof="0" dirty="0">
                        <a:ln>
                          <a:noFill/>
                        </a:ln>
                        <a:solidFill>
                          <a:prstClr val="white"/>
                        </a:solidFill>
                        <a:effectLst/>
                        <a:uLnTx/>
                        <a:uFillTx/>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prstClr val="white"/>
                          </a:solidFill>
                          <a:effectLst/>
                          <a:uLnTx/>
                          <a:uFillTx/>
                          <a:latin typeface="+mn-lt"/>
                        </a:rPr>
                        <a:t>Comments </a:t>
                      </a:r>
                      <a:endParaRPr kumimoji="0" lang="en-US" sz="1800" b="1" i="0" u="none" strike="noStrike" kern="1200" cap="none" spc="0" normalizeH="0" baseline="0" noProof="0" dirty="0">
                        <a:ln>
                          <a:noFill/>
                        </a:ln>
                        <a:solidFill>
                          <a:prstClr val="white"/>
                        </a:solidFill>
                        <a:effectLst/>
                        <a:uLnTx/>
                        <a:uFillTx/>
                        <a:latin typeface="+mn-lt"/>
                      </a:endParaRPr>
                    </a:p>
                  </a:txBody>
                  <a:tcPr/>
                </a:tc>
                <a:extLst>
                  <a:ext uri="{0D108BD9-81ED-4DB2-BD59-A6C34878D82A}">
                    <a16:rowId xmlns:a16="http://schemas.microsoft.com/office/drawing/2014/main" val="10000"/>
                  </a:ext>
                </a:extLst>
              </a:tr>
              <a:tr h="2910206">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srgbClr val="000000"/>
                          </a:solidFill>
                          <a:effectLst/>
                          <a:uLnTx/>
                          <a:uFillTx/>
                          <a:latin typeface="+mn-lt"/>
                          <a:ea typeface="+mn-ea"/>
                          <a:cs typeface="+mn-cs"/>
                        </a:rPr>
                        <a:t>$ 617,628.65</a:t>
                      </a:r>
                      <a:endParaRPr kumimoji="0" lang="en-US" sz="1800" b="1" i="0" u="none" strike="noStrike" kern="1200" cap="none" spc="0" normalizeH="0" baseline="0" noProof="0" dirty="0">
                        <a:ln>
                          <a:noFill/>
                        </a:ln>
                        <a:solidFill>
                          <a:srgbClr val="000000"/>
                        </a:solidFill>
                        <a:effectLst/>
                        <a:uLnTx/>
                        <a:uFillTx/>
                        <a:latin typeface="+mn-lt"/>
                        <a:ea typeface="+mn-ea"/>
                        <a:cs typeface="+mn-cs"/>
                      </a:endParaRPr>
                    </a:p>
                  </a:txBody>
                  <a:tcPr/>
                </a:tc>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srgbClr val="000000"/>
                          </a:solidFill>
                          <a:effectLst/>
                          <a:uLnTx/>
                          <a:uFillTx/>
                          <a:latin typeface="+mn-lt"/>
                          <a:ea typeface="+mn-ea"/>
                          <a:cs typeface="+mn-cs"/>
                        </a:rPr>
                        <a:t>$ 172,184.52</a:t>
                      </a:r>
                      <a:endParaRPr kumimoji="0" lang="en-US" sz="1800" b="1" i="0" u="none" strike="noStrike" kern="1200" cap="none" spc="0" normalizeH="0" baseline="0" noProof="0" dirty="0">
                        <a:ln>
                          <a:noFill/>
                        </a:ln>
                        <a:solidFill>
                          <a:srgbClr val="000000"/>
                        </a:solidFill>
                        <a:effectLst/>
                        <a:uLnTx/>
                        <a:uFillTx/>
                        <a:latin typeface="+mn-lt"/>
                        <a:ea typeface="+mn-ea"/>
                        <a:cs typeface="+mn-cs"/>
                      </a:endParaRPr>
                    </a:p>
                  </a:txBody>
                  <a:tcPr/>
                </a:tc>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srgbClr val="000000"/>
                          </a:solidFill>
                          <a:effectLst/>
                          <a:uLnTx/>
                          <a:uFillTx/>
                          <a:latin typeface="+mn-lt"/>
                        </a:rPr>
                        <a:t>$ 445,444.13</a:t>
                      </a:r>
                      <a:endParaRPr kumimoji="0" lang="en-US" sz="1800" b="1" i="0" u="none" strike="noStrike" kern="1200" cap="none" spc="0" normalizeH="0" baseline="0" noProof="0" dirty="0">
                        <a:ln>
                          <a:noFill/>
                        </a:ln>
                        <a:solidFill>
                          <a:srgbClr val="000000"/>
                        </a:solidFill>
                        <a:effectLst/>
                        <a:uLnTx/>
                        <a:uFillTx/>
                        <a:latin typeface="+mn-lt"/>
                      </a:endParaRPr>
                    </a:p>
                  </a:txBody>
                  <a:tcPr/>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srgbClr val="000000"/>
                          </a:solidFill>
                          <a:effectLst/>
                          <a:uLnTx/>
                          <a:uFillTx/>
                          <a:latin typeface="+mn-lt"/>
                        </a:rPr>
                        <a:t>Absorption rate is 27.9%. </a:t>
                      </a:r>
                    </a:p>
                    <a:p>
                      <a:pPr marL="0" marR="0" lvl="0" indent="0" algn="l" defTabSz="457200" rtl="0" eaLnBrk="1" fontAlgn="b"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srgbClr val="000000"/>
                          </a:solidFill>
                          <a:effectLst/>
                          <a:uLnTx/>
                          <a:uFillTx/>
                          <a:latin typeface="+mn-lt"/>
                        </a:rPr>
                        <a:t>only few activities were taken place during reporting period (2020), that is due to </a:t>
                      </a:r>
                      <a:r>
                        <a:rPr kumimoji="0" lang="en-US" sz="1400" b="1" i="0" u="none" strike="noStrike" kern="1200" cap="none" spc="0" normalizeH="0" baseline="0" noProof="0" dirty="0" err="1" smtClean="0">
                          <a:ln>
                            <a:noFill/>
                          </a:ln>
                          <a:solidFill>
                            <a:srgbClr val="000000"/>
                          </a:solidFill>
                          <a:effectLst/>
                          <a:uLnTx/>
                          <a:uFillTx/>
                          <a:latin typeface="+mn-lt"/>
                        </a:rPr>
                        <a:t>Covid</a:t>
                      </a:r>
                      <a:r>
                        <a:rPr kumimoji="0" lang="en-US" sz="1400" b="1" i="0" u="none" strike="noStrike" kern="1200" cap="none" spc="0" normalizeH="0" baseline="0" noProof="0" dirty="0" smtClean="0">
                          <a:ln>
                            <a:noFill/>
                          </a:ln>
                          <a:solidFill>
                            <a:srgbClr val="000000"/>
                          </a:solidFill>
                          <a:effectLst/>
                          <a:uLnTx/>
                          <a:uFillTx/>
                          <a:latin typeface="+mn-lt"/>
                        </a:rPr>
                        <a:t> 19 pandemic. Most TRC activities are carried over and reprogrammed in 2021 in order to catch up and reach the targets as planned.</a:t>
                      </a:r>
                      <a:endParaRPr kumimoji="0" lang="en-US" sz="1400" b="1" i="0" u="none" strike="noStrike" kern="1200" cap="none" spc="0" normalizeH="0" baseline="0" noProof="0" dirty="0">
                        <a:ln>
                          <a:noFill/>
                        </a:ln>
                        <a:solidFill>
                          <a:srgbClr val="000000"/>
                        </a:solidFill>
                        <a:effectLst/>
                        <a:uLnTx/>
                        <a:uFillTx/>
                        <a:latin typeface="+mn-lt"/>
                      </a:endParaRPr>
                    </a:p>
                  </a:txBody>
                  <a:tcPr/>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11</a:t>
            </a:fld>
            <a:endParaRPr lang="en-US" dirty="0"/>
          </a:p>
        </p:txBody>
      </p:sp>
    </p:spTree>
    <p:extLst>
      <p:ext uri="{BB962C8B-B14F-4D97-AF65-F5344CB8AC3E}">
        <p14:creationId xmlns:p14="http://schemas.microsoft.com/office/powerpoint/2010/main" val="1524121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a:solidFill>
                  <a:srgbClr val="000000"/>
                </a:solidFill>
              </a:rPr>
              <a:t>TB Indicators among migrants</a:t>
            </a:r>
            <a:endParaRPr lang="en-US" dirty="0"/>
          </a:p>
        </p:txBody>
      </p:sp>
      <p:pic>
        <p:nvPicPr>
          <p:cNvPr id="5" name="Content Placeholder 4"/>
          <p:cNvPicPr>
            <a:picLocks noGrp="1" noChangeAspect="1"/>
          </p:cNvPicPr>
          <p:nvPr>
            <p:ph idx="1"/>
          </p:nvPr>
        </p:nvPicPr>
        <p:blipFill>
          <a:blip r:embed="rId2"/>
          <a:stretch>
            <a:fillRect/>
          </a:stretch>
        </p:blipFill>
        <p:spPr>
          <a:xfrm>
            <a:off x="1713185" y="1634044"/>
            <a:ext cx="9469822" cy="4672163"/>
          </a:xfrm>
          <a:prstGeom prst="rect">
            <a:avLst/>
          </a:prstGeom>
        </p:spPr>
      </p:pic>
      <p:sp>
        <p:nvSpPr>
          <p:cNvPr id="4" name="Slide Number Placeholder 3"/>
          <p:cNvSpPr>
            <a:spLocks noGrp="1"/>
          </p:cNvSpPr>
          <p:nvPr>
            <p:ph type="sldNum" sz="quarter" idx="12"/>
          </p:nvPr>
        </p:nvSpPr>
        <p:spPr>
          <a:xfrm>
            <a:off x="570368" y="787782"/>
            <a:ext cx="741211" cy="365125"/>
          </a:xfrm>
        </p:spPr>
        <p:txBody>
          <a:bodyPr/>
          <a:lstStyle/>
          <a:p>
            <a:fld id="{C844FFDA-8C2C-4CDD-9B52-550DAAD6F220}" type="slidenum">
              <a:rPr lang="en-US" smtClean="0"/>
              <a:t>2</a:t>
            </a:fld>
            <a:endParaRPr lang="en-US" dirty="0"/>
          </a:p>
        </p:txBody>
      </p:sp>
    </p:spTree>
    <p:extLst>
      <p:ext uri="{BB962C8B-B14F-4D97-AF65-F5344CB8AC3E}">
        <p14:creationId xmlns:p14="http://schemas.microsoft.com/office/powerpoint/2010/main" val="3353768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3748" y="147337"/>
            <a:ext cx="8911687" cy="640445"/>
          </a:xfrm>
        </p:spPr>
        <p:txBody>
          <a:bodyPr/>
          <a:lstStyle/>
          <a:p>
            <a:r>
              <a:rPr lang="en" dirty="0">
                <a:solidFill>
                  <a:srgbClr val="000000"/>
                </a:solidFill>
              </a:rPr>
              <a:t>TB Indicators among migrants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04437027"/>
              </p:ext>
            </p:extLst>
          </p:nvPr>
        </p:nvGraphicFramePr>
        <p:xfrm>
          <a:off x="1311579" y="1677573"/>
          <a:ext cx="9922595" cy="3870960"/>
        </p:xfrm>
        <a:graphic>
          <a:graphicData uri="http://schemas.openxmlformats.org/drawingml/2006/table">
            <a:tbl>
              <a:tblPr firstRow="1" bandRow="1">
                <a:tableStyleId>{5C22544A-7EE6-4342-B048-85BDC9FD1C3A}</a:tableStyleId>
              </a:tblPr>
              <a:tblGrid>
                <a:gridCol w="1984519">
                  <a:extLst>
                    <a:ext uri="{9D8B030D-6E8A-4147-A177-3AD203B41FA5}">
                      <a16:colId xmlns:a16="http://schemas.microsoft.com/office/drawing/2014/main" val="20000"/>
                    </a:ext>
                  </a:extLst>
                </a:gridCol>
                <a:gridCol w="1390908">
                  <a:extLst>
                    <a:ext uri="{9D8B030D-6E8A-4147-A177-3AD203B41FA5}">
                      <a16:colId xmlns:a16="http://schemas.microsoft.com/office/drawing/2014/main" val="20001"/>
                    </a:ext>
                  </a:extLst>
                </a:gridCol>
                <a:gridCol w="12700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gridCol w="3219768">
                  <a:extLst>
                    <a:ext uri="{9D8B030D-6E8A-4147-A177-3AD203B41FA5}">
                      <a16:colId xmlns:a16="http://schemas.microsoft.com/office/drawing/2014/main" val="20004"/>
                    </a:ext>
                  </a:extLst>
                </a:gridCol>
              </a:tblGrid>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smtClean="0">
                          <a:ln>
                            <a:noFill/>
                          </a:ln>
                          <a:solidFill>
                            <a:prstClr val="white"/>
                          </a:solidFill>
                          <a:effectLst/>
                          <a:uLnTx/>
                          <a:uFillTx/>
                          <a:latin typeface="+mn-lt"/>
                        </a:rPr>
                        <a:t>Coverage</a:t>
                      </a:r>
                    </a:p>
                    <a:p>
                      <a:endParaRPr lang="en-US" sz="16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smtClean="0">
                          <a:ln>
                            <a:noFill/>
                          </a:ln>
                          <a:solidFill>
                            <a:prstClr val="white"/>
                          </a:solidFill>
                          <a:effectLst/>
                          <a:uLnTx/>
                          <a:uFillTx/>
                          <a:latin typeface="+mn-lt"/>
                        </a:rPr>
                        <a:t>Target</a:t>
                      </a:r>
                    </a:p>
                    <a:p>
                      <a:endParaRPr lang="en-US" sz="16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smtClean="0">
                          <a:ln>
                            <a:noFill/>
                          </a:ln>
                          <a:solidFill>
                            <a:prstClr val="white"/>
                          </a:solidFill>
                          <a:effectLst/>
                          <a:uLnTx/>
                          <a:uFillTx/>
                          <a:latin typeface="+mn-lt"/>
                        </a:rPr>
                        <a:t>Result</a:t>
                      </a:r>
                      <a:endParaRPr kumimoji="0" lang="en-US" sz="1600" b="1" i="0" u="none" strike="noStrike" kern="1200" cap="none" spc="0" normalizeH="0" baseline="0" noProof="0" dirty="0">
                        <a:ln>
                          <a:noFill/>
                        </a:ln>
                        <a:solidFill>
                          <a:prstClr val="white"/>
                        </a:solidFill>
                        <a:effectLst/>
                        <a:uLnTx/>
                        <a:uFillTx/>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smtClean="0">
                          <a:ln>
                            <a:noFill/>
                          </a:ln>
                          <a:solidFill>
                            <a:prstClr val="white"/>
                          </a:solidFill>
                          <a:effectLst/>
                          <a:uLnTx/>
                          <a:uFillTx/>
                          <a:latin typeface="+mn-lt"/>
                        </a:rPr>
                        <a:t>Achievement ratio</a:t>
                      </a:r>
                      <a:endParaRPr kumimoji="0" lang="en-US" sz="1600" b="1" i="0" u="none" strike="noStrike" kern="1200" cap="none" spc="0" normalizeH="0" baseline="0" noProof="0" dirty="0">
                        <a:ln>
                          <a:noFill/>
                        </a:ln>
                        <a:solidFill>
                          <a:prstClr val="white"/>
                        </a:solidFill>
                        <a:effectLst/>
                        <a:uLnTx/>
                        <a:uFillTx/>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smtClean="0">
                          <a:ln>
                            <a:noFill/>
                          </a:ln>
                          <a:solidFill>
                            <a:prstClr val="white"/>
                          </a:solidFill>
                          <a:effectLst/>
                          <a:uLnTx/>
                          <a:uFillTx/>
                          <a:latin typeface="+mn-lt"/>
                        </a:rPr>
                        <a:t>Comments</a:t>
                      </a:r>
                      <a:endParaRPr kumimoji="0" lang="en-US" sz="1600" b="1" i="0" u="none" strike="noStrike" kern="1200" cap="none" spc="0" normalizeH="0" baseline="0" noProof="0" dirty="0">
                        <a:ln>
                          <a:noFill/>
                        </a:ln>
                        <a:solidFill>
                          <a:prstClr val="white"/>
                        </a:solidFill>
                        <a:effectLst/>
                        <a:uLnTx/>
                        <a:uFillTx/>
                        <a:latin typeface="+mn-lt"/>
                      </a:endParaRPr>
                    </a:p>
                  </a:txBody>
                  <a:tcPr/>
                </a:tc>
                <a:extLst>
                  <a:ext uri="{0D108BD9-81ED-4DB2-BD59-A6C34878D82A}">
                    <a16:rowId xmlns:a16="http://schemas.microsoft.com/office/drawing/2014/main" val="10000"/>
                  </a:ext>
                </a:extLst>
              </a:tr>
              <a:tr h="370840">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srgbClr val="000000"/>
                          </a:solidFill>
                          <a:effectLst/>
                          <a:uLnTx/>
                          <a:uFillTx/>
                          <a:latin typeface="+mn-lt"/>
                        </a:rPr>
                        <a:t>TCP-6b: Number of TB cases (all forms) notified among key affected populations/ high risk groups (other than prisoners)</a:t>
                      </a:r>
                      <a:endParaRPr kumimoji="0" lang="en-US" sz="1400" b="1" i="0" u="none" strike="noStrike" kern="1200" cap="none" spc="0" normalizeH="0" baseline="0" noProof="0" dirty="0">
                        <a:ln>
                          <a:noFill/>
                        </a:ln>
                        <a:solidFill>
                          <a:srgbClr val="000000"/>
                        </a:solidFill>
                        <a:effectLst/>
                        <a:uLnTx/>
                        <a:uFillTx/>
                        <a:latin typeface="+mn-lt"/>
                      </a:endParaRPr>
                    </a:p>
                  </a:txBody>
                  <a:tcP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srgbClr val="000000"/>
                          </a:solidFill>
                          <a:effectLst/>
                          <a:uLnTx/>
                          <a:uFillTx/>
                          <a:latin typeface="+mn-lt"/>
                        </a:rPr>
                        <a:t>724.00</a:t>
                      </a:r>
                      <a:endParaRPr kumimoji="0" lang="en-US" sz="1400" b="1" i="0" u="none" strike="noStrike" kern="1200" cap="none" spc="0" normalizeH="0" baseline="0" noProof="0" dirty="0">
                        <a:ln>
                          <a:noFill/>
                        </a:ln>
                        <a:solidFill>
                          <a:srgbClr val="000000"/>
                        </a:solidFill>
                        <a:effectLst/>
                        <a:uLnTx/>
                        <a:uFillTx/>
                        <a:latin typeface="+mn-lt"/>
                      </a:endParaRPr>
                    </a:p>
                  </a:txBody>
                  <a:tcP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srgbClr val="000000"/>
                          </a:solidFill>
                          <a:effectLst/>
                          <a:uLnTx/>
                          <a:uFillTx/>
                          <a:latin typeface="+mn-lt"/>
                        </a:rPr>
                        <a:t>169.00</a:t>
                      </a:r>
                    </a:p>
                    <a:p>
                      <a:endParaRPr lang="en-US" sz="1400" b="1" dirty="0"/>
                    </a:p>
                  </a:txBody>
                  <a:tcP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srgbClr val="000000"/>
                          </a:solidFill>
                          <a:effectLst/>
                          <a:uLnTx/>
                          <a:uFillTx/>
                          <a:latin typeface="+mn-lt"/>
                        </a:rPr>
                        <a:t>23%</a:t>
                      </a:r>
                    </a:p>
                    <a:p>
                      <a:endParaRPr lang="en-US" sz="1400" b="1" dirty="0"/>
                    </a:p>
                  </a:txBody>
                  <a:tcPr/>
                </a:tc>
                <a:tc>
                  <a:txBody>
                    <a:bodyPr/>
                    <a:lstStyle/>
                    <a:p>
                      <a:r>
                        <a:rPr kumimoji="0" lang="en-US" sz="1400" b="1" i="0" u="none" strike="noStrike" kern="1200" cap="none" spc="0" normalizeH="0" baseline="0" noProof="0" dirty="0" smtClean="0">
                          <a:ln>
                            <a:noFill/>
                          </a:ln>
                          <a:solidFill>
                            <a:prstClr val="black"/>
                          </a:solidFill>
                          <a:effectLst/>
                          <a:uLnTx/>
                          <a:uFillTx/>
                          <a:latin typeface="+mn-lt"/>
                        </a:rPr>
                        <a:t>According to the lockdown has started in March 2020 until now due to COVID 19, some targeted districts did not allow us to conduct the activity as our targeted population is the foreign workers/migrants (Chinese, Vietnamese, Myanmar, and Thai) who work in the risk location/areas. Therefore,  those activities are postponed to Q3-Q4 2020 depending on the situation of COVID 19 and the declaration of the MOH. Therefore, it does not achieve the goals and plans set.</a:t>
                      </a:r>
                      <a:endParaRPr lang="en-US" sz="1400" b="1" dirty="0"/>
                    </a:p>
                  </a:txBody>
                  <a:tcPr/>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C844FFDA-8C2C-4CDD-9B52-550DAAD6F220}" type="slidenum">
              <a:rPr lang="en-US" smtClean="0"/>
              <a:t>3</a:t>
            </a:fld>
            <a:endParaRPr lang="en-US" dirty="0"/>
          </a:p>
        </p:txBody>
      </p:sp>
    </p:spTree>
    <p:extLst>
      <p:ext uri="{BB962C8B-B14F-4D97-AF65-F5344CB8AC3E}">
        <p14:creationId xmlns:p14="http://schemas.microsoft.com/office/powerpoint/2010/main" val="43347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1246" y="662335"/>
            <a:ext cx="8267922" cy="616017"/>
          </a:xfrm>
        </p:spPr>
        <p:txBody>
          <a:bodyPr>
            <a:normAutofit fontScale="90000"/>
          </a:bodyPr>
          <a:lstStyle/>
          <a:p>
            <a:r>
              <a:rPr lang="en-US" b="1" dirty="0">
                <a:latin typeface="Calibri" panose="020F0502020204030204" pitchFamily="34" charset="0"/>
                <a:cs typeface="Calibri" panose="020F0502020204030204" pitchFamily="34" charset="0"/>
              </a:rPr>
              <a:t>TB Migrants – Challenges and Mitigations</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E8EA8014-5AAC-2344-9DF8-1FF24DA99305}" type="slidenum">
              <a:rPr lang="fr-FR" smtClean="0"/>
              <a:t>4</a:t>
            </a:fld>
            <a:endParaRPr lang="fr-FR"/>
          </a:p>
        </p:txBody>
      </p:sp>
      <p:graphicFrame>
        <p:nvGraphicFramePr>
          <p:cNvPr id="6" name="Tableau 3">
            <a:extLst>
              <a:ext uri="{FF2B5EF4-FFF2-40B4-BE49-F238E27FC236}">
                <a16:creationId xmlns:a16="http://schemas.microsoft.com/office/drawing/2014/main" id="{E35EC395-7194-D94A-A476-18A9D289E888}"/>
              </a:ext>
            </a:extLst>
          </p:cNvPr>
          <p:cNvGraphicFramePr>
            <a:graphicFrameLocks noGrp="1"/>
          </p:cNvGraphicFramePr>
          <p:nvPr>
            <p:extLst>
              <p:ext uri="{D42A27DB-BD31-4B8C-83A1-F6EECF244321}">
                <p14:modId xmlns:p14="http://schemas.microsoft.com/office/powerpoint/2010/main" val="3205503815"/>
              </p:ext>
            </p:extLst>
          </p:nvPr>
        </p:nvGraphicFramePr>
        <p:xfrm>
          <a:off x="1028700" y="1373603"/>
          <a:ext cx="10772775" cy="5160548"/>
        </p:xfrm>
        <a:graphic>
          <a:graphicData uri="http://schemas.openxmlformats.org/drawingml/2006/table">
            <a:tbl>
              <a:tblPr firstRow="1" bandRow="1">
                <a:tableStyleId>{5C22544A-7EE6-4342-B048-85BDC9FD1C3A}</a:tableStyleId>
              </a:tblPr>
              <a:tblGrid>
                <a:gridCol w="3562350">
                  <a:extLst>
                    <a:ext uri="{9D8B030D-6E8A-4147-A177-3AD203B41FA5}">
                      <a16:colId xmlns:a16="http://schemas.microsoft.com/office/drawing/2014/main" val="784421605"/>
                    </a:ext>
                  </a:extLst>
                </a:gridCol>
                <a:gridCol w="7210425">
                  <a:extLst>
                    <a:ext uri="{9D8B030D-6E8A-4147-A177-3AD203B41FA5}">
                      <a16:colId xmlns:a16="http://schemas.microsoft.com/office/drawing/2014/main" val="1038673087"/>
                    </a:ext>
                  </a:extLst>
                </a:gridCol>
              </a:tblGrid>
              <a:tr h="402905">
                <a:tc>
                  <a:txBody>
                    <a:bodyPr/>
                    <a:lstStyle/>
                    <a:p>
                      <a:pPr algn="ctr"/>
                      <a:r>
                        <a:rPr lang="en-GB" sz="1600" noProof="0" dirty="0">
                          <a:latin typeface="Arial" panose="020B0604020202020204" pitchFamily="34" charset="0"/>
                          <a:cs typeface="Arial" panose="020B0604020202020204" pitchFamily="34" charset="0"/>
                        </a:rPr>
                        <a:t>Challenges</a:t>
                      </a:r>
                    </a:p>
                  </a:txBody>
                  <a:tcPr/>
                </a:tc>
                <a:tc>
                  <a:txBody>
                    <a:bodyPr/>
                    <a:lstStyle/>
                    <a:p>
                      <a:pPr algn="ctr"/>
                      <a:r>
                        <a:rPr lang="en-GB" sz="1600" noProof="0" dirty="0">
                          <a:latin typeface="Arial" panose="020B0604020202020204" pitchFamily="34" charset="0"/>
                          <a:cs typeface="Arial" panose="020B0604020202020204" pitchFamily="34" charset="0"/>
                        </a:rPr>
                        <a:t>Mitigations</a:t>
                      </a:r>
                    </a:p>
                  </a:txBody>
                  <a:tcPr/>
                </a:tc>
                <a:extLst>
                  <a:ext uri="{0D108BD9-81ED-4DB2-BD59-A6C34878D82A}">
                    <a16:rowId xmlns:a16="http://schemas.microsoft.com/office/drawing/2014/main" val="3565732689"/>
                  </a:ext>
                </a:extLst>
              </a:tr>
              <a:tr h="4757643">
                <a:tc>
                  <a:txBody>
                    <a:bodyPr/>
                    <a:lstStyle/>
                    <a:p>
                      <a:pPr marL="457200" marR="0" lvl="0" indent="-457200" algn="l" defTabSz="914400" rtl="0" eaLnBrk="1" fontAlgn="base" latinLnBrk="0" hangingPunct="1">
                        <a:lnSpc>
                          <a:spcPct val="120000"/>
                        </a:lnSpc>
                        <a:spcBef>
                          <a:spcPct val="20000"/>
                        </a:spcBef>
                        <a:spcAft>
                          <a:spcPct val="0"/>
                        </a:spcAft>
                        <a:buClrTx/>
                        <a:buSzTx/>
                        <a:buFont typeface="Wingdings" pitchFamily="2" charset="2"/>
                        <a:buChar char="§"/>
                        <a:tabLst/>
                      </a:pPr>
                      <a:r>
                        <a:rPr kumimoji="0" lang="en-US" sz="16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Access to migrant population</a:t>
                      </a:r>
                    </a:p>
                    <a:p>
                      <a:pPr marL="457200" marR="0" lvl="0" indent="-457200" algn="l" defTabSz="914400" rtl="0" eaLnBrk="1" fontAlgn="base" latinLnBrk="0" hangingPunct="1">
                        <a:lnSpc>
                          <a:spcPct val="120000"/>
                        </a:lnSpc>
                        <a:spcBef>
                          <a:spcPct val="20000"/>
                        </a:spcBef>
                        <a:spcAft>
                          <a:spcPct val="0"/>
                        </a:spcAft>
                        <a:buClrTx/>
                        <a:buSzTx/>
                        <a:buFont typeface="Wingdings" pitchFamily="2" charset="2"/>
                        <a:buChar char="§"/>
                        <a:tabLst/>
                      </a:pPr>
                      <a:r>
                        <a:rPr kumimoji="0" lang="en-US" sz="16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Data collection has not been updated </a:t>
                      </a:r>
                    </a:p>
                    <a:p>
                      <a:pPr marL="457200" marR="0" lvl="0" indent="-457200" algn="l" defTabSz="914400" rtl="0" eaLnBrk="1" fontAlgn="base" latinLnBrk="0" hangingPunct="1">
                        <a:lnSpc>
                          <a:spcPct val="120000"/>
                        </a:lnSpc>
                        <a:spcBef>
                          <a:spcPct val="20000"/>
                        </a:spcBef>
                        <a:spcAft>
                          <a:spcPct val="0"/>
                        </a:spcAft>
                        <a:buClrTx/>
                        <a:buSzTx/>
                        <a:buFont typeface="Wingdings" pitchFamily="2" charset="2"/>
                        <a:buChar char="§"/>
                        <a:tabLst/>
                      </a:pPr>
                      <a:r>
                        <a:rPr lang="en-US" sz="1600" b="0" i="0" kern="1200" dirty="0">
                          <a:solidFill>
                            <a:schemeClr val="tx1"/>
                          </a:solidFill>
                          <a:effectLst/>
                          <a:latin typeface="Arial" panose="020B0604020202020204" pitchFamily="34" charset="0"/>
                          <a:ea typeface="+mn-ea"/>
                          <a:cs typeface="Arial" panose="020B0604020202020204" pitchFamily="34" charset="0"/>
                        </a:rPr>
                        <a:t>Language communication has also been difficult</a:t>
                      </a:r>
                      <a:r>
                        <a:rPr lang="lo-LA" sz="1600" b="0" i="0" kern="1200" dirty="0">
                          <a:solidFill>
                            <a:schemeClr val="tx1"/>
                          </a:solidFill>
                          <a:effectLst/>
                          <a:latin typeface="Arial" panose="020B0604020202020204" pitchFamily="34" charset="0"/>
                          <a:ea typeface="+mn-ea"/>
                          <a:cs typeface="+mn-cs"/>
                        </a:rPr>
                        <a:t> </a:t>
                      </a:r>
                      <a:r>
                        <a:rPr kumimoji="0" lang="en-US" sz="16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p>
                    <a:p>
                      <a:pPr marL="457200" marR="0" lvl="0" indent="-457200" algn="l" defTabSz="914400" rtl="0" eaLnBrk="1" fontAlgn="base" latinLnBrk="0" hangingPunct="1">
                        <a:lnSpc>
                          <a:spcPct val="120000"/>
                        </a:lnSpc>
                        <a:spcBef>
                          <a:spcPct val="20000"/>
                        </a:spcBef>
                        <a:spcAft>
                          <a:spcPct val="0"/>
                        </a:spcAft>
                        <a:buClrTx/>
                        <a:buSzTx/>
                        <a:buFont typeface="Wingdings" pitchFamily="2" charset="2"/>
                        <a:buChar char="§"/>
                        <a:tabLst/>
                      </a:pPr>
                      <a:r>
                        <a:rPr kumimoji="0" lang="en-US" sz="16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Information System is being scaled up countrywide but not yet fully functional</a:t>
                      </a:r>
                    </a:p>
                    <a:p>
                      <a:pPr marL="457200" marR="0" lvl="0" indent="-457200" algn="l" defTabSz="914400" rtl="0" eaLnBrk="1" fontAlgn="base" latinLnBrk="0" hangingPunct="1">
                        <a:lnSpc>
                          <a:spcPct val="120000"/>
                        </a:lnSpc>
                        <a:spcBef>
                          <a:spcPct val="20000"/>
                        </a:spcBef>
                        <a:spcAft>
                          <a:spcPct val="0"/>
                        </a:spcAft>
                        <a:buClrTx/>
                        <a:buSzTx/>
                        <a:buFont typeface="Wingdings" pitchFamily="2" charset="2"/>
                        <a:buChar char="§"/>
                        <a:tabLst/>
                      </a:pPr>
                      <a:r>
                        <a:rPr kumimoji="0" lang="en-US" sz="16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Cross border exchange for patient follow up </a:t>
                      </a:r>
                    </a:p>
                    <a:p>
                      <a:pPr marL="457200" marR="0" lvl="0" indent="-457200" algn="l" defTabSz="914400" rtl="0" eaLnBrk="1" fontAlgn="base" latinLnBrk="0" hangingPunct="1">
                        <a:lnSpc>
                          <a:spcPct val="120000"/>
                        </a:lnSpc>
                        <a:spcBef>
                          <a:spcPct val="20000"/>
                        </a:spcBef>
                        <a:spcAft>
                          <a:spcPct val="0"/>
                        </a:spcAft>
                        <a:buClrTx/>
                        <a:buSzTx/>
                        <a:buFont typeface="Wingdings" pitchFamily="2" charset="2"/>
                        <a:buChar char="§"/>
                        <a:tabLst/>
                      </a:pPr>
                      <a:r>
                        <a:rPr kumimoji="0" lang="en-US" sz="16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COVID 19 situation and no access to foreign workers camps even before the Lao Government lock-down</a:t>
                      </a:r>
                    </a:p>
                  </a:txBody>
                  <a:tcPr/>
                </a:tc>
                <a:tc>
                  <a:txBody>
                    <a:bodyPr/>
                    <a:lstStyle/>
                    <a:p>
                      <a:pPr marL="457200" marR="0" lvl="0" indent="-457200" algn="l" defTabSz="914400" rtl="0" eaLnBrk="1" fontAlgn="base" latinLnBrk="0" hangingPunct="1">
                        <a:lnSpc>
                          <a:spcPct val="100000"/>
                        </a:lnSpc>
                        <a:spcBef>
                          <a:spcPct val="0"/>
                        </a:spcBef>
                        <a:spcAft>
                          <a:spcPct val="0"/>
                        </a:spcAft>
                        <a:buClrTx/>
                        <a:buSzTx/>
                        <a:buFont typeface="Wingdings" panose="05000000000000000000" pitchFamily="2" charset="2"/>
                        <a:buChar char="§"/>
                        <a:tabLst/>
                        <a:defRPr/>
                      </a:pP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Update of Mapping of migrant population by Coordinating with government agencies, especially PHO, DHO, </a:t>
                      </a:r>
                      <a:r>
                        <a:rPr kumimoji="0" lang="en-US" sz="16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Labour</a:t>
                      </a: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and Community based by CSOs.</a:t>
                      </a:r>
                    </a:p>
                    <a:p>
                      <a:pPr marL="457200" marR="0" lvl="0" indent="-457200" algn="l" defTabSz="914400" rtl="0" eaLnBrk="1" fontAlgn="base" latinLnBrk="0" hangingPunct="1">
                        <a:lnSpc>
                          <a:spcPct val="100000"/>
                        </a:lnSpc>
                        <a:spcBef>
                          <a:spcPct val="0"/>
                        </a:spcBef>
                        <a:spcAft>
                          <a:spcPct val="0"/>
                        </a:spcAft>
                        <a:buClrTx/>
                        <a:buSzTx/>
                        <a:buFont typeface="Wingdings" panose="05000000000000000000" pitchFamily="2" charset="2"/>
                        <a:buChar char="§"/>
                        <a:tabLst/>
                        <a:defRPr/>
                      </a:pP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M&amp;E (TB tracker) supports (capacity building, supervision and material)</a:t>
                      </a:r>
                    </a:p>
                    <a:p>
                      <a:pPr marL="285750" marR="0" lvl="0" indent="-285750" algn="l" defTabSz="914400" rtl="0" eaLnBrk="1" fontAlgn="base" latinLnBrk="0" hangingPunct="1">
                        <a:lnSpc>
                          <a:spcPct val="100000"/>
                        </a:lnSpc>
                        <a:spcBef>
                          <a:spcPct val="0"/>
                        </a:spcBef>
                        <a:spcAft>
                          <a:spcPct val="0"/>
                        </a:spcAft>
                        <a:buClrTx/>
                        <a:buSzTx/>
                        <a:buFont typeface="Wingdings" panose="05000000000000000000" pitchFamily="2" charset="2"/>
                        <a:buChar char="§"/>
                        <a:tabLst/>
                      </a:pP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Link the cross border info system</a:t>
                      </a:r>
                    </a:p>
                    <a:p>
                      <a:pPr marL="457200" marR="0" lvl="0" indent="-457200" algn="l" defTabSz="914400" rtl="0" eaLnBrk="1" fontAlgn="base" latinLnBrk="0" hangingPunct="1">
                        <a:lnSpc>
                          <a:spcPct val="100000"/>
                        </a:lnSpc>
                        <a:spcBef>
                          <a:spcPct val="0"/>
                        </a:spcBef>
                        <a:spcAft>
                          <a:spcPct val="0"/>
                        </a:spcAft>
                        <a:buClrTx/>
                        <a:buSzTx/>
                        <a:buFont typeface="Wingdings" panose="05000000000000000000" pitchFamily="2" charset="2"/>
                        <a:buChar char="§"/>
                        <a:tabLst/>
                        <a:defRPr/>
                      </a:pP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Coordinate with COVID teams to conduct ACF in Quarantine sites </a:t>
                      </a:r>
                      <a:endParaRPr kumimoji="0" lang="lo-LA"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endParaRPr>
                    </a:p>
                    <a:p>
                      <a:pPr marL="457200" marR="0" lvl="0" indent="-457200" algn="l" defTabSz="914400" rtl="0" eaLnBrk="1" fontAlgn="base" latinLnBrk="0" hangingPunct="1">
                        <a:lnSpc>
                          <a:spcPct val="100000"/>
                        </a:lnSpc>
                        <a:spcBef>
                          <a:spcPct val="0"/>
                        </a:spcBef>
                        <a:spcAft>
                          <a:spcPct val="0"/>
                        </a:spcAft>
                        <a:buClrTx/>
                        <a:buSzTx/>
                        <a:buFont typeface="Wingdings" panose="05000000000000000000" pitchFamily="2" charset="2"/>
                        <a:buChar char="§"/>
                        <a:tabLst/>
                        <a:defRPr/>
                      </a:pP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IEC video clip</a:t>
                      </a:r>
                      <a:r>
                        <a:rPr kumimoji="0" lang="lo-LA"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 </a:t>
                      </a: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in 4 different languages</a:t>
                      </a:r>
                      <a:r>
                        <a:rPr kumimoji="0" lang="lo-LA" sz="1600" b="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 </a:t>
                      </a: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(Lao, English, Chinese and Vietnamese) </a:t>
                      </a:r>
                    </a:p>
                    <a:p>
                      <a:pPr marL="457200" marR="0" lvl="0" indent="-457200" algn="l" defTabSz="914400" rtl="0" eaLnBrk="1" fontAlgn="base" latinLnBrk="0" hangingPunct="1">
                        <a:lnSpc>
                          <a:spcPct val="100000"/>
                        </a:lnSpc>
                        <a:spcBef>
                          <a:spcPct val="0"/>
                        </a:spcBef>
                        <a:spcAft>
                          <a:spcPct val="0"/>
                        </a:spcAft>
                        <a:buClrTx/>
                        <a:buSzTx/>
                        <a:buFont typeface="Wingdings" panose="05000000000000000000" pitchFamily="2" charset="2"/>
                        <a:buChar char="§"/>
                        <a:tabLst/>
                        <a:defRPr/>
                      </a:pP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Publish IEC materials (Lao, English, Chinese and Vietnamese) </a:t>
                      </a:r>
                    </a:p>
                    <a:p>
                      <a:pPr marL="457200" marR="0" lvl="0" indent="-457200" algn="l" defTabSz="914400" rtl="0" eaLnBrk="1" fontAlgn="base" latinLnBrk="0" hangingPunct="1">
                        <a:lnSpc>
                          <a:spcPct val="100000"/>
                        </a:lnSpc>
                        <a:spcBef>
                          <a:spcPct val="0"/>
                        </a:spcBef>
                        <a:spcAft>
                          <a:spcPct val="0"/>
                        </a:spcAft>
                        <a:buClrTx/>
                        <a:buSzTx/>
                        <a:buFont typeface="Wingdings" panose="05000000000000000000" pitchFamily="2" charset="2"/>
                        <a:buChar char="§"/>
                        <a:tabLst/>
                        <a:defRPr/>
                      </a:pP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LED monitor signboard about health messages has already been installed at 3 border points: </a:t>
                      </a:r>
                      <a:r>
                        <a:rPr kumimoji="0" lang="en-US" sz="16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Luangnumtha</a:t>
                      </a: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Province, </a:t>
                      </a:r>
                      <a:r>
                        <a:rPr kumimoji="0" lang="en-US" sz="16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Savannakhet</a:t>
                      </a: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Province, and </a:t>
                      </a:r>
                      <a:r>
                        <a:rPr kumimoji="0" lang="en-US" sz="16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Borkeo</a:t>
                      </a: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Province.   </a:t>
                      </a:r>
                    </a:p>
                    <a:p>
                      <a:pPr marL="457200" marR="0" lvl="0" indent="-457200" algn="l" defTabSz="914400" rtl="0" eaLnBrk="1" fontAlgn="base" latinLnBrk="0" hangingPunct="1">
                        <a:lnSpc>
                          <a:spcPct val="100000"/>
                        </a:lnSpc>
                        <a:spcBef>
                          <a:spcPct val="0"/>
                        </a:spcBef>
                        <a:spcAft>
                          <a:spcPct val="0"/>
                        </a:spcAft>
                        <a:buClrTx/>
                        <a:buSzTx/>
                        <a:buFont typeface="Wingdings" panose="05000000000000000000" pitchFamily="2" charset="2"/>
                        <a:buChar char="§"/>
                        <a:tabLst/>
                        <a:defRPr/>
                      </a:pP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Plan with partners and 8 target provincials for implementing the catch-up plan: Advocacy, Quarterly re-mapping, and consultative and planning meeting at provincial level</a:t>
                      </a:r>
                    </a:p>
                    <a:p>
                      <a:pPr marL="285750" indent="-285750">
                        <a:buFontTx/>
                        <a:buChar char="-"/>
                      </a:pPr>
                      <a:endParaRPr lang="en-US" sz="1600" b="1" baseline="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740933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844FFDA-8C2C-4CDD-9B52-550DAAD6F220}" type="slidenum">
              <a:rPr lang="en-US" smtClean="0"/>
              <a:t>5</a:t>
            </a:fld>
            <a:endParaRPr lang="en-US" dirty="0"/>
          </a:p>
        </p:txBody>
      </p:sp>
      <p:sp>
        <p:nvSpPr>
          <p:cNvPr id="5" name="Title 1">
            <a:extLst>
              <a:ext uri="{FF2B5EF4-FFF2-40B4-BE49-F238E27FC236}">
                <a16:creationId xmlns:a16="http://schemas.microsoft.com/office/drawing/2014/main" id="{E563B7CC-0BA0-46BD-8E51-17A7C9430FED}"/>
              </a:ext>
            </a:extLst>
          </p:cNvPr>
          <p:cNvSpPr>
            <a:spLocks noGrp="1"/>
          </p:cNvSpPr>
          <p:nvPr>
            <p:ph type="title"/>
          </p:nvPr>
        </p:nvSpPr>
        <p:spPr>
          <a:xfrm>
            <a:off x="1847655" y="624110"/>
            <a:ext cx="9656958" cy="403412"/>
          </a:xfrm>
        </p:spPr>
        <p:txBody>
          <a:bodyPr>
            <a:noAutofit/>
          </a:bodyPr>
          <a:lstStyle/>
          <a:p>
            <a:r>
              <a:rPr lang="en-US" sz="2400" dirty="0">
                <a:latin typeface="+mj-lt"/>
              </a:rPr>
              <a:t>Budget vs </a:t>
            </a:r>
            <a:r>
              <a:rPr lang="en-US" sz="2400" dirty="0" smtClean="0">
                <a:latin typeface="+mj-lt"/>
              </a:rPr>
              <a:t>Expenditure for the reporting period </a:t>
            </a:r>
            <a:r>
              <a:rPr lang="en-US" sz="2400" dirty="0"/>
              <a:t>J</a:t>
            </a:r>
            <a:r>
              <a:rPr lang="en-US" sz="2400" dirty="0" smtClean="0">
                <a:latin typeface="+mj-lt"/>
              </a:rPr>
              <a:t>an-Dec 2020</a:t>
            </a:r>
            <a:endParaRPr lang="en-US" sz="2400" dirty="0">
              <a:latin typeface="+mj-lt"/>
            </a:endParaRPr>
          </a:p>
        </p:txBody>
      </p:sp>
      <p:graphicFrame>
        <p:nvGraphicFramePr>
          <p:cNvPr id="6" name="Table 5"/>
          <p:cNvGraphicFramePr>
            <a:graphicFrameLocks noGrp="1"/>
          </p:cNvGraphicFramePr>
          <p:nvPr>
            <p:extLst>
              <p:ext uri="{D42A27DB-BD31-4B8C-83A1-F6EECF244321}">
                <p14:modId xmlns:p14="http://schemas.microsoft.com/office/powerpoint/2010/main" val="1107362142"/>
              </p:ext>
            </p:extLst>
          </p:nvPr>
        </p:nvGraphicFramePr>
        <p:xfrm>
          <a:off x="1847655" y="1724669"/>
          <a:ext cx="8673199" cy="1827805"/>
        </p:xfrm>
        <a:graphic>
          <a:graphicData uri="http://schemas.openxmlformats.org/drawingml/2006/table">
            <a:tbl>
              <a:tblPr firstRow="1" bandRow="1">
                <a:tableStyleId>{5C22544A-7EE6-4342-B048-85BDC9FD1C3A}</a:tableStyleId>
              </a:tblPr>
              <a:tblGrid>
                <a:gridCol w="2143365">
                  <a:extLst>
                    <a:ext uri="{9D8B030D-6E8A-4147-A177-3AD203B41FA5}">
                      <a16:colId xmlns:a16="http://schemas.microsoft.com/office/drawing/2014/main" val="3057965865"/>
                    </a:ext>
                  </a:extLst>
                </a:gridCol>
                <a:gridCol w="2230258">
                  <a:extLst>
                    <a:ext uri="{9D8B030D-6E8A-4147-A177-3AD203B41FA5}">
                      <a16:colId xmlns:a16="http://schemas.microsoft.com/office/drawing/2014/main" val="2474403073"/>
                    </a:ext>
                  </a:extLst>
                </a:gridCol>
                <a:gridCol w="2149788">
                  <a:extLst>
                    <a:ext uri="{9D8B030D-6E8A-4147-A177-3AD203B41FA5}">
                      <a16:colId xmlns:a16="http://schemas.microsoft.com/office/drawing/2014/main" val="3186193006"/>
                    </a:ext>
                  </a:extLst>
                </a:gridCol>
                <a:gridCol w="2149788">
                  <a:extLst>
                    <a:ext uri="{9D8B030D-6E8A-4147-A177-3AD203B41FA5}">
                      <a16:colId xmlns:a16="http://schemas.microsoft.com/office/drawing/2014/main" val="203478810"/>
                    </a:ext>
                  </a:extLst>
                </a:gridCol>
              </a:tblGrid>
              <a:tr h="358415">
                <a:tc>
                  <a:txBody>
                    <a:bodyPr/>
                    <a:lstStyle/>
                    <a:p>
                      <a:r>
                        <a:rPr lang="en-US" dirty="0"/>
                        <a:t>Budget</a:t>
                      </a:r>
                    </a:p>
                  </a:txBody>
                  <a:tcPr anchor="ctr"/>
                </a:tc>
                <a:tc>
                  <a:txBody>
                    <a:bodyPr/>
                    <a:lstStyle/>
                    <a:p>
                      <a:r>
                        <a:rPr lang="en-US" dirty="0"/>
                        <a:t>Expenditure</a:t>
                      </a:r>
                    </a:p>
                  </a:txBody>
                  <a:tcPr anchor="ctr"/>
                </a:tc>
                <a:tc>
                  <a:txBody>
                    <a:bodyPr/>
                    <a:lstStyle/>
                    <a:p>
                      <a:r>
                        <a:rPr lang="en-US" dirty="0" smtClean="0"/>
                        <a:t>Variance</a:t>
                      </a:r>
                      <a:endParaRPr lang="en-US" dirty="0"/>
                    </a:p>
                  </a:txBody>
                  <a:tcPr anchor="ctr"/>
                </a:tc>
                <a:tc>
                  <a:txBody>
                    <a:bodyPr/>
                    <a:lstStyle/>
                    <a:p>
                      <a:r>
                        <a:rPr lang="en-US" dirty="0" smtClean="0"/>
                        <a:t>Comments </a:t>
                      </a:r>
                      <a:endParaRPr lang="en-US" dirty="0"/>
                    </a:p>
                  </a:txBody>
                  <a:tcPr anchor="ctr"/>
                </a:tc>
                <a:extLst>
                  <a:ext uri="{0D108BD9-81ED-4DB2-BD59-A6C34878D82A}">
                    <a16:rowId xmlns:a16="http://schemas.microsoft.com/office/drawing/2014/main" val="2511164891"/>
                  </a:ext>
                </a:extLst>
              </a:tr>
              <a:tr h="426094">
                <a:tc>
                  <a:txBody>
                    <a:bodyPr/>
                    <a:lstStyle/>
                    <a:p>
                      <a:pPr marL="0" algn="ctr" defTabSz="457200" rtl="0" eaLnBrk="1" fontAlgn="b" latinLnBrk="0" hangingPunct="1"/>
                      <a:r>
                        <a:rPr lang="en-US" sz="1800" b="1" i="0" u="none" strike="noStrike" kern="1200" dirty="0" smtClean="0">
                          <a:solidFill>
                            <a:srgbClr val="000000"/>
                          </a:solidFill>
                          <a:effectLst/>
                          <a:latin typeface="+mn-lt"/>
                          <a:ea typeface="+mn-ea"/>
                          <a:cs typeface="+mn-cs"/>
                        </a:rPr>
                        <a:t>$ 201,204.13</a:t>
                      </a:r>
                      <a:endParaRPr lang="en-US" sz="1800" b="1" i="0" u="none" strike="noStrike" kern="1200" dirty="0">
                        <a:solidFill>
                          <a:srgbClr val="000000"/>
                        </a:solidFill>
                        <a:effectLst/>
                        <a:latin typeface="+mn-lt"/>
                        <a:ea typeface="+mn-ea"/>
                        <a:cs typeface="+mn-cs"/>
                      </a:endParaRPr>
                    </a:p>
                  </a:txBody>
                  <a:tcPr marL="0" marR="0" marT="0" marB="0" anchor="b"/>
                </a:tc>
                <a:tc>
                  <a:txBody>
                    <a:bodyPr/>
                    <a:lstStyle/>
                    <a:p>
                      <a:pPr marL="0" algn="ctr" defTabSz="457200" rtl="0" eaLnBrk="1" fontAlgn="b" latinLnBrk="0" hangingPunct="1"/>
                      <a:r>
                        <a:rPr lang="en-US" sz="1800" b="1" i="0" u="none" strike="noStrike" kern="1200" dirty="0" smtClean="0">
                          <a:solidFill>
                            <a:srgbClr val="000000"/>
                          </a:solidFill>
                          <a:effectLst/>
                          <a:latin typeface="+mn-lt"/>
                          <a:ea typeface="+mn-ea"/>
                          <a:cs typeface="+mn-cs"/>
                        </a:rPr>
                        <a:t>177,102.65</a:t>
                      </a:r>
                      <a:endParaRPr lang="en-US" sz="1800" b="1" i="0" u="none" strike="noStrike" kern="1200" dirty="0">
                        <a:solidFill>
                          <a:srgbClr val="000000"/>
                        </a:solidFill>
                        <a:effectLst/>
                        <a:latin typeface="+mn-lt"/>
                        <a:ea typeface="+mn-ea"/>
                        <a:cs typeface="+mn-cs"/>
                      </a:endParaRPr>
                    </a:p>
                  </a:txBody>
                  <a:tcPr marL="0" marR="0" marT="0" marB="0" anchor="b"/>
                </a:tc>
                <a:tc>
                  <a:txBody>
                    <a:bodyPr/>
                    <a:lstStyle/>
                    <a:p>
                      <a:pPr algn="ctr" fontAlgn="b"/>
                      <a:r>
                        <a:rPr lang="en-US" sz="1800" b="1" i="0" u="none" strike="noStrike" dirty="0" smtClean="0">
                          <a:solidFill>
                            <a:srgbClr val="000000"/>
                          </a:solidFill>
                          <a:effectLst/>
                          <a:latin typeface="+mn-lt"/>
                        </a:rPr>
                        <a:t>24,101.48</a:t>
                      </a:r>
                      <a:endParaRPr lang="en-US" sz="1800" b="1" i="0" u="none" strike="noStrike" dirty="0">
                        <a:solidFill>
                          <a:srgbClr val="000000"/>
                        </a:solidFill>
                        <a:effectLst/>
                        <a:latin typeface="+mn-lt"/>
                      </a:endParaRPr>
                    </a:p>
                  </a:txBody>
                  <a:tcPr marL="6350" marR="6350" marT="6350" marB="0" anchor="b"/>
                </a:tc>
                <a:tc>
                  <a:txBody>
                    <a:bodyPr/>
                    <a:lstStyle/>
                    <a:p>
                      <a:pPr algn="ctr" fontAlgn="b"/>
                      <a:r>
                        <a:rPr lang="en-US" sz="1800" b="1" i="0" u="none" strike="noStrike" dirty="0" smtClean="0">
                          <a:solidFill>
                            <a:srgbClr val="000000"/>
                          </a:solidFill>
                          <a:effectLst/>
                          <a:latin typeface="+mn-lt"/>
                        </a:rPr>
                        <a:t>The balance is saving to be carried forward in Q1 2021</a:t>
                      </a:r>
                      <a:endParaRPr lang="en-US" sz="1800" b="1" i="0" u="none" strike="noStrike" dirty="0">
                        <a:solidFill>
                          <a:srgbClr val="000000"/>
                        </a:solidFill>
                        <a:effectLst/>
                        <a:latin typeface="+mn-lt"/>
                      </a:endParaRPr>
                    </a:p>
                  </a:txBody>
                  <a:tcPr marL="6350" marR="6350" marT="6350" marB="0" anchor="b"/>
                </a:tc>
                <a:extLst>
                  <a:ext uri="{0D108BD9-81ED-4DB2-BD59-A6C34878D82A}">
                    <a16:rowId xmlns:a16="http://schemas.microsoft.com/office/drawing/2014/main" val="228673834"/>
                  </a:ext>
                </a:extLst>
              </a:tr>
              <a:tr h="358415">
                <a:tc>
                  <a:txBody>
                    <a:bodyPr/>
                    <a:lstStyle/>
                    <a:p>
                      <a:pPr marL="0" algn="ctr" defTabSz="457200" rtl="0" eaLnBrk="1" fontAlgn="b" latinLnBrk="0" hangingPunct="1"/>
                      <a:endParaRPr lang="en-US" sz="1800" b="1" i="0" u="none" strike="noStrike" kern="1200" dirty="0">
                        <a:solidFill>
                          <a:srgbClr val="000000"/>
                        </a:solidFill>
                        <a:effectLst/>
                        <a:latin typeface="+mn-lt"/>
                        <a:ea typeface="+mn-ea"/>
                        <a:cs typeface="+mn-cs"/>
                      </a:endParaRPr>
                    </a:p>
                  </a:txBody>
                  <a:tcPr marL="6350" marR="6350" marT="6350" marB="0" anchor="b"/>
                </a:tc>
                <a:tc>
                  <a:txBody>
                    <a:bodyPr/>
                    <a:lstStyle/>
                    <a:p>
                      <a:pPr marL="0" algn="ctr" defTabSz="457200" rtl="0" eaLnBrk="1" fontAlgn="b" latinLnBrk="0" hangingPunct="1"/>
                      <a:endParaRPr lang="en-US" sz="1800" b="1" i="0" u="none" strike="noStrike" kern="1200" dirty="0">
                        <a:solidFill>
                          <a:srgbClr val="000000"/>
                        </a:solidFill>
                        <a:effectLst/>
                        <a:latin typeface="+mn-lt"/>
                        <a:ea typeface="+mn-ea"/>
                        <a:cs typeface="+mn-cs"/>
                      </a:endParaRPr>
                    </a:p>
                  </a:txBody>
                  <a:tcPr marL="6350" marR="6350" marT="6350" marB="0" anchor="b"/>
                </a:tc>
                <a:tc>
                  <a:txBody>
                    <a:bodyPr/>
                    <a:lstStyle/>
                    <a:p>
                      <a:pPr algn="ctr" fontAlgn="b"/>
                      <a:endParaRPr lang="en-US" sz="1800" b="1" i="0" u="none" strike="noStrike" dirty="0">
                        <a:solidFill>
                          <a:srgbClr val="000000"/>
                        </a:solidFill>
                        <a:effectLst/>
                        <a:latin typeface="+mn-lt"/>
                      </a:endParaRPr>
                    </a:p>
                  </a:txBody>
                  <a:tcPr marL="6350" marR="6350" marT="6350" marB="0" anchor="b"/>
                </a:tc>
                <a:tc>
                  <a:txBody>
                    <a:bodyPr/>
                    <a:lstStyle/>
                    <a:p>
                      <a:pPr algn="ctr" fontAlgn="b"/>
                      <a:endParaRPr lang="en-US" sz="1800" b="1" i="0" u="none" strike="noStrike" dirty="0">
                        <a:solidFill>
                          <a:srgbClr val="000000"/>
                        </a:solidFill>
                        <a:effectLst/>
                        <a:latin typeface="+mn-lt"/>
                      </a:endParaRPr>
                    </a:p>
                  </a:txBody>
                  <a:tcPr marL="6350" marR="6350" marT="6350" marB="0" anchor="b"/>
                </a:tc>
                <a:extLst>
                  <a:ext uri="{0D108BD9-81ED-4DB2-BD59-A6C34878D82A}">
                    <a16:rowId xmlns:a16="http://schemas.microsoft.com/office/drawing/2014/main" val="674944336"/>
                  </a:ext>
                </a:extLst>
              </a:tr>
            </a:tbl>
          </a:graphicData>
        </a:graphic>
      </p:graphicFrame>
    </p:spTree>
    <p:extLst>
      <p:ext uri="{BB962C8B-B14F-4D97-AF65-F5344CB8AC3E}">
        <p14:creationId xmlns:p14="http://schemas.microsoft.com/office/powerpoint/2010/main" val="30440631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28700" y="1914329"/>
            <a:ext cx="11019111" cy="2198829"/>
          </a:xfrm>
        </p:spPr>
        <p:txBody>
          <a:bodyPr>
            <a:noAutofit/>
          </a:bodyPr>
          <a:lstStyle/>
          <a:p>
            <a:pPr algn="ctr">
              <a:lnSpc>
                <a:spcPct val="150000"/>
              </a:lnSpc>
            </a:pPr>
            <a:r>
              <a:rPr lang="en-US" sz="3200" b="1" dirty="0">
                <a:latin typeface="+mn-lt"/>
                <a:cs typeface="Calibri" panose="020F0502020204030204" pitchFamily="34" charset="0"/>
              </a:rPr>
              <a:t>HIV CATALYTIC </a:t>
            </a:r>
            <a:r>
              <a:rPr lang="en-US" sz="3200" b="1" dirty="0" smtClean="0">
                <a:latin typeface="+mn-lt"/>
                <a:cs typeface="Calibri" panose="020F0502020204030204" pitchFamily="34" charset="0"/>
              </a:rPr>
              <a:t>FUNDING</a:t>
            </a:r>
            <a:r>
              <a:rPr lang="en-US" sz="3200" b="1" dirty="0">
                <a:latin typeface="+mn-lt"/>
                <a:cs typeface="Calibri" panose="020F0502020204030204" pitchFamily="34" charset="0"/>
              </a:rPr>
              <a:t/>
            </a:r>
            <a:br>
              <a:rPr lang="en-US" sz="3200" b="1" dirty="0">
                <a:latin typeface="+mn-lt"/>
                <a:cs typeface="Calibri" panose="020F0502020204030204" pitchFamily="34" charset="0"/>
              </a:rPr>
            </a:br>
            <a:r>
              <a:rPr lang="en-US" sz="3200" b="1" dirty="0" smtClean="0">
                <a:latin typeface="+mn-lt"/>
                <a:cs typeface="Calibri" panose="020F0502020204030204" pitchFamily="34" charset="0"/>
              </a:rPr>
              <a:t>Sustainability </a:t>
            </a:r>
            <a:r>
              <a:rPr lang="en-US" sz="3200" b="1" dirty="0">
                <a:latin typeface="+mn-lt"/>
                <a:cs typeface="Calibri" panose="020F0502020204030204" pitchFamily="34" charset="0"/>
              </a:rPr>
              <a:t>of HIV services for Key Populations in Asia (SKPA)</a:t>
            </a:r>
            <a:endParaRPr lang="en-US" dirty="0">
              <a:latin typeface="+mn-lt"/>
              <a:cs typeface="Calibri" panose="020F0502020204030204" pitchFamily="34" charset="0"/>
            </a:endParaRPr>
          </a:p>
        </p:txBody>
      </p:sp>
      <p:sp>
        <p:nvSpPr>
          <p:cNvPr id="3" name="Slide Number Placeholder 2"/>
          <p:cNvSpPr>
            <a:spLocks noGrp="1"/>
          </p:cNvSpPr>
          <p:nvPr>
            <p:ph type="sldNum" sz="quarter" idx="12"/>
          </p:nvPr>
        </p:nvSpPr>
        <p:spPr/>
        <p:txBody>
          <a:bodyPr/>
          <a:lstStyle/>
          <a:p>
            <a:fld id="{C844FFDA-8C2C-4CDD-9B52-550DAAD6F220}" type="slidenum">
              <a:rPr lang="en-US" smtClean="0"/>
              <a:t>6</a:t>
            </a:fld>
            <a:endParaRPr lang="en-US" dirty="0"/>
          </a:p>
        </p:txBody>
      </p:sp>
    </p:spTree>
    <p:extLst>
      <p:ext uri="{BB962C8B-B14F-4D97-AF65-F5344CB8AC3E}">
        <p14:creationId xmlns:p14="http://schemas.microsoft.com/office/powerpoint/2010/main" val="2359107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7731" y="171765"/>
            <a:ext cx="9958811" cy="616017"/>
          </a:xfrm>
        </p:spPr>
        <p:txBody>
          <a:bodyPr>
            <a:noAutofit/>
          </a:bodyPr>
          <a:lstStyle/>
          <a:p>
            <a:r>
              <a:rPr lang="en-US" sz="2400" b="1" dirty="0">
                <a:latin typeface="+mn-lt"/>
                <a:cs typeface="Calibri" panose="020F0502020204030204" pitchFamily="34" charset="0"/>
              </a:rPr>
              <a:t>HIV Regional Grant (SKPA)– Progress, Challenges and Mitigations</a:t>
            </a:r>
          </a:p>
        </p:txBody>
      </p:sp>
      <p:sp>
        <p:nvSpPr>
          <p:cNvPr id="4" name="Slide Number Placeholder 3"/>
          <p:cNvSpPr>
            <a:spLocks noGrp="1"/>
          </p:cNvSpPr>
          <p:nvPr>
            <p:ph type="sldNum" sz="quarter" idx="12"/>
          </p:nvPr>
        </p:nvSpPr>
        <p:spPr/>
        <p:txBody>
          <a:bodyPr/>
          <a:lstStyle/>
          <a:p>
            <a:fld id="{E8EA8014-5AAC-2344-9DF8-1FF24DA99305}" type="slidenum">
              <a:rPr lang="fr-FR" smtClean="0"/>
              <a:t>7</a:t>
            </a:fld>
            <a:endParaRPr lang="fr-FR"/>
          </a:p>
        </p:txBody>
      </p:sp>
      <p:graphicFrame>
        <p:nvGraphicFramePr>
          <p:cNvPr id="6" name="Tableau 3">
            <a:extLst>
              <a:ext uri="{FF2B5EF4-FFF2-40B4-BE49-F238E27FC236}">
                <a16:creationId xmlns:a16="http://schemas.microsoft.com/office/drawing/2014/main" id="{E35EC395-7194-D94A-A476-18A9D289E888}"/>
              </a:ext>
            </a:extLst>
          </p:cNvPr>
          <p:cNvGraphicFramePr>
            <a:graphicFrameLocks noGrp="1"/>
          </p:cNvGraphicFramePr>
          <p:nvPr>
            <p:extLst>
              <p:ext uri="{D42A27DB-BD31-4B8C-83A1-F6EECF244321}">
                <p14:modId xmlns:p14="http://schemas.microsoft.com/office/powerpoint/2010/main" val="1334400659"/>
              </p:ext>
            </p:extLst>
          </p:nvPr>
        </p:nvGraphicFramePr>
        <p:xfrm>
          <a:off x="531812" y="1235967"/>
          <a:ext cx="11400655" cy="5328603"/>
        </p:xfrm>
        <a:graphic>
          <a:graphicData uri="http://schemas.openxmlformats.org/drawingml/2006/table">
            <a:tbl>
              <a:tblPr firstRow="1" bandRow="1">
                <a:tableStyleId>{5C22544A-7EE6-4342-B048-85BDC9FD1C3A}</a:tableStyleId>
              </a:tblPr>
              <a:tblGrid>
                <a:gridCol w="2714079">
                  <a:extLst>
                    <a:ext uri="{9D8B030D-6E8A-4147-A177-3AD203B41FA5}">
                      <a16:colId xmlns:a16="http://schemas.microsoft.com/office/drawing/2014/main" val="784421605"/>
                    </a:ext>
                  </a:extLst>
                </a:gridCol>
                <a:gridCol w="3772778">
                  <a:extLst>
                    <a:ext uri="{9D8B030D-6E8A-4147-A177-3AD203B41FA5}">
                      <a16:colId xmlns:a16="http://schemas.microsoft.com/office/drawing/2014/main" val="1038673087"/>
                    </a:ext>
                  </a:extLst>
                </a:gridCol>
                <a:gridCol w="4913798">
                  <a:extLst>
                    <a:ext uri="{9D8B030D-6E8A-4147-A177-3AD203B41FA5}">
                      <a16:colId xmlns:a16="http://schemas.microsoft.com/office/drawing/2014/main" val="4008758192"/>
                    </a:ext>
                  </a:extLst>
                </a:gridCol>
              </a:tblGrid>
              <a:tr h="472364">
                <a:tc>
                  <a:txBody>
                    <a:bodyPr/>
                    <a:lstStyle/>
                    <a:p>
                      <a:pPr algn="ctr"/>
                      <a:r>
                        <a:rPr lang="en-US" sz="1400" b="1" dirty="0" smtClean="0">
                          <a:effectLst/>
                          <a:latin typeface="+mn-lt"/>
                          <a:ea typeface="Calibri" panose="020F0502020204030204" pitchFamily="34" charset="0"/>
                          <a:cs typeface="Times New Roman" panose="02020603050405020304" pitchFamily="18" charset="0"/>
                        </a:rPr>
                        <a:t>Activities planned in the reporting Quarter</a:t>
                      </a:r>
                      <a:endParaRPr lang="en-GB" sz="1400" noProof="0" dirty="0">
                        <a:latin typeface="+mn-lt"/>
                        <a:cs typeface="Arial" panose="020B0604020202020204" pitchFamily="34" charset="0"/>
                      </a:endParaRPr>
                    </a:p>
                  </a:txBody>
                  <a:tcPr/>
                </a:tc>
                <a:tc>
                  <a:txBody>
                    <a:bodyPr/>
                    <a:lstStyle/>
                    <a:p>
                      <a:pPr marL="457200" algn="just">
                        <a:lnSpc>
                          <a:spcPct val="107000"/>
                        </a:lnSpc>
                        <a:spcAft>
                          <a:spcPts val="800"/>
                        </a:spcAft>
                      </a:pPr>
                      <a:r>
                        <a:rPr lang="en-US" sz="1400" b="1" dirty="0" smtClean="0">
                          <a:effectLst/>
                          <a:latin typeface="+mn-lt"/>
                          <a:ea typeface="Calibri" panose="020F0502020204030204" pitchFamily="34" charset="0"/>
                          <a:cs typeface="Times New Roman" panose="02020603050405020304" pitchFamily="18" charset="0"/>
                        </a:rPr>
                        <a:t>Activities Implemented/</a:t>
                      </a:r>
                      <a:endParaRPr lang="en-US" sz="1400" dirty="0" smtClean="0">
                        <a:effectLst/>
                        <a:latin typeface="+mn-lt"/>
                        <a:ea typeface="Calibri" panose="020F0502020204030204" pitchFamily="34" charset="0"/>
                        <a:cs typeface="Cordia New" panose="020B0304020202020204" pitchFamily="34" charset="-34"/>
                      </a:endParaRPr>
                    </a:p>
                    <a:p>
                      <a:r>
                        <a:rPr lang="en-US" sz="1400" b="1" dirty="0" smtClean="0">
                          <a:effectLst/>
                          <a:latin typeface="+mn-lt"/>
                          <a:ea typeface="Calibri" panose="020F0502020204030204" pitchFamily="34" charset="0"/>
                          <a:cs typeface="Times New Roman" panose="02020603050405020304" pitchFamily="18" charset="0"/>
                        </a:rPr>
                        <a:t>Major Accomplishments</a:t>
                      </a:r>
                      <a:endParaRPr lang="en-GB" sz="1400" noProof="0" dirty="0">
                        <a:latin typeface="+mn-lt"/>
                        <a:cs typeface="Arial" panose="020B0604020202020204" pitchFamily="34" charset="0"/>
                      </a:endParaRPr>
                    </a:p>
                  </a:txBody>
                  <a:tcPr/>
                </a:tc>
                <a:tc>
                  <a:txBody>
                    <a:bodyPr/>
                    <a:lstStyle/>
                    <a:p>
                      <a:pPr algn="ctr"/>
                      <a:r>
                        <a:rPr lang="en-US" sz="1400" b="1" dirty="0" smtClean="0">
                          <a:effectLst/>
                          <a:latin typeface="+mn-lt"/>
                          <a:ea typeface="Calibri" panose="020F0502020204030204" pitchFamily="34" charset="0"/>
                          <a:cs typeface="Times New Roman" panose="02020603050405020304" pitchFamily="18" charset="0"/>
                        </a:rPr>
                        <a:t>Challenges faced and mitigation measures during implementation of this activity</a:t>
                      </a:r>
                      <a:endParaRPr lang="en-GB" sz="1400" noProof="0" dirty="0">
                        <a:latin typeface="+mn-lt"/>
                        <a:cs typeface="Arial" panose="020B0604020202020204" pitchFamily="34" charset="0"/>
                      </a:endParaRPr>
                    </a:p>
                  </a:txBody>
                  <a:tcPr/>
                </a:tc>
                <a:extLst>
                  <a:ext uri="{0D108BD9-81ED-4DB2-BD59-A6C34878D82A}">
                    <a16:rowId xmlns:a16="http://schemas.microsoft.com/office/drawing/2014/main" val="3565732689"/>
                  </a:ext>
                </a:extLst>
              </a:tr>
              <a:tr h="875776">
                <a:tc>
                  <a:txBody>
                    <a:bodyPr/>
                    <a:lstStyle/>
                    <a:p>
                      <a:pPr marL="0" marR="0">
                        <a:lnSpc>
                          <a:spcPct val="107000"/>
                        </a:lnSpc>
                        <a:spcBef>
                          <a:spcPts val="0"/>
                        </a:spcBef>
                        <a:spcAft>
                          <a:spcPts val="0"/>
                        </a:spcAft>
                      </a:pPr>
                      <a:r>
                        <a:rPr lang="en-US" sz="1400" b="1" dirty="0" smtClean="0">
                          <a:effectLst/>
                          <a:latin typeface="+mn-lt"/>
                          <a:ea typeface="Calibri" panose="020F0502020204030204" pitchFamily="34" charset="0"/>
                          <a:cs typeface="Arial" panose="020B0604020202020204" pitchFamily="34" charset="0"/>
                        </a:rPr>
                        <a:t>1.</a:t>
                      </a:r>
                      <a:r>
                        <a:rPr lang="en-US" sz="1400" b="1" dirty="0" smtClean="0">
                          <a:effectLst/>
                          <a:latin typeface="+mn-lt"/>
                          <a:ea typeface="Calibri" panose="020F0502020204030204" pitchFamily="34" charset="0"/>
                          <a:cs typeface="Times New Roman" panose="02020603050405020304" pitchFamily="18" charset="0"/>
                        </a:rPr>
                        <a:t> Community Base Monitoring(CBM) consultation training in Khammoune Province </a:t>
                      </a:r>
                      <a:endParaRPr lang="en-US" sz="1400" b="1" dirty="0">
                        <a:effectLst/>
                        <a:latin typeface="+mn-lt"/>
                        <a:ea typeface="Calibri" panose="020F0502020204030204" pitchFamily="34" charset="0"/>
                        <a:cs typeface="Arial" panose="020B0604020202020204" pitchFamily="34" charset="0"/>
                      </a:endParaRPr>
                    </a:p>
                  </a:txBody>
                  <a:tcPr marL="68580" marR="68580" marT="0" marB="0"/>
                </a:tc>
                <a:tc>
                  <a:txBody>
                    <a:bodyPr/>
                    <a:lstStyle/>
                    <a:p>
                      <a:r>
                        <a:rPr lang="en-US" sz="1400" b="1" kern="1200" dirty="0" smtClean="0">
                          <a:solidFill>
                            <a:schemeClr val="dk1"/>
                          </a:solidFill>
                          <a:effectLst/>
                          <a:latin typeface="+mn-lt"/>
                          <a:ea typeface="+mn-ea"/>
                          <a:cs typeface="+mn-cs"/>
                        </a:rPr>
                        <a:t>33 representatives from peer counselors, healthcare worker and stakeholders which outcomes of the meeting are: </a:t>
                      </a:r>
                    </a:p>
                    <a:p>
                      <a:pPr lvl="0"/>
                      <a:r>
                        <a:rPr lang="en-US" sz="1400" b="1" kern="1200" dirty="0" smtClean="0">
                          <a:solidFill>
                            <a:schemeClr val="dk1"/>
                          </a:solidFill>
                          <a:effectLst/>
                          <a:latin typeface="+mn-lt"/>
                          <a:ea typeface="+mn-ea"/>
                          <a:cs typeface="+mn-cs"/>
                        </a:rPr>
                        <a:t>1.Identified CBM model/ approach</a:t>
                      </a:r>
                    </a:p>
                    <a:p>
                      <a:pPr lvl="0"/>
                      <a:r>
                        <a:rPr lang="en-US" sz="1400" b="1" kern="1200" dirty="0" smtClean="0">
                          <a:solidFill>
                            <a:schemeClr val="dk1"/>
                          </a:solidFill>
                          <a:effectLst/>
                          <a:latin typeface="+mn-lt"/>
                          <a:ea typeface="+mn-ea"/>
                          <a:cs typeface="+mn-cs"/>
                        </a:rPr>
                        <a:t>2.Identified focus areas. </a:t>
                      </a:r>
                    </a:p>
                    <a:p>
                      <a:pPr lvl="0"/>
                      <a:r>
                        <a:rPr lang="en-US" sz="1400" b="1" kern="1200" dirty="0" smtClean="0">
                          <a:solidFill>
                            <a:schemeClr val="dk1"/>
                          </a:solidFill>
                          <a:effectLst/>
                          <a:latin typeface="+mn-lt"/>
                          <a:ea typeface="+mn-ea"/>
                          <a:cs typeface="+mn-cs"/>
                        </a:rPr>
                        <a:t>3.CBM data collections tools (draft)</a:t>
                      </a:r>
                    </a:p>
                    <a:p>
                      <a:pPr lvl="0"/>
                      <a:r>
                        <a:rPr lang="en-US" sz="1400" b="1" kern="1200" dirty="0" smtClean="0">
                          <a:solidFill>
                            <a:schemeClr val="dk1"/>
                          </a:solidFill>
                          <a:effectLst/>
                          <a:latin typeface="+mn-lt"/>
                          <a:ea typeface="+mn-ea"/>
                          <a:cs typeface="+mn-cs"/>
                        </a:rPr>
                        <a:t>4.Identified potential sites for CBM.</a:t>
                      </a:r>
                    </a:p>
                    <a:p>
                      <a:pPr lvl="0"/>
                      <a:r>
                        <a:rPr lang="en-US" sz="1400" b="1" kern="1200" dirty="0" smtClean="0">
                          <a:solidFill>
                            <a:schemeClr val="dk1"/>
                          </a:solidFill>
                          <a:effectLst/>
                          <a:latin typeface="+mn-lt"/>
                          <a:ea typeface="+mn-ea"/>
                          <a:cs typeface="+mn-cs"/>
                        </a:rPr>
                        <a:t>5.Identified target population </a:t>
                      </a:r>
                    </a:p>
                    <a:p>
                      <a:r>
                        <a:rPr lang="en-US" sz="1400" b="1" kern="1200" dirty="0" smtClean="0">
                          <a:solidFill>
                            <a:schemeClr val="dk1"/>
                          </a:solidFill>
                          <a:effectLst/>
                          <a:latin typeface="+mn-lt"/>
                          <a:ea typeface="+mn-ea"/>
                          <a:cs typeface="+mn-cs"/>
                        </a:rPr>
                        <a:t>Comprehensive consultation meeting report</a:t>
                      </a:r>
                      <a:endParaRPr lang="en-US" sz="1400" b="1"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1400" b="1" kern="1200" dirty="0" smtClean="0">
                          <a:solidFill>
                            <a:schemeClr val="dk1"/>
                          </a:solidFill>
                          <a:effectLst/>
                          <a:latin typeface="+mn-lt"/>
                          <a:ea typeface="+mn-ea"/>
                          <a:cs typeface="+mn-cs"/>
                        </a:rPr>
                        <a:t>CBM tools are new in Laos which healthcare workers still not understand what CBM is? And also CBM tools need to agree by all healthcare worker and community throughout the country </a:t>
                      </a:r>
                      <a:endParaRPr lang="en-US" sz="1400" b="1"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1"/>
                  </a:ext>
                </a:extLst>
              </a:tr>
              <a:tr h="1464393">
                <a:tc>
                  <a:txBody>
                    <a:bodyPr/>
                    <a:lstStyle/>
                    <a:p>
                      <a:r>
                        <a:rPr lang="en-US" sz="1400" b="1" dirty="0" smtClean="0">
                          <a:effectLst/>
                          <a:latin typeface="+mn-lt"/>
                          <a:ea typeface="Calibri" panose="020F0502020204030204" pitchFamily="34" charset="0"/>
                          <a:cs typeface="Arial" panose="020B0604020202020204" pitchFamily="34" charset="0"/>
                        </a:rPr>
                        <a:t>2.</a:t>
                      </a:r>
                      <a:r>
                        <a:rPr lang="en-US" sz="1400" b="1" kern="1200" dirty="0" smtClean="0">
                          <a:solidFill>
                            <a:schemeClr val="dk1"/>
                          </a:solidFill>
                          <a:effectLst/>
                          <a:latin typeface="+mn-lt"/>
                          <a:ea typeface="+mn-ea"/>
                          <a:cs typeface="+mn-cs"/>
                        </a:rPr>
                        <a:t> Community Base Monitoring(CBM) consultation training in Vientiane Capital</a:t>
                      </a:r>
                      <a:endParaRPr lang="en-US" sz="1400" b="1" kern="1200" dirty="0">
                        <a:solidFill>
                          <a:schemeClr val="dk1"/>
                        </a:solidFill>
                        <a:effectLst/>
                        <a:latin typeface="+mn-lt"/>
                        <a:ea typeface="+mn-ea"/>
                        <a:cs typeface="+mn-cs"/>
                      </a:endParaRPr>
                    </a:p>
                  </a:txBody>
                  <a:tcPr marL="68580" marR="68580" marT="0" marB="0"/>
                </a:tc>
                <a:tc>
                  <a:txBody>
                    <a:bodyPr/>
                    <a:lstStyle/>
                    <a:p>
                      <a:r>
                        <a:rPr lang="en-US" sz="1400" b="1" kern="1200" dirty="0" smtClean="0">
                          <a:solidFill>
                            <a:schemeClr val="dk1"/>
                          </a:solidFill>
                          <a:effectLst/>
                          <a:latin typeface="+mn-lt"/>
                          <a:ea typeface="+mn-ea"/>
                          <a:cs typeface="+mn-cs"/>
                        </a:rPr>
                        <a:t>35 Representatives from stakeholders attended this meeting which outcome of the meeting are: </a:t>
                      </a:r>
                    </a:p>
                    <a:p>
                      <a:pPr lvl="0"/>
                      <a:r>
                        <a:rPr lang="en-US" sz="1400" b="1" kern="1200" dirty="0" smtClean="0">
                          <a:solidFill>
                            <a:schemeClr val="dk1"/>
                          </a:solidFill>
                          <a:effectLst/>
                          <a:latin typeface="+mn-lt"/>
                          <a:ea typeface="+mn-ea"/>
                          <a:cs typeface="+mn-cs"/>
                        </a:rPr>
                        <a:t>1.Finalize CBM data collections tools </a:t>
                      </a:r>
                    </a:p>
                    <a:p>
                      <a:pPr lvl="0"/>
                      <a:r>
                        <a:rPr lang="en-US" sz="1400" b="1" kern="1200" dirty="0" smtClean="0">
                          <a:solidFill>
                            <a:schemeClr val="dk1"/>
                          </a:solidFill>
                          <a:effectLst/>
                          <a:latin typeface="+mn-lt"/>
                          <a:ea typeface="+mn-ea"/>
                          <a:cs typeface="+mn-cs"/>
                        </a:rPr>
                        <a:t>2.Agreement of potential sites for CBM.</a:t>
                      </a:r>
                    </a:p>
                    <a:p>
                      <a:pPr lvl="0"/>
                      <a:r>
                        <a:rPr lang="en-US" sz="1400" b="1" kern="1200" dirty="0" smtClean="0">
                          <a:solidFill>
                            <a:schemeClr val="dk1"/>
                          </a:solidFill>
                          <a:effectLst/>
                          <a:latin typeface="+mn-lt"/>
                          <a:ea typeface="+mn-ea"/>
                          <a:cs typeface="+mn-cs"/>
                        </a:rPr>
                        <a:t>3.Agreement for target population </a:t>
                      </a:r>
                    </a:p>
                    <a:p>
                      <a:pPr lvl="0"/>
                      <a:r>
                        <a:rPr lang="en-US" sz="1400" b="1" kern="1200" dirty="0" smtClean="0">
                          <a:solidFill>
                            <a:schemeClr val="dk1"/>
                          </a:solidFill>
                          <a:effectLst/>
                          <a:latin typeface="+mn-lt"/>
                          <a:ea typeface="+mn-ea"/>
                          <a:cs typeface="+mn-cs"/>
                        </a:rPr>
                        <a:t>4.Agreement of potential site </a:t>
                      </a:r>
                    </a:p>
                    <a:p>
                      <a:pPr lvl="0"/>
                      <a:r>
                        <a:rPr lang="en-US" sz="1400" b="1" kern="1200" dirty="0" smtClean="0">
                          <a:solidFill>
                            <a:schemeClr val="dk1"/>
                          </a:solidFill>
                          <a:effectLst/>
                          <a:latin typeface="+mn-lt"/>
                          <a:ea typeface="+mn-ea"/>
                          <a:cs typeface="+mn-cs"/>
                        </a:rPr>
                        <a:t>5.Understanding about KP review report </a:t>
                      </a:r>
                    </a:p>
                    <a:p>
                      <a:pPr lvl="0"/>
                      <a:r>
                        <a:rPr lang="en-US" sz="1400" b="1" kern="1200" dirty="0" smtClean="0">
                          <a:solidFill>
                            <a:schemeClr val="dk1"/>
                          </a:solidFill>
                          <a:effectLst/>
                          <a:latin typeface="+mn-lt"/>
                          <a:ea typeface="+mn-ea"/>
                          <a:cs typeface="+mn-cs"/>
                        </a:rPr>
                        <a:t>6.Make sure the QI data collection is not 7.different from CBM data collection </a:t>
                      </a:r>
                    </a:p>
                    <a:p>
                      <a:r>
                        <a:rPr lang="en-US" sz="1400" b="1" kern="1200" dirty="0" smtClean="0">
                          <a:solidFill>
                            <a:schemeClr val="dk1"/>
                          </a:solidFill>
                          <a:effectLst/>
                          <a:latin typeface="+mn-lt"/>
                          <a:ea typeface="+mn-ea"/>
                          <a:cs typeface="+mn-cs"/>
                        </a:rPr>
                        <a:t>Comprehensive consultation meeting report – English language</a:t>
                      </a:r>
                      <a:endParaRPr lang="en-US" sz="1400" b="1"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1400" b="1" kern="1200" dirty="0" smtClean="0">
                          <a:solidFill>
                            <a:schemeClr val="dk1"/>
                          </a:solidFill>
                          <a:effectLst/>
                          <a:latin typeface="+mn-lt"/>
                          <a:ea typeface="+mn-ea"/>
                          <a:cs typeface="+mn-cs"/>
                        </a:rPr>
                        <a:t>CBM tools it’s self still not clear in utilization due to it has many tools inside which health care workers and stake holder worry that it might be overlap with the existing tools, therefore healthcare worker suggest to conduct another meeting to harmonize the tools and adapt the tools to utilize in over the country </a:t>
                      </a:r>
                      <a:endParaRPr lang="en-US" sz="1400" b="1"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536191158"/>
                  </a:ext>
                </a:extLst>
              </a:tr>
            </a:tbl>
          </a:graphicData>
        </a:graphic>
      </p:graphicFrame>
    </p:spTree>
    <p:extLst>
      <p:ext uri="{BB962C8B-B14F-4D97-AF65-F5344CB8AC3E}">
        <p14:creationId xmlns:p14="http://schemas.microsoft.com/office/powerpoint/2010/main" val="1026882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768" y="171765"/>
            <a:ext cx="10203256" cy="616017"/>
          </a:xfrm>
        </p:spPr>
        <p:txBody>
          <a:bodyPr>
            <a:noAutofit/>
          </a:bodyPr>
          <a:lstStyle/>
          <a:p>
            <a:r>
              <a:rPr lang="en-US" sz="2400" b="1" dirty="0">
                <a:latin typeface="+mn-lt"/>
                <a:cs typeface="Calibri" panose="020F0502020204030204" pitchFamily="34" charset="0"/>
              </a:rPr>
              <a:t>HIV Regional Grant (SKPA)– Progress, Challenges and Mitigations</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EA8014-5AAC-2344-9DF8-1FF24DA99305}" type="slidenum">
              <a:rPr kumimoji="0" lang="fr-F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fr-F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graphicFrame>
        <p:nvGraphicFramePr>
          <p:cNvPr id="6" name="Tableau 3">
            <a:extLst>
              <a:ext uri="{FF2B5EF4-FFF2-40B4-BE49-F238E27FC236}">
                <a16:creationId xmlns:a16="http://schemas.microsoft.com/office/drawing/2014/main" id="{E35EC395-7194-D94A-A476-18A9D289E888}"/>
              </a:ext>
            </a:extLst>
          </p:cNvPr>
          <p:cNvGraphicFramePr>
            <a:graphicFrameLocks noGrp="1"/>
          </p:cNvGraphicFramePr>
          <p:nvPr>
            <p:extLst>
              <p:ext uri="{D42A27DB-BD31-4B8C-83A1-F6EECF244321}">
                <p14:modId xmlns:p14="http://schemas.microsoft.com/office/powerpoint/2010/main" val="3108685105"/>
              </p:ext>
            </p:extLst>
          </p:nvPr>
        </p:nvGraphicFramePr>
        <p:xfrm>
          <a:off x="768371" y="1254075"/>
          <a:ext cx="10964920" cy="4232676"/>
        </p:xfrm>
        <a:graphic>
          <a:graphicData uri="http://schemas.openxmlformats.org/drawingml/2006/table">
            <a:tbl>
              <a:tblPr firstRow="1" bandRow="1">
                <a:tableStyleId>{5C22544A-7EE6-4342-B048-85BDC9FD1C3A}</a:tableStyleId>
              </a:tblPr>
              <a:tblGrid>
                <a:gridCol w="2610346">
                  <a:extLst>
                    <a:ext uri="{9D8B030D-6E8A-4147-A177-3AD203B41FA5}">
                      <a16:colId xmlns:a16="http://schemas.microsoft.com/office/drawing/2014/main" val="784421605"/>
                    </a:ext>
                  </a:extLst>
                </a:gridCol>
                <a:gridCol w="3628582">
                  <a:extLst>
                    <a:ext uri="{9D8B030D-6E8A-4147-A177-3AD203B41FA5}">
                      <a16:colId xmlns:a16="http://schemas.microsoft.com/office/drawing/2014/main" val="1038673087"/>
                    </a:ext>
                  </a:extLst>
                </a:gridCol>
                <a:gridCol w="4725992">
                  <a:extLst>
                    <a:ext uri="{9D8B030D-6E8A-4147-A177-3AD203B41FA5}">
                      <a16:colId xmlns:a16="http://schemas.microsoft.com/office/drawing/2014/main" val="4008758192"/>
                    </a:ext>
                  </a:extLst>
                </a:gridCol>
              </a:tblGrid>
              <a:tr h="472364">
                <a:tc>
                  <a:txBody>
                    <a:bodyPr/>
                    <a:lstStyle/>
                    <a:p>
                      <a:pPr algn="ctr"/>
                      <a:r>
                        <a:rPr lang="en-US" sz="1400" b="1" dirty="0" smtClean="0">
                          <a:effectLst/>
                          <a:latin typeface="+mn-lt"/>
                          <a:ea typeface="Calibri" panose="020F0502020204030204" pitchFamily="34" charset="0"/>
                          <a:cs typeface="Times New Roman" panose="02020603050405020304" pitchFamily="18" charset="0"/>
                        </a:rPr>
                        <a:t>Activities planned in the reporting Quarter</a:t>
                      </a:r>
                      <a:endParaRPr lang="en-GB" sz="1400" noProof="0" dirty="0">
                        <a:latin typeface="+mn-lt"/>
                        <a:cs typeface="Arial" panose="020B0604020202020204" pitchFamily="34" charset="0"/>
                      </a:endParaRPr>
                    </a:p>
                  </a:txBody>
                  <a:tcPr/>
                </a:tc>
                <a:tc>
                  <a:txBody>
                    <a:bodyPr/>
                    <a:lstStyle/>
                    <a:p>
                      <a:pPr marL="457200" algn="just">
                        <a:lnSpc>
                          <a:spcPct val="107000"/>
                        </a:lnSpc>
                        <a:spcAft>
                          <a:spcPts val="800"/>
                        </a:spcAft>
                      </a:pPr>
                      <a:r>
                        <a:rPr lang="en-US" sz="1400" b="1" dirty="0" smtClean="0">
                          <a:effectLst/>
                          <a:latin typeface="+mn-lt"/>
                          <a:ea typeface="Calibri" panose="020F0502020204030204" pitchFamily="34" charset="0"/>
                          <a:cs typeface="Times New Roman" panose="02020603050405020304" pitchFamily="18" charset="0"/>
                        </a:rPr>
                        <a:t>Activities Implemented/</a:t>
                      </a:r>
                      <a:endParaRPr lang="en-US" sz="1400" dirty="0" smtClean="0">
                        <a:effectLst/>
                        <a:latin typeface="+mn-lt"/>
                        <a:ea typeface="Calibri" panose="020F0502020204030204" pitchFamily="34" charset="0"/>
                        <a:cs typeface="Cordia New" panose="020B0304020202020204" pitchFamily="34" charset="-34"/>
                      </a:endParaRPr>
                    </a:p>
                    <a:p>
                      <a:r>
                        <a:rPr lang="en-US" sz="1400" b="1" dirty="0" smtClean="0">
                          <a:effectLst/>
                          <a:latin typeface="+mn-lt"/>
                          <a:ea typeface="Calibri" panose="020F0502020204030204" pitchFamily="34" charset="0"/>
                          <a:cs typeface="Times New Roman" panose="02020603050405020304" pitchFamily="18" charset="0"/>
                        </a:rPr>
                        <a:t>Major Accomplishments</a:t>
                      </a:r>
                      <a:endParaRPr lang="en-GB" sz="1400" noProof="0" dirty="0">
                        <a:latin typeface="+mn-lt"/>
                        <a:cs typeface="Arial" panose="020B0604020202020204" pitchFamily="34" charset="0"/>
                      </a:endParaRPr>
                    </a:p>
                  </a:txBody>
                  <a:tcPr/>
                </a:tc>
                <a:tc>
                  <a:txBody>
                    <a:bodyPr/>
                    <a:lstStyle/>
                    <a:p>
                      <a:pPr algn="ctr"/>
                      <a:r>
                        <a:rPr lang="en-US" sz="1400" b="1" dirty="0" smtClean="0">
                          <a:effectLst/>
                          <a:latin typeface="+mn-lt"/>
                          <a:ea typeface="Calibri" panose="020F0502020204030204" pitchFamily="34" charset="0"/>
                          <a:cs typeface="Times New Roman" panose="02020603050405020304" pitchFamily="18" charset="0"/>
                        </a:rPr>
                        <a:t>Challenges faced and mitigation measures during implementation of this activity</a:t>
                      </a:r>
                      <a:endParaRPr lang="en-GB" sz="1400" noProof="0" dirty="0">
                        <a:latin typeface="+mn-lt"/>
                        <a:cs typeface="Arial" panose="020B0604020202020204" pitchFamily="34" charset="0"/>
                      </a:endParaRPr>
                    </a:p>
                  </a:txBody>
                  <a:tcPr/>
                </a:tc>
                <a:extLst>
                  <a:ext uri="{0D108BD9-81ED-4DB2-BD59-A6C34878D82A}">
                    <a16:rowId xmlns:a16="http://schemas.microsoft.com/office/drawing/2014/main" val="3565732689"/>
                  </a:ext>
                </a:extLst>
              </a:tr>
              <a:tr h="875776">
                <a:tc>
                  <a:txBody>
                    <a:bodyPr/>
                    <a:lstStyle/>
                    <a:p>
                      <a:pPr marL="0" marR="0">
                        <a:lnSpc>
                          <a:spcPct val="107000"/>
                        </a:lnSpc>
                        <a:spcBef>
                          <a:spcPts val="0"/>
                        </a:spcBef>
                        <a:spcAft>
                          <a:spcPts val="0"/>
                        </a:spcAft>
                      </a:pPr>
                      <a:r>
                        <a:rPr lang="en-US" sz="1400" b="1" dirty="0" smtClean="0">
                          <a:effectLst/>
                          <a:latin typeface="+mn-lt"/>
                          <a:ea typeface="Calibri" panose="020F0502020204030204" pitchFamily="34" charset="0"/>
                          <a:cs typeface="Arial" panose="020B0604020202020204" pitchFamily="34" charset="0"/>
                        </a:rPr>
                        <a:t>3.</a:t>
                      </a:r>
                      <a:r>
                        <a:rPr lang="en-US" sz="1400" b="1" dirty="0" smtClean="0">
                          <a:effectLst/>
                          <a:latin typeface="+mn-lt"/>
                          <a:ea typeface="Calibri" panose="020F0502020204030204" pitchFamily="34" charset="0"/>
                          <a:cs typeface="Times New Roman" panose="02020603050405020304" pitchFamily="18" charset="0"/>
                        </a:rPr>
                        <a:t> Stigma &amp; Discrimination training for health care workers and Peer supporters</a:t>
                      </a:r>
                      <a:endParaRPr lang="en-US" sz="1400" b="1" dirty="0">
                        <a:effectLst/>
                        <a:latin typeface="+mn-lt"/>
                        <a:ea typeface="Calibri" panose="020F0502020204030204" pitchFamily="34" charset="0"/>
                        <a:cs typeface="Arial" panose="020B0604020202020204" pitchFamily="34" charset="0"/>
                      </a:endParaRPr>
                    </a:p>
                  </a:txBody>
                  <a:tcPr marL="68580" marR="68580" marT="0" marB="0"/>
                </a:tc>
                <a:tc>
                  <a:txBody>
                    <a:bodyPr/>
                    <a:lstStyle/>
                    <a:p>
                      <a:r>
                        <a:rPr lang="en-US" sz="1400" b="1" kern="1200" dirty="0" smtClean="0">
                          <a:solidFill>
                            <a:schemeClr val="dk1"/>
                          </a:solidFill>
                          <a:effectLst/>
                          <a:latin typeface="+mn-lt"/>
                          <a:ea typeface="+mn-ea"/>
                          <a:cs typeface="+mn-cs"/>
                        </a:rPr>
                        <a:t>27 Peer counselors, 30 healthcare workers attend this consultation workshop which the outcomes of the training are: </a:t>
                      </a:r>
                    </a:p>
                    <a:p>
                      <a:pPr marL="171450" lvl="0" indent="-171450">
                        <a:buFont typeface="Arial" panose="020B0604020202020204" pitchFamily="34" charset="0"/>
                        <a:buChar char="•"/>
                      </a:pPr>
                      <a:r>
                        <a:rPr lang="en-US" sz="1400" b="1" kern="1200" dirty="0" smtClean="0">
                          <a:solidFill>
                            <a:schemeClr val="dk1"/>
                          </a:solidFill>
                          <a:effectLst/>
                          <a:latin typeface="+mn-lt"/>
                          <a:ea typeface="+mn-ea"/>
                          <a:cs typeface="+mn-cs"/>
                        </a:rPr>
                        <a:t>Health care worker sensitize on stigma and discrimination</a:t>
                      </a:r>
                    </a:p>
                    <a:p>
                      <a:pPr marL="171450" indent="-171450">
                        <a:buFont typeface="Arial" panose="020B0604020202020204" pitchFamily="34" charset="0"/>
                        <a:buChar char="•"/>
                      </a:pPr>
                      <a:r>
                        <a:rPr lang="en-US" sz="1400" b="1" kern="1200" dirty="0" smtClean="0">
                          <a:solidFill>
                            <a:schemeClr val="dk1"/>
                          </a:solidFill>
                          <a:effectLst/>
                          <a:latin typeface="+mn-lt"/>
                          <a:ea typeface="+mn-ea"/>
                          <a:cs typeface="+mn-cs"/>
                        </a:rPr>
                        <a:t>Healthcare worker and peer counselor know about feedback mechanism and feedback mechanism has been reviewed</a:t>
                      </a:r>
                      <a:endParaRPr lang="en-US" sz="1400" b="1"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1400" b="1" kern="1200" dirty="0" smtClean="0">
                          <a:solidFill>
                            <a:schemeClr val="dk1"/>
                          </a:solidFill>
                          <a:effectLst/>
                          <a:latin typeface="+mn-lt"/>
                          <a:ea typeface="+mn-ea"/>
                          <a:cs typeface="+mn-cs"/>
                        </a:rPr>
                        <a:t>Feedback mechanism is new in Laos which it needs to implement by community, we are not sure that how much community understand and know how to use it? How can community implement efficiency? </a:t>
                      </a:r>
                      <a:endParaRPr lang="en-US" sz="1400" b="1"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1"/>
                  </a:ext>
                </a:extLst>
              </a:tr>
              <a:tr h="1464393">
                <a:tc>
                  <a:txBody>
                    <a:bodyPr/>
                    <a:lstStyle/>
                    <a:p>
                      <a:r>
                        <a:rPr lang="en-US" sz="1400" b="1" kern="1200" dirty="0" smtClean="0">
                          <a:solidFill>
                            <a:schemeClr val="dk1"/>
                          </a:solidFill>
                          <a:effectLst/>
                          <a:latin typeface="+mn-lt"/>
                          <a:ea typeface="+mn-ea"/>
                          <a:cs typeface="+mn-cs"/>
                        </a:rPr>
                        <a:t>4. Demand Creation detail activity work plan and budget with APCOM</a:t>
                      </a:r>
                      <a:endParaRPr lang="en-US" sz="1400" b="1" kern="1200" dirty="0">
                        <a:solidFill>
                          <a:schemeClr val="dk1"/>
                        </a:solidFill>
                        <a:effectLst/>
                        <a:latin typeface="+mn-lt"/>
                        <a:ea typeface="+mn-ea"/>
                        <a:cs typeface="+mn-cs"/>
                      </a:endParaRPr>
                    </a:p>
                  </a:txBody>
                  <a:tcPr marL="68580" marR="68580" marT="0" marB="0"/>
                </a:tc>
                <a:tc>
                  <a:txBody>
                    <a:bodyPr/>
                    <a:lstStyle/>
                    <a:p>
                      <a:r>
                        <a:rPr lang="en-US" sz="1400" b="1" kern="1200" dirty="0" smtClean="0">
                          <a:solidFill>
                            <a:schemeClr val="dk1"/>
                          </a:solidFill>
                          <a:effectLst/>
                          <a:latin typeface="+mn-lt"/>
                          <a:ea typeface="+mn-ea"/>
                          <a:cs typeface="+mn-cs"/>
                        </a:rPr>
                        <a:t>DG detail activity work plan and budget has been completed and submitted to AFAO and shared with CHAS partner in August 2020 and expected to implement the activity by January 2021</a:t>
                      </a:r>
                      <a:endParaRPr lang="en-US" sz="1400" b="1"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1400" b="1" kern="1200" dirty="0" err="1" smtClean="0">
                          <a:solidFill>
                            <a:schemeClr val="dk1"/>
                          </a:solidFill>
                          <a:effectLst/>
                          <a:latin typeface="+mn-lt"/>
                          <a:ea typeface="+mn-ea"/>
                          <a:cs typeface="+mn-cs"/>
                        </a:rPr>
                        <a:t>CHias</a:t>
                      </a:r>
                      <a:r>
                        <a:rPr lang="en-US" sz="1400" b="1" kern="1200" dirty="0" smtClean="0">
                          <a:solidFill>
                            <a:schemeClr val="dk1"/>
                          </a:solidFill>
                          <a:effectLst/>
                          <a:latin typeface="+mn-lt"/>
                          <a:ea typeface="+mn-ea"/>
                          <a:cs typeface="+mn-cs"/>
                        </a:rPr>
                        <a:t> is still waiting for the approval from AFAO in terms of reprogramming budget for 2021</a:t>
                      </a:r>
                      <a:endParaRPr lang="en-US" sz="1400" b="1"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536191158"/>
                  </a:ext>
                </a:extLst>
              </a:tr>
            </a:tbl>
          </a:graphicData>
        </a:graphic>
      </p:graphicFrame>
    </p:spTree>
    <p:extLst>
      <p:ext uri="{BB962C8B-B14F-4D97-AF65-F5344CB8AC3E}">
        <p14:creationId xmlns:p14="http://schemas.microsoft.com/office/powerpoint/2010/main" val="2840811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2463" y="171765"/>
            <a:ext cx="9931652" cy="616017"/>
          </a:xfrm>
        </p:spPr>
        <p:txBody>
          <a:bodyPr>
            <a:noAutofit/>
          </a:bodyPr>
          <a:lstStyle/>
          <a:p>
            <a:r>
              <a:rPr lang="en-US" sz="2400" b="1" dirty="0">
                <a:latin typeface="+mn-lt"/>
                <a:cs typeface="Calibri" panose="020F0502020204030204" pitchFamily="34" charset="0"/>
              </a:rPr>
              <a:t>HIV Regional Grant (SKPA)– Progress, Challenges and Mitigations</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EA8014-5AAC-2344-9DF8-1FF24DA99305}" type="slidenum">
              <a:rPr kumimoji="0" lang="fr-F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fr-F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graphicFrame>
        <p:nvGraphicFramePr>
          <p:cNvPr id="6" name="Tableau 3">
            <a:extLst>
              <a:ext uri="{FF2B5EF4-FFF2-40B4-BE49-F238E27FC236}">
                <a16:creationId xmlns:a16="http://schemas.microsoft.com/office/drawing/2014/main" id="{E35EC395-7194-D94A-A476-18A9D289E888}"/>
              </a:ext>
            </a:extLst>
          </p:cNvPr>
          <p:cNvGraphicFramePr>
            <a:graphicFrameLocks noGrp="1"/>
          </p:cNvGraphicFramePr>
          <p:nvPr>
            <p:extLst>
              <p:ext uri="{D42A27DB-BD31-4B8C-83A1-F6EECF244321}">
                <p14:modId xmlns:p14="http://schemas.microsoft.com/office/powerpoint/2010/main" val="3794950494"/>
              </p:ext>
            </p:extLst>
          </p:nvPr>
        </p:nvGraphicFramePr>
        <p:xfrm>
          <a:off x="416459" y="1152907"/>
          <a:ext cx="11706132" cy="5447069"/>
        </p:xfrm>
        <a:graphic>
          <a:graphicData uri="http://schemas.openxmlformats.org/drawingml/2006/table">
            <a:tbl>
              <a:tblPr firstRow="1" bandRow="1">
                <a:tableStyleId>{5C22544A-7EE6-4342-B048-85BDC9FD1C3A}</a:tableStyleId>
              </a:tblPr>
              <a:tblGrid>
                <a:gridCol w="2736286">
                  <a:extLst>
                    <a:ext uri="{9D8B030D-6E8A-4147-A177-3AD203B41FA5}">
                      <a16:colId xmlns:a16="http://schemas.microsoft.com/office/drawing/2014/main" val="784421605"/>
                    </a:ext>
                  </a:extLst>
                </a:gridCol>
                <a:gridCol w="3924384">
                  <a:extLst>
                    <a:ext uri="{9D8B030D-6E8A-4147-A177-3AD203B41FA5}">
                      <a16:colId xmlns:a16="http://schemas.microsoft.com/office/drawing/2014/main" val="1038673087"/>
                    </a:ext>
                  </a:extLst>
                </a:gridCol>
                <a:gridCol w="5045462">
                  <a:extLst>
                    <a:ext uri="{9D8B030D-6E8A-4147-A177-3AD203B41FA5}">
                      <a16:colId xmlns:a16="http://schemas.microsoft.com/office/drawing/2014/main" val="4008758192"/>
                    </a:ext>
                  </a:extLst>
                </a:gridCol>
              </a:tblGrid>
              <a:tr h="595569">
                <a:tc>
                  <a:txBody>
                    <a:bodyPr/>
                    <a:lstStyle/>
                    <a:p>
                      <a:pPr algn="ctr"/>
                      <a:r>
                        <a:rPr lang="en-US" sz="1400" b="1" dirty="0" smtClean="0">
                          <a:effectLst/>
                          <a:latin typeface="+mn-lt"/>
                          <a:ea typeface="Calibri" panose="020F0502020204030204" pitchFamily="34" charset="0"/>
                          <a:cs typeface="Times New Roman" panose="02020603050405020304" pitchFamily="18" charset="0"/>
                        </a:rPr>
                        <a:t>Activities planned in the reporting Quarter</a:t>
                      </a:r>
                      <a:endParaRPr lang="en-GB" sz="1400" noProof="0" dirty="0">
                        <a:latin typeface="+mn-lt"/>
                        <a:cs typeface="Arial" panose="020B0604020202020204" pitchFamily="34" charset="0"/>
                      </a:endParaRPr>
                    </a:p>
                  </a:txBody>
                  <a:tcPr/>
                </a:tc>
                <a:tc>
                  <a:txBody>
                    <a:bodyPr/>
                    <a:lstStyle/>
                    <a:p>
                      <a:pPr marL="457200" algn="just">
                        <a:lnSpc>
                          <a:spcPct val="107000"/>
                        </a:lnSpc>
                        <a:spcAft>
                          <a:spcPts val="800"/>
                        </a:spcAft>
                      </a:pPr>
                      <a:r>
                        <a:rPr lang="en-US" sz="1400" b="1" dirty="0" smtClean="0">
                          <a:effectLst/>
                          <a:latin typeface="+mn-lt"/>
                          <a:ea typeface="Calibri" panose="020F0502020204030204" pitchFamily="34" charset="0"/>
                          <a:cs typeface="Times New Roman" panose="02020603050405020304" pitchFamily="18" charset="0"/>
                        </a:rPr>
                        <a:t>Activities Implemented/</a:t>
                      </a:r>
                      <a:endParaRPr lang="en-US" sz="1400" dirty="0" smtClean="0">
                        <a:effectLst/>
                        <a:latin typeface="+mn-lt"/>
                        <a:ea typeface="Calibri" panose="020F0502020204030204" pitchFamily="34" charset="0"/>
                        <a:cs typeface="Cordia New" panose="020B0304020202020204" pitchFamily="34" charset="-34"/>
                      </a:endParaRPr>
                    </a:p>
                    <a:p>
                      <a:r>
                        <a:rPr lang="en-US" sz="1400" b="1" dirty="0" smtClean="0">
                          <a:effectLst/>
                          <a:latin typeface="+mn-lt"/>
                          <a:ea typeface="Calibri" panose="020F0502020204030204" pitchFamily="34" charset="0"/>
                          <a:cs typeface="Times New Roman" panose="02020603050405020304" pitchFamily="18" charset="0"/>
                        </a:rPr>
                        <a:t>Major Accomplishments</a:t>
                      </a:r>
                      <a:endParaRPr lang="en-GB" sz="1400" noProof="0" dirty="0">
                        <a:latin typeface="+mn-lt"/>
                        <a:cs typeface="Arial" panose="020B0604020202020204" pitchFamily="34" charset="0"/>
                      </a:endParaRPr>
                    </a:p>
                  </a:txBody>
                  <a:tcPr/>
                </a:tc>
                <a:tc>
                  <a:txBody>
                    <a:bodyPr/>
                    <a:lstStyle/>
                    <a:p>
                      <a:pPr algn="ctr"/>
                      <a:r>
                        <a:rPr lang="en-US" sz="1400" b="1" dirty="0" smtClean="0">
                          <a:effectLst/>
                          <a:latin typeface="+mn-lt"/>
                          <a:ea typeface="Calibri" panose="020F0502020204030204" pitchFamily="34" charset="0"/>
                          <a:cs typeface="Times New Roman" panose="02020603050405020304" pitchFamily="18" charset="0"/>
                        </a:rPr>
                        <a:t>Challenges faced and mitigation measures during implementation of this activity</a:t>
                      </a:r>
                      <a:endParaRPr lang="en-GB" sz="1400" noProof="0" dirty="0">
                        <a:latin typeface="+mn-lt"/>
                        <a:cs typeface="Arial" panose="020B0604020202020204" pitchFamily="34" charset="0"/>
                      </a:endParaRPr>
                    </a:p>
                  </a:txBody>
                  <a:tcPr/>
                </a:tc>
                <a:extLst>
                  <a:ext uri="{0D108BD9-81ED-4DB2-BD59-A6C34878D82A}">
                    <a16:rowId xmlns:a16="http://schemas.microsoft.com/office/drawing/2014/main" val="3565732689"/>
                  </a:ext>
                </a:extLst>
              </a:tr>
              <a:tr h="3604102">
                <a:tc>
                  <a:txBody>
                    <a:bodyPr/>
                    <a:lstStyle/>
                    <a:p>
                      <a:pPr marL="0" marR="0">
                        <a:lnSpc>
                          <a:spcPct val="107000"/>
                        </a:lnSpc>
                        <a:spcBef>
                          <a:spcPts val="0"/>
                        </a:spcBef>
                        <a:spcAft>
                          <a:spcPts val="0"/>
                        </a:spcAft>
                      </a:pPr>
                      <a:r>
                        <a:rPr lang="en-US" sz="1400" b="1" dirty="0" smtClean="0">
                          <a:effectLst/>
                          <a:latin typeface="+mn-lt"/>
                          <a:ea typeface="Calibri" panose="020F0502020204030204" pitchFamily="34" charset="0"/>
                          <a:cs typeface="Arial" panose="020B0604020202020204" pitchFamily="34" charset="0"/>
                        </a:rPr>
                        <a:t>5.</a:t>
                      </a:r>
                      <a:r>
                        <a:rPr lang="en-US" sz="1400" b="1" kern="1200" dirty="0" smtClean="0">
                          <a:solidFill>
                            <a:schemeClr val="dk1"/>
                          </a:solidFill>
                          <a:effectLst/>
                          <a:latin typeface="+mn-lt"/>
                          <a:ea typeface="+mn-ea"/>
                          <a:cs typeface="+mn-cs"/>
                        </a:rPr>
                        <a:t> focus group discussion(FGD) on community demands </a:t>
                      </a:r>
                      <a:endParaRPr lang="en-US" sz="1400" b="1"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US" sz="1400" b="1" dirty="0" smtClean="0">
                          <a:effectLst/>
                          <a:latin typeface="+mn-lt"/>
                          <a:ea typeface="Calibri" panose="020F0502020204030204" pitchFamily="34" charset="0"/>
                          <a:cs typeface="Cordia New" panose="020B0304020202020204" pitchFamily="34" charset="-34"/>
                        </a:rPr>
                        <a:t>20 MSM &amp; TG will be attended Through this FGD consultation meeting, a comprehensive report will be developed which will include, but not limited to the following;</a:t>
                      </a:r>
                    </a:p>
                    <a:p>
                      <a:pPr marL="342900" lvl="0" indent="-342900">
                        <a:lnSpc>
                          <a:spcPct val="107000"/>
                        </a:lnSpc>
                        <a:spcAft>
                          <a:spcPts val="0"/>
                        </a:spcAft>
                        <a:buFont typeface="Calibri" panose="020F0502020204030204" pitchFamily="34" charset="0"/>
                        <a:buChar char="-"/>
                      </a:pPr>
                      <a:r>
                        <a:rPr lang="en-US" sz="1400" b="1" dirty="0" smtClean="0">
                          <a:effectLst/>
                          <a:latin typeface="+mn-lt"/>
                          <a:ea typeface="Calibri" panose="020F0502020204030204" pitchFamily="34" charset="0"/>
                          <a:cs typeface="Cordia New" panose="020B0304020202020204" pitchFamily="34" charset="-34"/>
                        </a:rPr>
                        <a:t>MSM/TGW behavior and perception for the creation of demand generation activities in VTE city; </a:t>
                      </a:r>
                    </a:p>
                    <a:p>
                      <a:pPr marL="342900" lvl="0" indent="-342900">
                        <a:lnSpc>
                          <a:spcPct val="107000"/>
                        </a:lnSpc>
                        <a:spcAft>
                          <a:spcPts val="0"/>
                        </a:spcAft>
                        <a:buFont typeface="Calibri" panose="020F0502020204030204" pitchFamily="34" charset="0"/>
                        <a:buChar char="-"/>
                      </a:pPr>
                      <a:r>
                        <a:rPr lang="en-US" sz="1400" b="1" dirty="0" smtClean="0">
                          <a:effectLst/>
                          <a:latin typeface="+mn-lt"/>
                          <a:ea typeface="Calibri" panose="020F0502020204030204" pitchFamily="34" charset="0"/>
                          <a:cs typeface="Cordia New" panose="020B0304020202020204" pitchFamily="34" charset="-34"/>
                        </a:rPr>
                        <a:t>Effective messages to promote demand generation activities in VTE city;</a:t>
                      </a:r>
                    </a:p>
                    <a:p>
                      <a:pPr marL="342900" lvl="0" indent="-342900">
                        <a:lnSpc>
                          <a:spcPct val="107000"/>
                        </a:lnSpc>
                        <a:spcAft>
                          <a:spcPts val="800"/>
                        </a:spcAft>
                        <a:buFont typeface="Calibri" panose="020F0502020204030204" pitchFamily="34" charset="0"/>
                        <a:buChar char="-"/>
                      </a:pPr>
                      <a:r>
                        <a:rPr lang="en-US" sz="1400" b="1" dirty="0" smtClean="0">
                          <a:effectLst/>
                          <a:latin typeface="+mn-lt"/>
                          <a:ea typeface="Calibri" panose="020F0502020204030204" pitchFamily="34" charset="0"/>
                          <a:cs typeface="Cordia New" panose="020B0304020202020204" pitchFamily="34" charset="-34"/>
                        </a:rPr>
                        <a:t>Bottlenecks and challenges, along with its mitigation strategy, and recommendations for developing sustainable and robust campaign in VTE city. </a:t>
                      </a:r>
                    </a:p>
                    <a:p>
                      <a:endParaRPr lang="en-US" sz="1400" b="1"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marL="342900" lvl="0" indent="-342900">
                        <a:lnSpc>
                          <a:spcPct val="107000"/>
                        </a:lnSpc>
                        <a:spcAft>
                          <a:spcPts val="0"/>
                        </a:spcAft>
                        <a:buFont typeface="Calibri" panose="020F0502020204030204" pitchFamily="34" charset="0"/>
                        <a:buChar char="-"/>
                      </a:pPr>
                      <a:r>
                        <a:rPr lang="en-US" sz="1400" b="1" dirty="0" smtClean="0">
                          <a:effectLst/>
                          <a:latin typeface="+mn-lt"/>
                          <a:ea typeface="Calibri" panose="020F0502020204030204" pitchFamily="34" charset="0"/>
                          <a:cs typeface="Times New Roman" panose="02020603050405020304" pitchFamily="18" charset="0"/>
                        </a:rPr>
                        <a:t>Too many questions for participant and most of questions are technical which very hard to understand in terms of IT information.</a:t>
                      </a:r>
                      <a:endParaRPr lang="en-US" sz="1400" b="1" dirty="0" smtClean="0">
                        <a:effectLst/>
                        <a:latin typeface="+mn-lt"/>
                        <a:ea typeface="Calibri" panose="020F0502020204030204" pitchFamily="34" charset="0"/>
                        <a:cs typeface="Cordia New" panose="020B0304020202020204" pitchFamily="34" charset="-34"/>
                      </a:endParaRPr>
                    </a:p>
                    <a:p>
                      <a:pPr marL="342900" lvl="0" indent="-342900">
                        <a:lnSpc>
                          <a:spcPct val="107000"/>
                        </a:lnSpc>
                        <a:spcAft>
                          <a:spcPts val="800"/>
                        </a:spcAft>
                        <a:buFont typeface="Calibri" panose="020F0502020204030204" pitchFamily="34" charset="0"/>
                        <a:buChar char="-"/>
                      </a:pPr>
                      <a:r>
                        <a:rPr lang="en-US" sz="1400" b="1" dirty="0" smtClean="0">
                          <a:effectLst/>
                          <a:latin typeface="+mn-lt"/>
                          <a:ea typeface="Calibri" panose="020F0502020204030204" pitchFamily="34" charset="0"/>
                          <a:cs typeface="Times New Roman" panose="02020603050405020304" pitchFamily="18" charset="0"/>
                        </a:rPr>
                        <a:t>PrEP is also new in Laos which participant may not understand and response the question </a:t>
                      </a:r>
                      <a:endParaRPr lang="en-US" sz="1400" b="1" dirty="0">
                        <a:effectLst/>
                        <a:latin typeface="+mn-lt"/>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10001"/>
                  </a:ext>
                </a:extLst>
              </a:tr>
              <a:tr h="971588">
                <a:tc>
                  <a:txBody>
                    <a:bodyPr/>
                    <a:lstStyle/>
                    <a:p>
                      <a:pPr>
                        <a:lnSpc>
                          <a:spcPct val="107000"/>
                        </a:lnSpc>
                        <a:spcAft>
                          <a:spcPts val="800"/>
                        </a:spcAft>
                      </a:pPr>
                      <a:r>
                        <a:rPr lang="en-US" sz="1400" b="1" kern="1200" dirty="0" smtClean="0">
                          <a:solidFill>
                            <a:schemeClr val="dk1"/>
                          </a:solidFill>
                          <a:effectLst/>
                          <a:latin typeface="+mn-lt"/>
                          <a:ea typeface="+mn-ea"/>
                          <a:cs typeface="+mn-cs"/>
                        </a:rPr>
                        <a:t>6.</a:t>
                      </a:r>
                      <a:r>
                        <a:rPr lang="en-US" sz="1400" b="1" dirty="0" smtClean="0">
                          <a:effectLst/>
                          <a:latin typeface="+mn-lt"/>
                          <a:ea typeface="Calibri" panose="020F0502020204030204" pitchFamily="34" charset="0"/>
                          <a:cs typeface="Cordia New" panose="020B0304020202020204" pitchFamily="34" charset="-34"/>
                        </a:rPr>
                        <a:t> The budget for PrEP and tests (OralQuick) to cover 200 MSM/TG has been approved and in process of purchasing. </a:t>
                      </a:r>
                      <a:endParaRPr lang="en-US" sz="1400" b="1" dirty="0">
                        <a:effectLst/>
                        <a:latin typeface="+mn-lt"/>
                        <a:ea typeface="Calibri" panose="020F0502020204030204" pitchFamily="34" charset="0"/>
                        <a:cs typeface="Cordia New" panose="020B0304020202020204" pitchFamily="34" charset="-34"/>
                      </a:endParaRPr>
                    </a:p>
                  </a:txBody>
                  <a:tcPr marL="68580" marR="68580" marT="0" marB="0"/>
                </a:tc>
                <a:tc>
                  <a:txBody>
                    <a:bodyPr/>
                    <a:lstStyle/>
                    <a:p>
                      <a:pPr>
                        <a:lnSpc>
                          <a:spcPct val="107000"/>
                        </a:lnSpc>
                        <a:spcAft>
                          <a:spcPts val="800"/>
                        </a:spcAft>
                      </a:pPr>
                      <a:r>
                        <a:rPr lang="en-US" sz="1400" b="1" dirty="0" smtClean="0">
                          <a:effectLst/>
                          <a:latin typeface="+mn-lt"/>
                          <a:ea typeface="Calibri" panose="020F0502020204030204" pitchFamily="34" charset="0"/>
                          <a:cs typeface="Times New Roman" panose="02020603050405020304" pitchFamily="18" charset="0"/>
                        </a:rPr>
                        <a:t>Completed development plan for PrEP and tests (OralQuick) for the 1st year and also that PrEP costs to cover 200 MSM/TG and MoH has been approved.</a:t>
                      </a:r>
                    </a:p>
                  </a:txBody>
                  <a:tcPr marL="68580" marR="68580" marT="0" marB="0"/>
                </a:tc>
                <a:tc>
                  <a:txBody>
                    <a:bodyPr/>
                    <a:lstStyle/>
                    <a:p>
                      <a:pPr marL="0" marR="0">
                        <a:lnSpc>
                          <a:spcPct val="107000"/>
                        </a:lnSpc>
                        <a:spcBef>
                          <a:spcPts val="0"/>
                        </a:spcBef>
                        <a:spcAft>
                          <a:spcPts val="0"/>
                        </a:spcAft>
                      </a:pPr>
                      <a:r>
                        <a:rPr lang="en-US" sz="1400" b="1" dirty="0" smtClean="0">
                          <a:effectLst/>
                          <a:latin typeface="+mn-lt"/>
                          <a:ea typeface="Calibri" panose="020F0502020204030204" pitchFamily="34" charset="0"/>
                          <a:cs typeface="Times New Roman" panose="02020603050405020304" pitchFamily="18" charset="0"/>
                        </a:rPr>
                        <a:t>The main challenging of the plan development is the advocating to national partners about the drug procurement due to partners have their plan of activity but no cost for PrEP and testing kits procurement budget, </a:t>
                      </a:r>
                      <a:endParaRPr lang="en-US" sz="1400" b="1"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536191158"/>
                  </a:ext>
                </a:extLst>
              </a:tr>
            </a:tbl>
          </a:graphicData>
        </a:graphic>
      </p:graphicFrame>
    </p:spTree>
    <p:extLst>
      <p:ext uri="{BB962C8B-B14F-4D97-AF65-F5344CB8AC3E}">
        <p14:creationId xmlns:p14="http://schemas.microsoft.com/office/powerpoint/2010/main" val="486752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9414</TotalTime>
  <Words>1134</Words>
  <Application>Microsoft Office PowerPoint</Application>
  <PresentationFormat>Widescreen</PresentationFormat>
  <Paragraphs>121</Paragraphs>
  <Slides>11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Calibri</vt:lpstr>
      <vt:lpstr>Century Gothic</vt:lpstr>
      <vt:lpstr>Cordia New</vt:lpstr>
      <vt:lpstr>DokChampa</vt:lpstr>
      <vt:lpstr>Times New Roman</vt:lpstr>
      <vt:lpstr>Wingdings</vt:lpstr>
      <vt:lpstr>Wingdings 3</vt:lpstr>
      <vt:lpstr>Wisp</vt:lpstr>
      <vt:lpstr>TB CATALYTIC FUNDING:   Tuberculosis Elimination among  Migrants  ( TEAM)</vt:lpstr>
      <vt:lpstr>TB Indicators among migrants</vt:lpstr>
      <vt:lpstr>TB Indicators among migrants</vt:lpstr>
      <vt:lpstr>TB Migrants – Challenges and Mitigations</vt:lpstr>
      <vt:lpstr>Budget vs Expenditure for the reporting period Jan-Dec 2020</vt:lpstr>
      <vt:lpstr>HIV CATALYTIC FUNDING Sustainability of HIV services for Key Populations in Asia (SKPA)</vt:lpstr>
      <vt:lpstr>HIV Regional Grant (SKPA)– Progress, Challenges and Mitigations</vt:lpstr>
      <vt:lpstr>HIV Regional Grant (SKPA)– Progress, Challenges and Mitigations</vt:lpstr>
      <vt:lpstr>HIV Regional Grant (SKPA)– Progress, Challenges and Mitigations</vt:lpstr>
      <vt:lpstr>HIV Regional Grant (SKPA)– Progress, Challenges and Mitigations</vt:lpstr>
      <vt:lpstr>Y2 2020 Budget vs Expenditure for the reporting period_CHIAs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Alireza Tajlili</dc:creator>
  <cp:lastModifiedBy>Chanmy</cp:lastModifiedBy>
  <cp:revision>496</cp:revision>
  <dcterms:created xsi:type="dcterms:W3CDTF">2018-11-20T02:26:52Z</dcterms:created>
  <dcterms:modified xsi:type="dcterms:W3CDTF">2021-04-05T03:16:50Z</dcterms:modified>
</cp:coreProperties>
</file>