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315" r:id="rId2"/>
    <p:sldId id="316" r:id="rId3"/>
    <p:sldId id="318" r:id="rId4"/>
    <p:sldId id="320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19" r:id="rId14"/>
    <p:sldId id="317" r:id="rId15"/>
    <p:sldId id="334" r:id="rId16"/>
    <p:sldId id="333" r:id="rId17"/>
    <p:sldId id="332" r:id="rId18"/>
    <p:sldId id="331" r:id="rId19"/>
    <p:sldId id="306" r:id="rId20"/>
    <p:sldId id="307" r:id="rId21"/>
    <p:sldId id="308" r:id="rId22"/>
    <p:sldId id="309" r:id="rId23"/>
    <p:sldId id="310" r:id="rId24"/>
    <p:sldId id="314" r:id="rId25"/>
    <p:sldId id="313" r:id="rId26"/>
    <p:sldId id="312" r:id="rId2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860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0CF29-1127-4BA6-AA99-0447F9C6981B}" type="datetimeFigureOut">
              <a:rPr lang="en-US" smtClean="0"/>
              <a:pPr/>
              <a:t>31-May-16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8AC9E-BA33-4669-ABAE-2506A0ECA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D1DF0-D4FD-45D1-8DF4-F900B689969D}" type="datetimeFigureOut">
              <a:rPr lang="th-TH" smtClean="0"/>
              <a:pPr/>
              <a:t>31/05/59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20472-3A52-47C6-A022-7577AD0DD34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94115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20472-3A52-47C6-A022-7577AD0DD344}" type="slidenum">
              <a:rPr lang="th-TH" smtClean="0"/>
              <a:pPr/>
              <a:t>19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4EAD51-F6D2-4EB4-BEF4-4C907E1B2FAD}" type="datetimeFigureOut">
              <a:rPr lang="en-US" smtClean="0"/>
              <a:pPr/>
              <a:t>31-May-16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0EC664-B661-4DE3-952B-1163524A14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4EAD51-F6D2-4EB4-BEF4-4C907E1B2FAD}" type="datetimeFigureOut">
              <a:rPr lang="en-US" smtClean="0"/>
              <a:pPr/>
              <a:t>31-May-16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0EC664-B661-4DE3-952B-1163524A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4EAD51-F6D2-4EB4-BEF4-4C907E1B2FAD}" type="datetimeFigureOut">
              <a:rPr lang="en-US" smtClean="0"/>
              <a:pPr/>
              <a:t>31-May-16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0EC664-B661-4DE3-952B-1163524A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4EAD51-F6D2-4EB4-BEF4-4C907E1B2FAD}" type="datetimeFigureOut">
              <a:rPr lang="en-US" smtClean="0"/>
              <a:pPr/>
              <a:t>31-May-16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0EC664-B661-4DE3-952B-1163524A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4EAD51-F6D2-4EB4-BEF4-4C907E1B2FAD}" type="datetimeFigureOut">
              <a:rPr lang="en-US" smtClean="0"/>
              <a:pPr/>
              <a:t>31-May-16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0EC664-B661-4DE3-952B-1163524A14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4EAD51-F6D2-4EB4-BEF4-4C907E1B2FAD}" type="datetimeFigureOut">
              <a:rPr lang="en-US" smtClean="0"/>
              <a:pPr/>
              <a:t>31-May-16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0EC664-B661-4DE3-952B-1163524A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4EAD51-F6D2-4EB4-BEF4-4C907E1B2FAD}" type="datetimeFigureOut">
              <a:rPr lang="en-US" smtClean="0"/>
              <a:pPr/>
              <a:t>31-May-16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0EC664-B661-4DE3-952B-1163524A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4EAD51-F6D2-4EB4-BEF4-4C907E1B2FAD}" type="datetimeFigureOut">
              <a:rPr lang="en-US" smtClean="0"/>
              <a:pPr/>
              <a:t>31-May-16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0EC664-B661-4DE3-952B-1163524A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4EAD51-F6D2-4EB4-BEF4-4C907E1B2FAD}" type="datetimeFigureOut">
              <a:rPr lang="en-US" smtClean="0"/>
              <a:pPr/>
              <a:t>31-May-16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0EC664-B661-4DE3-952B-1163524A14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4EAD51-F6D2-4EB4-BEF4-4C907E1B2FAD}" type="datetimeFigureOut">
              <a:rPr lang="en-US" smtClean="0"/>
              <a:pPr/>
              <a:t>31-May-16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0EC664-B661-4DE3-952B-1163524A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4EAD51-F6D2-4EB4-BEF4-4C907E1B2FAD}" type="datetimeFigureOut">
              <a:rPr lang="en-US" smtClean="0"/>
              <a:pPr/>
              <a:t>31-May-16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0EC664-B661-4DE3-952B-1163524A14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94EAD51-F6D2-4EB4-BEF4-4C907E1B2FAD}" type="datetimeFigureOut">
              <a:rPr lang="en-US" smtClean="0"/>
              <a:pPr/>
              <a:t>31-May-16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20EC664-B661-4DE3-952B-1163524A14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66800" y="372844"/>
            <a:ext cx="80010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000" b="1" dirty="0" smtClean="0">
              <a:latin typeface="Phetsarath OT" pitchFamily="2" charset="0"/>
              <a:cs typeface="Phetsarath OT" pitchFamily="2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4800" b="1" dirty="0" smtClean="0">
                <a:latin typeface="Phetsarath OT" pitchFamily="2" charset="0"/>
                <a:cs typeface="Phetsarath OT" pitchFamily="2" charset="0"/>
              </a:rPr>
              <a:t>ບົດລາຍ​ງານ</a:t>
            </a:r>
            <a:endParaRPr lang="en-US" sz="4800" b="1" dirty="0" smtClean="0">
              <a:latin typeface="Phetsarath OT" pitchFamily="2" charset="0"/>
              <a:cs typeface="Phetsarath OT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lo-LA" sz="4800" b="1" dirty="0" smtClean="0">
                <a:latin typeface="Phetsarath OT" pitchFamily="2" charset="0"/>
                <a:cs typeface="Phetsarath OT" pitchFamily="2" charset="0"/>
              </a:rPr>
              <a:t>ການລົງຕິດຕາມວຽກ​ງານ</a:t>
            </a:r>
            <a:endParaRPr lang="en-US" sz="4800" b="1" dirty="0" smtClean="0">
              <a:latin typeface="Phetsarath OT" pitchFamily="2" charset="0"/>
              <a:cs typeface="Phetsarath OT" pitchFamily="2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4800" b="1" dirty="0" smtClean="0">
                <a:latin typeface="Phetsarath OT" pitchFamily="2" charset="0"/>
                <a:cs typeface="Phetsarath OT" pitchFamily="2" charset="0"/>
              </a:rPr>
              <a:t>ແຂວງບໍລິຄຳໄຊ</a:t>
            </a:r>
            <a:r>
              <a:rPr lang="en-US" sz="4800" b="1" dirty="0" smtClean="0">
                <a:latin typeface="Phetsarath OT" pitchFamily="2" charset="0"/>
                <a:cs typeface="Phetsarath OT" pitchFamily="2" charset="0"/>
              </a:rPr>
              <a:t>​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b="1" dirty="0" smtClean="0">
                <a:latin typeface="Phetsarath OT" pitchFamily="2" charset="0"/>
                <a:cs typeface="Phetsarath OT" pitchFamily="2" charset="0"/>
              </a:rPr>
              <a:t>​</a:t>
            </a:r>
            <a:r>
              <a:rPr lang="lo-LA" sz="4800" b="1" dirty="0" smtClean="0">
                <a:latin typeface="Phetsarath OT" pitchFamily="2" charset="0"/>
                <a:cs typeface="Phetsarath OT" pitchFamily="2" charset="0"/>
              </a:rPr>
              <a:t>ວັນ</a:t>
            </a:r>
            <a:r>
              <a:rPr lang="en-US" sz="4800" b="1" dirty="0" smtClean="0">
                <a:latin typeface="Phetsarath OT" pitchFamily="2" charset="0"/>
                <a:cs typeface="Phetsarath OT" pitchFamily="2" charset="0"/>
              </a:rPr>
              <a:t>​</a:t>
            </a:r>
            <a:r>
              <a:rPr lang="lo-LA" sz="4800" b="1" dirty="0" smtClean="0">
                <a:latin typeface="Phetsarath OT" pitchFamily="2" charset="0"/>
                <a:cs typeface="Phetsarath OT" pitchFamily="2" charset="0"/>
              </a:rPr>
              <a:t>ທີ 2</a:t>
            </a:r>
            <a:r>
              <a:rPr lang="pt-BR" sz="4800" b="1" dirty="0" smtClean="0">
                <a:latin typeface="Phetsarath OT" pitchFamily="2" charset="0"/>
                <a:cs typeface="Phetsarath OT" pitchFamily="2" charset="0"/>
              </a:rPr>
              <a:t>8</a:t>
            </a:r>
            <a:r>
              <a:rPr lang="lo-LA" sz="4800" b="1" dirty="0" smtClean="0">
                <a:latin typeface="Phetsarath OT" pitchFamily="2" charset="0"/>
                <a:cs typeface="Phetsarath OT" pitchFamily="2" charset="0"/>
              </a:rPr>
              <a:t>-31 ມີນາ 2016</a:t>
            </a:r>
            <a:endParaRPr lang="en-US" sz="4800" b="1" dirty="0" smtClean="0">
              <a:latin typeface="Phetsarath OT" pitchFamily="2" charset="0"/>
              <a:cs typeface="Phetsarath OT" pitchFamily="2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000" b="1" dirty="0" smtClean="0">
              <a:latin typeface="Phetsarath OT" pitchFamily="2" charset="0"/>
              <a:cs typeface="Phetsarath OT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o-LA" sz="4400" b="1" dirty="0" smtClean="0">
                <a:latin typeface="Phetsarath OT" pitchFamily="2" charset="0"/>
                <a:cs typeface="Phetsarath OT" pitchFamily="2" charset="0"/>
              </a:rPr>
              <a:t>ຕິດຕາມວຽກ​ງານ</a:t>
            </a:r>
            <a:r>
              <a:rPr lang="en-US" sz="4400" b="1" dirty="0" smtClean="0">
                <a:latin typeface="Phetsarath OT" pitchFamily="2" charset="0"/>
                <a:cs typeface="Phetsarath OT" pitchFamily="2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o-LA" sz="4000" dirty="0" smtClean="0">
                <a:latin typeface="Phetsarath OT" pitchFamily="2" charset="0"/>
                <a:cs typeface="Phetsarath OT" pitchFamily="2" charset="0"/>
              </a:rPr>
              <a:t>ຕ້ານເອດ ວັນນະໂລກ ແລະ ໄຂ້ຍຸງ</a:t>
            </a:r>
            <a:endParaRPr lang="lo-LA" sz="4000" b="1" dirty="0" smtClean="0">
              <a:latin typeface="Phetsarath OT" pitchFamily="2" charset="0"/>
              <a:cs typeface="Phetsarath OT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2401"/>
            <a:ext cx="7924800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o-LA" sz="2300" b="1" dirty="0" smtClean="0">
                <a:latin typeface="Phetsarath OT" pitchFamily="2" charset="0"/>
                <a:cs typeface="Phetsarath OT" pitchFamily="2" charset="0"/>
              </a:rPr>
              <a:t>ຂໍ້</a:t>
            </a:r>
            <a:r>
              <a:rPr lang="lo-LA" sz="2300" b="1" dirty="0" smtClean="0">
                <a:latin typeface="Phetsarath OT" pitchFamily="2" charset="0"/>
                <a:cs typeface="Phetsarath OT" pitchFamily="2" charset="0"/>
              </a:rPr>
              <a:t>ຄວນເອົາໃຈໃສ່ເພີ້ມເຕີມ:</a:t>
            </a:r>
          </a:p>
          <a:p>
            <a:pPr marL="228600" indent="-228600"/>
            <a:r>
              <a:rPr lang="lo-LA" sz="2300" dirty="0" smtClean="0">
                <a:latin typeface="Phetsarath OT" pitchFamily="2" charset="0"/>
                <a:cs typeface="Phetsarath OT" pitchFamily="2" charset="0"/>
              </a:rPr>
              <a:t>•	ເພີ່ມທະວີການຊອກຄົ້ນຫາຄົນເຈັບທີ່ເປັນພະຍາດວັນນະໂຣກໃຫ້ໄດ້ຫຼາຍກວ່າເກົ່າເພື່ອເຮັດໃຫ້ອັດຕາສ່ວນການຊອກຄົ້ນແຫ່ງຊາດເພີ້ມຂື້ນແລະບັນລຸຕົວເລກຄາດໝາຍ</a:t>
            </a:r>
          </a:p>
          <a:p>
            <a:pPr marL="228600" indent="-228600"/>
            <a:r>
              <a:rPr lang="lo-LA" sz="2300" dirty="0" smtClean="0">
                <a:latin typeface="Phetsarath OT" pitchFamily="2" charset="0"/>
                <a:cs typeface="Phetsarath OT" pitchFamily="2" charset="0"/>
              </a:rPr>
              <a:t>•	</a:t>
            </a:r>
            <a:r>
              <a:rPr lang="lo-LA" sz="2300" dirty="0" smtClean="0">
                <a:latin typeface="Phetsarath OT" pitchFamily="2" charset="0"/>
                <a:cs typeface="Phetsarath OT" pitchFamily="2" charset="0"/>
              </a:rPr>
              <a:t>ຊອກ</a:t>
            </a:r>
            <a:r>
              <a:rPr lang="lo-LA" sz="2300" dirty="0" smtClean="0">
                <a:latin typeface="Phetsarath OT" pitchFamily="2" charset="0"/>
                <a:cs typeface="Phetsarath OT" pitchFamily="2" charset="0"/>
              </a:rPr>
              <a:t>ຄົ້ນກໍລະນີຄົນເຈັບວັນນະໂຮກໃນເດັກນ້ອຍ</a:t>
            </a:r>
          </a:p>
          <a:p>
            <a:pPr marL="228600" indent="-228600"/>
            <a:r>
              <a:rPr lang="lo-LA" sz="2300" dirty="0" smtClean="0">
                <a:latin typeface="Phetsarath OT" pitchFamily="2" charset="0"/>
                <a:cs typeface="Phetsarath OT" pitchFamily="2" charset="0"/>
              </a:rPr>
              <a:t>•	</a:t>
            </a:r>
            <a:r>
              <a:rPr lang="lo-LA" sz="2300" dirty="0" smtClean="0">
                <a:latin typeface="Phetsarath OT" pitchFamily="2" charset="0"/>
                <a:cs typeface="Phetsarath OT" pitchFamily="2" charset="0"/>
              </a:rPr>
              <a:t>ຊອກ</a:t>
            </a:r>
            <a:r>
              <a:rPr lang="lo-LA" sz="2300" dirty="0" smtClean="0">
                <a:latin typeface="Phetsarath OT" pitchFamily="2" charset="0"/>
                <a:cs typeface="Phetsarath OT" pitchFamily="2" charset="0"/>
              </a:rPr>
              <a:t>ຄົ້ນກໍລະນີຄົນເຈັບນໍາກູ່ມທີ່ໄກ້ຊິດຕິດແທດກັບຄົນເຈັບວັນນະໂຣກ</a:t>
            </a:r>
          </a:p>
          <a:p>
            <a:pPr marL="228600" indent="-228600"/>
            <a:r>
              <a:rPr lang="lo-LA" sz="2300" dirty="0" smtClean="0">
                <a:latin typeface="Phetsarath OT" pitchFamily="2" charset="0"/>
                <a:cs typeface="Phetsarath OT" pitchFamily="2" charset="0"/>
              </a:rPr>
              <a:t>•	ຕິດຕາມການປີ່ນປົວໃຫ້ດີຂື້ນຕື່ມເພື່ອຮັບປະກັນປະສິດທິຜົນຂອງການປີ່ນ</a:t>
            </a:r>
            <a:r>
              <a:rPr lang="lo-LA" sz="2300" dirty="0" smtClean="0">
                <a:latin typeface="Phetsarath OT" pitchFamily="2" charset="0"/>
                <a:cs typeface="Phetsarath OT" pitchFamily="2" charset="0"/>
              </a:rPr>
              <a:t>ປົວຫຼຸດຜ່ອນ</a:t>
            </a:r>
            <a:r>
              <a:rPr lang="lo-LA" sz="2300" dirty="0" smtClean="0">
                <a:latin typeface="Phetsarath OT" pitchFamily="2" charset="0"/>
                <a:cs typeface="Phetsarath OT" pitchFamily="2" charset="0"/>
              </a:rPr>
              <a:t>ການຕ້ານຕໍ່ຢາຂອງເຊື້ອພະຍາດ, ຫຼຸດຜ່ອນການຫາຍຕົວ ກໍຄືການຕາຍຂອງຄົນເຈັບ</a:t>
            </a:r>
          </a:p>
          <a:p>
            <a:pPr marL="228600" indent="-228600"/>
            <a:r>
              <a:rPr lang="lo-LA" sz="2300" dirty="0" smtClean="0">
                <a:latin typeface="Phetsarath OT" pitchFamily="2" charset="0"/>
                <a:cs typeface="Phetsarath OT" pitchFamily="2" charset="0"/>
              </a:rPr>
              <a:t>•	ເອົາໃຈໃສ່ວຽກງານໂຄສະນາສຸຂະສຶກສາ ເພື່ອໃຫ້ພໍ່ແມ່ປະຊາຊົນຮູ້ໄດ້ ແລະ ເຂົ້າໃຈ ອາການ, ເສັ້ນທາງຕິດຕໍ່ ແລະ ວິທີປ້ອງກັນພະຍາດ, ຖ້າມີອາການສົງໄສ ຫຼື ໄກ້ຊິດຕິດແທດກັບຄົນເຈັບເປັນພະຍາດວັນນະໂຣກ ໃຫ້ຮີບຮ້ອນໄປພົບແພດ ເພື່ອບົ່ງມະຕິ ແລ້ວປີ່ນປົວໃຫ້ຖືກຕ້ອງທັນເວລາ</a:t>
            </a:r>
          </a:p>
          <a:p>
            <a:pPr marL="228600" indent="-228600"/>
            <a:r>
              <a:rPr lang="lo-LA" sz="2300" dirty="0" smtClean="0">
                <a:latin typeface="Phetsarath OT" pitchFamily="2" charset="0"/>
                <a:cs typeface="Phetsarath OT" pitchFamily="2" charset="0"/>
              </a:rPr>
              <a:t>•	ຮັບປະກັນການສົ່ງບົດລາຍງານໃຫ້ທັນເວລາແລະຄົບຖ້ວນຕາມທີ່ໄດ້ກໍານົດໄວ້</a:t>
            </a:r>
          </a:p>
          <a:p>
            <a:pPr marL="228600" indent="-228600"/>
            <a:r>
              <a:rPr lang="lo-LA" sz="2300" dirty="0" smtClean="0">
                <a:latin typeface="Phetsarath OT" pitchFamily="2" charset="0"/>
                <a:cs typeface="Phetsarath OT" pitchFamily="2" charset="0"/>
              </a:rPr>
              <a:t>•	ເອົາໃຈໃສ່ການເກັບຮັກສາສໍາເນົາເອກະສານການລາຍງານໃນແຕ່ລະຂັ້ນ</a:t>
            </a:r>
          </a:p>
          <a:p>
            <a:pPr marL="228600" indent="-228600"/>
            <a:r>
              <a:rPr lang="lo-LA" sz="2300" dirty="0" smtClean="0">
                <a:latin typeface="Phetsarath OT" pitchFamily="2" charset="0"/>
                <a:cs typeface="Phetsarath OT" pitchFamily="2" charset="0"/>
              </a:rPr>
              <a:t>•	ເອົາໃຈໃສ່ໃນການຮ່ວມມືກັບບັນດາອົງການຈັດຕັ້ງຫຼືຄູ່ຮ່ວມງານອື່ນທີ່ມີສ່ວນຮ່ວມໃນການເຄື່ອນໄຫວວຽກງານການຄວບຄຸມພະຍາດວັນນະ</a:t>
            </a:r>
            <a:r>
              <a:rPr lang="lo-LA" sz="2300" dirty="0" smtClean="0">
                <a:latin typeface="Phetsarath OT" pitchFamily="2" charset="0"/>
                <a:cs typeface="Phetsarath OT" pitchFamily="2" charset="0"/>
              </a:rPr>
              <a:t>ໂຣກ.</a:t>
            </a:r>
            <a:endParaRPr lang="lo-LA" sz="2300" dirty="0">
              <a:latin typeface="Phetsarath OT" pitchFamily="2" charset="0"/>
              <a:cs typeface="Phetsarath OT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2398"/>
            <a:ext cx="79248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o-LA" sz="2800" b="1" dirty="0" smtClean="0">
                <a:latin typeface="Phetsarath OT" pitchFamily="2" charset="0"/>
                <a:cs typeface="Phetsarath OT" pitchFamily="2" charset="0"/>
              </a:rPr>
              <a:t>ແຜນການ</a:t>
            </a:r>
            <a:r>
              <a:rPr lang="lo-LA" sz="2800" b="1" dirty="0" smtClean="0">
                <a:latin typeface="Phetsarath OT" pitchFamily="2" charset="0"/>
                <a:cs typeface="Phetsarath OT" pitchFamily="2" charset="0"/>
              </a:rPr>
              <a:t>ຕໍ່ໜ້າປີ 2015-2016</a:t>
            </a:r>
          </a:p>
          <a:p>
            <a:r>
              <a:rPr lang="lo-LA" sz="2800" b="1" dirty="0" smtClean="0">
                <a:latin typeface="Phetsarath OT" pitchFamily="2" charset="0"/>
                <a:cs typeface="Phetsarath OT" pitchFamily="2" charset="0"/>
              </a:rPr>
              <a:t>ໂຄງການເອດ </a:t>
            </a:r>
          </a:p>
          <a:p>
            <a:r>
              <a:rPr lang="lo-LA" sz="2800" b="1" dirty="0" smtClean="0">
                <a:latin typeface="Phetsarath OT" pitchFamily="2" charset="0"/>
                <a:cs typeface="Phetsarath OT" pitchFamily="2" charset="0"/>
              </a:rPr>
              <a:t>ຂັ້ນ</a:t>
            </a:r>
            <a:r>
              <a:rPr lang="lo-LA" sz="2800" b="1" dirty="0" smtClean="0">
                <a:latin typeface="Phetsarath OT" pitchFamily="2" charset="0"/>
                <a:cs typeface="Phetsarath OT" pitchFamily="2" charset="0"/>
              </a:rPr>
              <a:t>ແຂວງ</a:t>
            </a:r>
          </a:p>
          <a:p>
            <a:pPr marL="228600" indent="-228600"/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•	</a:t>
            </a:r>
            <a:r>
              <a:rPr lang="lo-LA" sz="2500" dirty="0" smtClean="0">
                <a:latin typeface="Phetsarath OT" pitchFamily="2" charset="0"/>
                <a:cs typeface="Phetsarath OT" pitchFamily="2" charset="0"/>
              </a:rPr>
              <a:t>ສືບຕໍ່ປຸກລະດົມໃຫ້ຂັ້ນເມືອງລາຍງານຂໍ້ມູນເປັນປົກກະຕິໃຫ້ໄດ້ ພຕພ ຄົບທຸກສຸກສາລາແຕ່ລະເມືອງ. </a:t>
            </a:r>
          </a:p>
          <a:p>
            <a:pPr marL="228600" indent="-228600"/>
            <a:r>
              <a:rPr lang="lo-LA" sz="2500" dirty="0" smtClean="0">
                <a:latin typeface="Phetsarath OT" pitchFamily="2" charset="0"/>
                <a:cs typeface="Phetsarath OT" pitchFamily="2" charset="0"/>
              </a:rPr>
              <a:t>•	ຂະຫຍາຍຈຸດກວດ </a:t>
            </a:r>
            <a:r>
              <a:rPr lang="en-US" sz="2500" dirty="0" smtClean="0">
                <a:latin typeface="Phetsarath OT" pitchFamily="2" charset="0"/>
                <a:cs typeface="Phetsarath OT" pitchFamily="2" charset="0"/>
              </a:rPr>
              <a:t>VCT </a:t>
            </a:r>
            <a:r>
              <a:rPr lang="lo-LA" sz="2500" dirty="0" smtClean="0">
                <a:latin typeface="Phetsarath OT" pitchFamily="2" charset="0"/>
                <a:cs typeface="Phetsarath OT" pitchFamily="2" charset="0"/>
              </a:rPr>
              <a:t>ໃຫ້ໄດ້ອີກ 01 ແຫ່ງຄື ເມືອງໄຊຈຳພອນ.</a:t>
            </a:r>
          </a:p>
          <a:p>
            <a:pPr marL="228600" indent="-228600"/>
            <a:r>
              <a:rPr lang="lo-LA" sz="2500" dirty="0" smtClean="0">
                <a:latin typeface="Phetsarath OT" pitchFamily="2" charset="0"/>
                <a:cs typeface="Phetsarath OT" pitchFamily="2" charset="0"/>
              </a:rPr>
              <a:t>•	ສືບຕໍ່ຂື້ນແຜນຂໍງົບປະມານລັດຖະບານເພື່ອຈັດຕັ້ງປະຕິບັດເຄື່ອນໄຫວວຽກງານຕ້ານເອດ/ພຕພ ໃນ 07 ຕົວເມືອງ ສົກປີ 2015-2016.     </a:t>
            </a:r>
          </a:p>
          <a:p>
            <a:pPr marL="228600" indent="-228600"/>
            <a:r>
              <a:rPr lang="lo-LA" sz="2500" dirty="0" smtClean="0">
                <a:latin typeface="Phetsarath OT" pitchFamily="2" charset="0"/>
                <a:cs typeface="Phetsarath OT" pitchFamily="2" charset="0"/>
              </a:rPr>
              <a:t>•	ສືບຕໍ່ຂື້ນແຜນຂໍງົບປະມານຈາກໂຄງການສາກົນ ສົກປີ 2016-2017   </a:t>
            </a:r>
          </a:p>
          <a:p>
            <a:pPr marL="228600" indent="-228600"/>
            <a:r>
              <a:rPr lang="lo-LA" sz="2500" dirty="0" smtClean="0">
                <a:latin typeface="Phetsarath OT" pitchFamily="2" charset="0"/>
                <a:cs typeface="Phetsarath OT" pitchFamily="2" charset="0"/>
              </a:rPr>
              <a:t>•	ສົ່ງເສີມການເຂົ້າເຖິງການບໍລິການໃຫ້ຄຳປຶກສາແນະນຳກວດເລືອດແບບສະມັກໃຈ ແລະ ກວດພະຍາດຕິດຕໍ່ທາງເພດສຳພັນ ໂດຍການໃຫ້ຂໍ້ມູນຂ່າວສານ ການໂຄສະນາໃນຮູບແບບຕ່າງໆ ແລະ ສົ່ງເສີມການນຳໃຊ້ຖົງຢາງອະນາໄມ. </a:t>
            </a:r>
          </a:p>
          <a:p>
            <a:pPr marL="228600" indent="-228600"/>
            <a:r>
              <a:rPr lang="lo-LA" sz="2500" dirty="0" smtClean="0">
                <a:latin typeface="Phetsarath OT" pitchFamily="2" charset="0"/>
                <a:cs typeface="Phetsarath OT" pitchFamily="2" charset="0"/>
              </a:rPr>
              <a:t>•	ສ້າງຄວາມເຂັ້ມແຂງ  ໃຫ້ແກ່ທີມງານຈັດຕັ້ງປະຕິບັດແຕ່ລະຂັ້ນ  ແລະ  ເພີ້ມທະວີການມີສ່ວນຮ່ວມຂອງຊຸມຊົນ  ແລະ ຜູ້ຕິດເຊື້ອ. </a:t>
            </a:r>
          </a:p>
          <a:p>
            <a:pPr marL="228600" indent="-228600"/>
            <a:endParaRPr lang="lo-LA" sz="2000" dirty="0">
              <a:latin typeface="Phetsarath OT" pitchFamily="2" charset="0"/>
              <a:cs typeface="Phetsarath OT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2400"/>
            <a:ext cx="79248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lo-LA" sz="2500" dirty="0" smtClean="0">
                <a:latin typeface="Phetsarath OT" pitchFamily="2" charset="0"/>
                <a:cs typeface="Phetsarath OT" pitchFamily="2" charset="0"/>
              </a:rPr>
              <a:t>•	ສົ່ງເສີມໃຫ້ຜູ້ຕິດເຊື້ອໄດ້ເຂົ້າເຖິງການຮັບຄຳປຶກສາ</a:t>
            </a:r>
            <a:r>
              <a:rPr lang="lo-LA" sz="2500" dirty="0" smtClean="0">
                <a:latin typeface="Phetsarath OT" pitchFamily="2" charset="0"/>
                <a:cs typeface="Phetsarath OT" pitchFamily="2" charset="0"/>
              </a:rPr>
              <a:t>ແນະນຳ, ປິ່ນປົວ</a:t>
            </a:r>
            <a:r>
              <a:rPr lang="lo-LA" sz="2500" dirty="0" smtClean="0">
                <a:latin typeface="Phetsarath OT" pitchFamily="2" charset="0"/>
                <a:cs typeface="Phetsarath OT" pitchFamily="2" charset="0"/>
              </a:rPr>
              <a:t>ດ້ວຍຢາຕ້ານຈຸລະໂລກ (</a:t>
            </a:r>
            <a:r>
              <a:rPr lang="en-US" sz="2500" dirty="0" smtClean="0">
                <a:latin typeface="Phetsarath OT" pitchFamily="2" charset="0"/>
                <a:cs typeface="Phetsarath OT" pitchFamily="2" charset="0"/>
              </a:rPr>
              <a:t>ARV), </a:t>
            </a:r>
            <a:r>
              <a:rPr lang="lo-LA" sz="2500" dirty="0" smtClean="0">
                <a:latin typeface="Phetsarath OT" pitchFamily="2" charset="0"/>
                <a:cs typeface="Phetsarath OT" pitchFamily="2" charset="0"/>
              </a:rPr>
              <a:t>ປິ່ນປົວພະຍາດແຊກ</a:t>
            </a:r>
            <a:r>
              <a:rPr lang="lo-LA" sz="2500" dirty="0" smtClean="0">
                <a:latin typeface="Phetsarath OT" pitchFamily="2" charset="0"/>
                <a:cs typeface="Phetsarath OT" pitchFamily="2" charset="0"/>
              </a:rPr>
              <a:t>ຊ້ອນ.ນອກ</a:t>
            </a:r>
            <a:r>
              <a:rPr lang="lo-LA" sz="2500" dirty="0" smtClean="0">
                <a:latin typeface="Phetsarath OT" pitchFamily="2" charset="0"/>
                <a:cs typeface="Phetsarath OT" pitchFamily="2" charset="0"/>
              </a:rPr>
              <a:t>ນັ້ນຍັງສາມາດເຂົ້າເຖິງການດູແລເບິ່ງແຍງຢູ່ກັບເຮືອນ ແລະ ຊຸມຊົນ.     </a:t>
            </a:r>
          </a:p>
          <a:p>
            <a:pPr marL="342900" indent="-342900"/>
            <a:r>
              <a:rPr lang="lo-LA" sz="2500" dirty="0" smtClean="0">
                <a:latin typeface="Phetsarath OT" pitchFamily="2" charset="0"/>
                <a:cs typeface="Phetsarath OT" pitchFamily="2" charset="0"/>
              </a:rPr>
              <a:t>•	ສືບຕໍ່ວຽກງານປ້ອງກັນເອດໃນ ຊພຊ 05 ຕົວເມືອງເປົ້າໝາຍ (ລວມ </a:t>
            </a:r>
            <a:r>
              <a:rPr lang="en-US" sz="2500" dirty="0" smtClean="0">
                <a:latin typeface="Phetsarath OT" pitchFamily="2" charset="0"/>
                <a:cs typeface="Phetsarath OT" pitchFamily="2" charset="0"/>
              </a:rPr>
              <a:t>PE </a:t>
            </a:r>
            <a:r>
              <a:rPr lang="lo-LA" sz="2500" dirty="0" smtClean="0">
                <a:latin typeface="Phetsarath OT" pitchFamily="2" charset="0"/>
                <a:cs typeface="Phetsarath OT" pitchFamily="2" charset="0"/>
              </a:rPr>
              <a:t>ມີ 17ຄົນ) ໃຫ້ເຂົ້າເຖິງກຸ່ມເປົ້າໝາຍໃຫ້ໄດ້ 272 ຄົນ. </a:t>
            </a:r>
          </a:p>
          <a:p>
            <a:pPr marL="342900" indent="-342900"/>
            <a:r>
              <a:rPr lang="lo-LA" sz="2500" dirty="0" smtClean="0">
                <a:latin typeface="Phetsarath OT" pitchFamily="2" charset="0"/>
                <a:cs typeface="Phetsarath OT" pitchFamily="2" charset="0"/>
              </a:rPr>
              <a:t>•	ລົງຕິດຕາມອາສາສະມັກຂອງ </a:t>
            </a:r>
            <a:r>
              <a:rPr lang="en-US" sz="2500" dirty="0" smtClean="0">
                <a:latin typeface="Phetsarath OT" pitchFamily="2" charset="0"/>
                <a:cs typeface="Phetsarath OT" pitchFamily="2" charset="0"/>
              </a:rPr>
              <a:t>MSM 5 </a:t>
            </a:r>
            <a:r>
              <a:rPr lang="lo-LA" sz="2500" dirty="0" smtClean="0">
                <a:latin typeface="Phetsarath OT" pitchFamily="2" charset="0"/>
                <a:cs typeface="Phetsarath OT" pitchFamily="2" charset="0"/>
              </a:rPr>
              <a:t>ເມືອງເປົ້າໝາຍ (ປາກຊັນ, ປາກກະດີງ, ບໍລິຄັນ, ທ່າພະບາດ ແລະ ຄຳເກີດ)</a:t>
            </a:r>
          </a:p>
          <a:p>
            <a:pPr marL="342900" indent="-342900"/>
            <a:r>
              <a:rPr lang="lo-LA" sz="2500" dirty="0" smtClean="0">
                <a:latin typeface="Phetsarath OT" pitchFamily="2" charset="0"/>
                <a:cs typeface="Phetsarath OT" pitchFamily="2" charset="0"/>
              </a:rPr>
              <a:t>•	ກອງປະຊຸມປະຈຳໄຕຣມາດຮວ່ມກັບຄູ່ຮ່ວມງານຂັ້ນ</a:t>
            </a:r>
            <a:r>
              <a:rPr lang="lo-LA" sz="2500" dirty="0" smtClean="0">
                <a:latin typeface="Phetsarath OT" pitchFamily="2" charset="0"/>
                <a:cs typeface="Phetsarath OT" pitchFamily="2" charset="0"/>
              </a:rPr>
              <a:t>ແຂວງແລະ </a:t>
            </a:r>
            <a:r>
              <a:rPr lang="lo-LA" sz="2500" dirty="0" smtClean="0">
                <a:latin typeface="Phetsarath OT" pitchFamily="2" charset="0"/>
                <a:cs typeface="Phetsarath OT" pitchFamily="2" charset="0"/>
              </a:rPr>
              <a:t>ເມືອງ </a:t>
            </a:r>
          </a:p>
          <a:p>
            <a:pPr marL="342900" indent="-342900"/>
            <a:r>
              <a:rPr lang="lo-LA" sz="2500" dirty="0" smtClean="0">
                <a:latin typeface="Phetsarath OT" pitchFamily="2" charset="0"/>
                <a:cs typeface="Phetsarath OT" pitchFamily="2" charset="0"/>
              </a:rPr>
              <a:t>•	ວຽກງານບໍລິຫານຕ່າງໆຂອງກອງເລຂາ ແລະ ຊພຊ </a:t>
            </a:r>
          </a:p>
          <a:p>
            <a:pPr marL="342900" indent="-342900"/>
            <a:r>
              <a:rPr lang="lo-LA" sz="2500" dirty="0" smtClean="0">
                <a:latin typeface="Phetsarath OT" pitchFamily="2" charset="0"/>
                <a:cs typeface="Phetsarath OT" pitchFamily="2" charset="0"/>
              </a:rPr>
              <a:t>•	ກິດຈະກຳອົບຮົມຄືນໃຫ້ແກ່ອາສາສະມັກ </a:t>
            </a:r>
            <a:r>
              <a:rPr lang="en-US" sz="2500" dirty="0" smtClean="0">
                <a:latin typeface="Phetsarath OT" pitchFamily="2" charset="0"/>
                <a:cs typeface="Phetsarath OT" pitchFamily="2" charset="0"/>
              </a:rPr>
              <a:t>MSM (17 </a:t>
            </a:r>
            <a:r>
              <a:rPr lang="lo-LA" sz="2500" dirty="0" smtClean="0">
                <a:latin typeface="Phetsarath OT" pitchFamily="2" charset="0"/>
                <a:cs typeface="Phetsarath OT" pitchFamily="2" charset="0"/>
              </a:rPr>
              <a:t>ຄົນ)</a:t>
            </a:r>
          </a:p>
          <a:p>
            <a:pPr marL="342900" indent="-342900"/>
            <a:r>
              <a:rPr lang="lo-LA" sz="2500" dirty="0" smtClean="0">
                <a:latin typeface="Phetsarath OT" pitchFamily="2" charset="0"/>
                <a:cs typeface="Phetsarath OT" pitchFamily="2" charset="0"/>
              </a:rPr>
              <a:t>•	ລົງໃຫ້ຄວາມຮູ້ແກ່ </a:t>
            </a:r>
            <a:r>
              <a:rPr lang="en-US" sz="2500" dirty="0" smtClean="0">
                <a:latin typeface="Phetsarath OT" pitchFamily="2" charset="0"/>
                <a:cs typeface="Phetsarath OT" pitchFamily="2" charset="0"/>
              </a:rPr>
              <a:t>Peer </a:t>
            </a:r>
            <a:r>
              <a:rPr lang="lo-LA" sz="2500" dirty="0" smtClean="0">
                <a:latin typeface="Phetsarath OT" pitchFamily="2" charset="0"/>
                <a:cs typeface="Phetsarath OT" pitchFamily="2" charset="0"/>
              </a:rPr>
              <a:t>ຢູ່ພາກສະໜາມ (</a:t>
            </a:r>
            <a:r>
              <a:rPr lang="en-US" sz="2500" dirty="0" smtClean="0">
                <a:latin typeface="Phetsarath OT" pitchFamily="2" charset="0"/>
                <a:cs typeface="Phetsarath OT" pitchFamily="2" charset="0"/>
              </a:rPr>
              <a:t>OW)</a:t>
            </a:r>
          </a:p>
          <a:p>
            <a:pPr marL="342900" indent="-342900"/>
            <a:r>
              <a:rPr lang="en-US" sz="2500" dirty="0" smtClean="0">
                <a:latin typeface="Phetsarath OT" pitchFamily="2" charset="0"/>
                <a:cs typeface="Phetsarath OT" pitchFamily="2" charset="0"/>
              </a:rPr>
              <a:t>•	</a:t>
            </a:r>
            <a:r>
              <a:rPr lang="lo-LA" sz="2500" dirty="0" smtClean="0">
                <a:latin typeface="Phetsarath OT" pitchFamily="2" charset="0"/>
                <a:cs typeface="Phetsarath OT" pitchFamily="2" charset="0"/>
              </a:rPr>
              <a:t>ສືບຕໍ່ຮັກສາການຕິດເຊື້ອເຮສໄອວີໃນກຸ່ມປະຊາກອນທີມີອາຍຸລະຫວ່າງ 15-49 ປີ ໃຫ້ຢູ່ໃນລະດັບຕ່ຳກວ່າ 1%. </a:t>
            </a:r>
          </a:p>
          <a:p>
            <a:pPr marL="342900" indent="-342900"/>
            <a:r>
              <a:rPr lang="lo-LA" sz="2500" dirty="0" smtClean="0">
                <a:latin typeface="Phetsarath OT" pitchFamily="2" charset="0"/>
                <a:cs typeface="Phetsarath OT" pitchFamily="2" charset="0"/>
              </a:rPr>
              <a:t>•	ຮັບປະກັນໃຫ້ອັດຕາການຕິດເຊື້ອເຮສໄອວີ ໃນກຸ່ມປະຊາກອນທີ່ສ່ຽງໃຫ້ຕ່ຳກວ່າ 5%. </a:t>
            </a:r>
          </a:p>
          <a:p>
            <a:endParaRPr lang="lo-LA" sz="2500" dirty="0">
              <a:latin typeface="Phetsarath OT" pitchFamily="2" charset="0"/>
              <a:cs typeface="Phetsarath OT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304800"/>
            <a:ext cx="7848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lo-LA" sz="2800" dirty="0" smtClean="0">
              <a:latin typeface="Phetsarath OT" pitchFamily="2" charset="0"/>
              <a:cs typeface="Phetsarath OT" pitchFamily="2" charset="0"/>
            </a:endParaRPr>
          </a:p>
          <a:p>
            <a:pPr marL="400050" indent="-400050"/>
            <a:r>
              <a:rPr lang="lo-LA" sz="3200" b="1" dirty="0" smtClean="0">
                <a:latin typeface="Phetsarath OT" pitchFamily="2" charset="0"/>
                <a:cs typeface="Phetsarath OT" pitchFamily="2" charset="0"/>
              </a:rPr>
              <a:t>ເມືອງ</a:t>
            </a:r>
            <a:r>
              <a:rPr lang="lo-LA" sz="3200" b="1" dirty="0" smtClean="0">
                <a:latin typeface="Phetsarath OT" pitchFamily="2" charset="0"/>
                <a:cs typeface="Phetsarath OT" pitchFamily="2" charset="0"/>
              </a:rPr>
              <a:t>ປາກກະດິງ</a:t>
            </a:r>
          </a:p>
          <a:p>
            <a:pPr marL="400050" indent="-400050"/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•	ສຶບຕໍ່ລາຍງານເອດ ແລະ ພຕພ ປົກກະຕິ ໃຫ້ສາທາແຂວງ.</a:t>
            </a:r>
          </a:p>
          <a:p>
            <a:pPr marL="400050" indent="-400050"/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•	ສືບຕໍ່ສົ່ງເສີມການໃຫ້ຄຳປຶກສາກວດເລືອດແບບສະມັກໃຈ.</a:t>
            </a:r>
          </a:p>
          <a:p>
            <a:pPr marL="400050" indent="-400050"/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•	ໂຄສະນາສຸຂະສຶກສາເຄື່ອນທີ່ຄວາມຮູ້ພື້ນຖານ ເອດ/ພຕພ ຕາມຮ້ານບັນເທິງ, ບ້ານພັກ ແລະ ບ້ານ </a:t>
            </a:r>
          </a:p>
          <a:p>
            <a:pPr marL="400050" indent="-400050"/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•	ອົບຮົມຄືນແບບຟອມລາຍງານໃຫ້ຄູ່ຮ່ວມງານສຸກສາລາ ແລະ ໂຮງໝໍເມືອງ 2 ຄົນ, ສຸກສາລາ 2 ຄົນ </a:t>
            </a:r>
          </a:p>
          <a:p>
            <a:pPr marL="400050" indent="-400050"/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•	ເກັບກໍາຂໍ້ມູນບ້ານພັກໂຮງແຮມ, ໂຮງງານ, ຮ້ານອາຫານ.</a:t>
            </a:r>
          </a:p>
          <a:p>
            <a:pPr marL="400050" indent="-400050"/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•	ກອງປະຊຸມຄະນະກໍາມະການຕ້ານເອດຂັ້ນເມືອງ.</a:t>
            </a:r>
          </a:p>
          <a:p>
            <a:pPr marL="400050" indent="-400050"/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•	ກອງປະຊຸມຖອດຖອນບົດຮຽນຂັ້ນແຂວງ, </a:t>
            </a: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ເມືອງ.</a:t>
            </a: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	</a:t>
            </a:r>
            <a:endParaRPr lang="lo-LA" sz="2800" dirty="0">
              <a:latin typeface="Phetsarath OT" pitchFamily="2" charset="0"/>
              <a:cs typeface="Phetsarath OT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0"/>
            <a:ext cx="79248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lo-LA" sz="2200" b="1" dirty="0" smtClean="0">
                <a:latin typeface="Phetsarath OT" pitchFamily="2" charset="0"/>
                <a:cs typeface="Phetsarath OT" pitchFamily="2" charset="0"/>
              </a:rPr>
              <a:t>ເມືອງ</a:t>
            </a:r>
            <a:r>
              <a:rPr lang="lo-LA" sz="2200" b="1" dirty="0" smtClean="0">
                <a:latin typeface="Phetsarath OT" pitchFamily="2" charset="0"/>
                <a:cs typeface="Phetsarath OT" pitchFamily="2" charset="0"/>
              </a:rPr>
              <a:t>ທ່າພະບາດ:</a:t>
            </a:r>
          </a:p>
          <a:p>
            <a:pPr marL="285750" indent="-285750"/>
            <a:r>
              <a:rPr lang="lo-LA" sz="2200" dirty="0" smtClean="0">
                <a:latin typeface="Phetsarath OT" pitchFamily="2" charset="0"/>
                <a:cs typeface="Phetsarath OT" pitchFamily="2" charset="0"/>
              </a:rPr>
              <a:t>•	ສືບຕໍ່ປຸກລະດົມໃຫ້ຂັ້ນສຸກສາລາລາຍງານປົກກະຕິ (ພຕພ)</a:t>
            </a:r>
          </a:p>
          <a:p>
            <a:pPr marL="285750" indent="-285750"/>
            <a:r>
              <a:rPr lang="lo-LA" sz="2200" dirty="0" smtClean="0">
                <a:latin typeface="Phetsarath OT" pitchFamily="2" charset="0"/>
                <a:cs typeface="Phetsarath OT" pitchFamily="2" charset="0"/>
              </a:rPr>
              <a:t>•	ສືບຕໍ່ໃຫ້ປິ່ນປົວ ພຕພ ແລະ ກວດການສະຫຼຸບລາຍງານສົ່ງໃຫ້ແຂວງ ຢ່າງເປັນປົກກະຕິ</a:t>
            </a:r>
          </a:p>
          <a:p>
            <a:pPr marL="285750" indent="-285750"/>
            <a:r>
              <a:rPr lang="lo-LA" sz="2200" dirty="0" smtClean="0">
                <a:latin typeface="Phetsarath OT" pitchFamily="2" charset="0"/>
                <a:cs typeface="Phetsarath OT" pitchFamily="2" charset="0"/>
              </a:rPr>
              <a:t>•	ສູ້ຊົນຂະຫຍາຍຈຸດ </a:t>
            </a:r>
            <a:r>
              <a:rPr lang="en-US" sz="2200" dirty="0" smtClean="0">
                <a:latin typeface="Phetsarath OT" pitchFamily="2" charset="0"/>
                <a:cs typeface="Phetsarath OT" pitchFamily="2" charset="0"/>
              </a:rPr>
              <a:t>VCT </a:t>
            </a:r>
            <a:r>
              <a:rPr lang="lo-LA" sz="2200" dirty="0" smtClean="0">
                <a:latin typeface="Phetsarath OT" pitchFamily="2" charset="0"/>
                <a:cs typeface="Phetsarath OT" pitchFamily="2" charset="0"/>
              </a:rPr>
              <a:t>ໃຫ້ໄດ້ອີກຄື: ສຸກສາລາ 5 ແຫ່ງທົ່ວເມືອງ</a:t>
            </a:r>
          </a:p>
          <a:p>
            <a:pPr marL="285750" indent="-285750"/>
            <a:r>
              <a:rPr lang="lo-LA" sz="2200" dirty="0" smtClean="0">
                <a:latin typeface="Phetsarath OT" pitchFamily="2" charset="0"/>
                <a:cs typeface="Phetsarath OT" pitchFamily="2" charset="0"/>
              </a:rPr>
              <a:t>•	ສືບຕໍ່ປະຕິບັດແຜນການງົນປະມານປີ 2015-2016 ຂອງໂຄງການສາກົນໃຫ້ສໍາເລັດ</a:t>
            </a:r>
          </a:p>
          <a:p>
            <a:pPr marL="285750" indent="-285750"/>
            <a:r>
              <a:rPr lang="lo-LA" sz="2200" dirty="0" smtClean="0">
                <a:latin typeface="Phetsarath OT" pitchFamily="2" charset="0"/>
                <a:cs typeface="Phetsarath OT" pitchFamily="2" charset="0"/>
              </a:rPr>
              <a:t>•	ສືບຕໍ່ປະຕິບັດແຜນການງົນປະມານປີ 2015-2016 ຂອງລັດຖະບານໃຫ້ສໍາເລັດ</a:t>
            </a:r>
          </a:p>
          <a:p>
            <a:pPr marL="285750" indent="-285750"/>
            <a:r>
              <a:rPr lang="lo-LA" sz="2200" dirty="0" smtClean="0">
                <a:latin typeface="Phetsarath OT" pitchFamily="2" charset="0"/>
                <a:cs typeface="Phetsarath OT" pitchFamily="2" charset="0"/>
              </a:rPr>
              <a:t>•	ເຂົ້າຮ່ວມກອງປະຊຸມປະຈຳໄຕຼມາດຂັ້ນແຂວງ 4 ຄັ້ງຕໍ່ປີ</a:t>
            </a:r>
          </a:p>
          <a:p>
            <a:pPr marL="285750" indent="-285750"/>
            <a:r>
              <a:rPr lang="lo-LA" sz="2200" dirty="0" smtClean="0">
                <a:latin typeface="Phetsarath OT" pitchFamily="2" charset="0"/>
                <a:cs typeface="Phetsarath OT" pitchFamily="2" charset="0"/>
              </a:rPr>
              <a:t>•	ເຂົ້າຮ່ວມການຝຶກອົບຮົມທວນຄືນກ່ຽວກັບການປິ່ນປົວ ພຕພ, ການນຳໃຊ້ແບບຟອມລາຍງານ 1 ຄັ້ງຕໍ່ປີ</a:t>
            </a:r>
          </a:p>
          <a:p>
            <a:pPr marL="285750" indent="-285750"/>
            <a:r>
              <a:rPr lang="lo-LA" sz="2200" dirty="0" smtClean="0">
                <a:latin typeface="Phetsarath OT" pitchFamily="2" charset="0"/>
                <a:cs typeface="Phetsarath OT" pitchFamily="2" charset="0"/>
              </a:rPr>
              <a:t>•	ອົບຮົມການໃຫ້ຄຳປຶກສາ ແລະ ການກວດເລືອດຊອກຫາເຊື້ອ </a:t>
            </a:r>
            <a:r>
              <a:rPr lang="en-US" sz="2200" dirty="0" smtClean="0">
                <a:latin typeface="Phetsarath OT" pitchFamily="2" charset="0"/>
                <a:cs typeface="Phetsarath OT" pitchFamily="2" charset="0"/>
              </a:rPr>
              <a:t>HIV </a:t>
            </a:r>
            <a:r>
              <a:rPr lang="lo-LA" sz="2200" dirty="0" smtClean="0">
                <a:latin typeface="Phetsarath OT" pitchFamily="2" charset="0"/>
                <a:cs typeface="Phetsarath OT" pitchFamily="2" charset="0"/>
              </a:rPr>
              <a:t>ໃຫ້ພະນັກງານສຸກສາລາ 1 ຄັ້ງຕໍ່ປີ</a:t>
            </a:r>
          </a:p>
          <a:p>
            <a:pPr marL="285750" indent="-285750"/>
            <a:r>
              <a:rPr lang="lo-LA" sz="2200" dirty="0" smtClean="0">
                <a:latin typeface="Phetsarath OT" pitchFamily="2" charset="0"/>
                <a:cs typeface="Phetsarath OT" pitchFamily="2" charset="0"/>
              </a:rPr>
              <a:t>•	ລົງໂຄສະນາສຸກຂະສຶກສາ ແລະ ໃຫ້ຄວາມຮູ້ພື້ນຖານໃນການປ້ອງກັນເອດ ແລະ ພຕພ ໃຫ້ແກ່ປະຊາຊົນຈຳນວນ 3 ບ້ານ ແລະ ນັກຮຽນມັດທະຍົມ ມ.ປາຍ 2 ໂຮງຮຽນ</a:t>
            </a:r>
          </a:p>
          <a:p>
            <a:pPr marL="285750" indent="-285750"/>
            <a:r>
              <a:rPr lang="lo-LA" sz="2200" dirty="0" smtClean="0">
                <a:latin typeface="Phetsarath OT" pitchFamily="2" charset="0"/>
                <a:cs typeface="Phetsarath OT" pitchFamily="2" charset="0"/>
              </a:rPr>
              <a:t>•	ລົງຢ້ຽມຢາມຄອບຄົວຜູ້ຕິດເຊື້ອ </a:t>
            </a:r>
            <a:r>
              <a:rPr lang="en-US" sz="2200" dirty="0" smtClean="0">
                <a:latin typeface="Phetsarath OT" pitchFamily="2" charset="0"/>
                <a:cs typeface="Phetsarath OT" pitchFamily="2" charset="0"/>
              </a:rPr>
              <a:t>HIV 3 </a:t>
            </a:r>
            <a:r>
              <a:rPr lang="lo-LA" sz="2200" dirty="0" smtClean="0">
                <a:latin typeface="Phetsarath OT" pitchFamily="2" charset="0"/>
                <a:cs typeface="Phetsarath OT" pitchFamily="2" charset="0"/>
              </a:rPr>
              <a:t>ຄອບຄົວ 1 ຄັ້ງຕໍ່ປີ</a:t>
            </a:r>
          </a:p>
          <a:p>
            <a:pPr marL="285750" indent="-285750"/>
            <a:r>
              <a:rPr lang="lo-LA" sz="2200" dirty="0" smtClean="0">
                <a:latin typeface="Phetsarath OT" pitchFamily="2" charset="0"/>
                <a:cs typeface="Phetsarath OT" pitchFamily="2" charset="0"/>
              </a:rPr>
              <a:t>•	ລົງເອົາຂໍ້ມູນສາວບໍລິການ ແລະ ອົບຮົມກັບທີ່ກ່ຽວກັບການປ້ອງກັນເອດ ແລະ ພຕພ ຕາມຮ້ານກິນດື່ມພາຍໃນເມືອງ 1 ຄັ້ງຕໍ່ປີ</a:t>
            </a:r>
          </a:p>
          <a:p>
            <a:pPr marL="285750" indent="-285750"/>
            <a:r>
              <a:rPr lang="lo-LA" sz="2200" dirty="0" smtClean="0">
                <a:latin typeface="Phetsarath OT" pitchFamily="2" charset="0"/>
                <a:cs typeface="Phetsarath OT" pitchFamily="2" charset="0"/>
              </a:rPr>
              <a:t>•	ລົງຊຸກຍູ້ຕິດຕາມສຸກສາລາ 5 ແຫ່ງ 1 ຄັ້ງຕໍ່ປີ.</a:t>
            </a:r>
            <a:endParaRPr lang="lo-LA" sz="2200" dirty="0">
              <a:latin typeface="Phetsarath OT" pitchFamily="2" charset="0"/>
              <a:cs typeface="Phetsarath OT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2400"/>
            <a:ext cx="79248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o-LA" sz="2800" b="1" dirty="0" smtClean="0">
                <a:latin typeface="Phetsarath OT" pitchFamily="2" charset="0"/>
                <a:cs typeface="Phetsarath OT" pitchFamily="2" charset="0"/>
              </a:rPr>
              <a:t>ໂຄງການໄຂ້ຍຸງ</a:t>
            </a:r>
          </a:p>
          <a:p>
            <a:r>
              <a:rPr lang="lo-LA" sz="2800" b="1" dirty="0" smtClean="0">
                <a:latin typeface="Phetsarath OT" pitchFamily="2" charset="0"/>
                <a:cs typeface="Phetsarath OT" pitchFamily="2" charset="0"/>
              </a:rPr>
              <a:t>ເມືອງປາກກະດິງ:</a:t>
            </a:r>
          </a:p>
          <a:p>
            <a:pPr marL="285750" indent="-285750"/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•	</a:t>
            </a: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ກອງປະຊູມຖອດຖອນບົດຮຽນຢູ່ຂັ້ນເມືອງ.</a:t>
            </a:r>
          </a:p>
          <a:p>
            <a:pPr marL="285750" indent="-285750"/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•	ອົບຮົມ ອສບ ຄືນກ່ຽວກັບວຽກງານເຝົ້າລະວັງ.</a:t>
            </a:r>
          </a:p>
          <a:p>
            <a:pPr marL="285750" indent="-285750"/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•	ຊຸກຍູ້ຕິດຕາມແຕ່ລະຂັ້ນ (ເມືອງ-ສຸກສາລາ-ບ້ານ).</a:t>
            </a:r>
          </a:p>
          <a:p>
            <a:pPr marL="285750" indent="-285750"/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•	ເຄື່ອນໄຫວສຸຂະສືກສາ ແລະ ສ້າງຂະບວນການອະນາໄມຊຸມຊົນ ລວມທັງຢາຍຢາຂ້າໜອນນ້ຳ. </a:t>
            </a:r>
          </a:p>
          <a:p>
            <a:pPr marL="285750" indent="-285750"/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•	ສະໜັບສະໜູນການດຳເນີນງານຂອງ ຄຮບ ເພື່ອຄວບຄຸມໄຂ້ເລືອດອອກ. </a:t>
            </a:r>
          </a:p>
          <a:p>
            <a:pPr marL="285750" indent="-285750"/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•	ແຈກຢາຍມຸ້ງເຄືອບ</a:t>
            </a: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ຢາໃຫ້ສຸກສາລາແລະບ້ານ</a:t>
            </a: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ເປົ້າໝາຍ (ຖ້າໄດ້) </a:t>
            </a:r>
          </a:p>
          <a:p>
            <a:pPr marL="285750" indent="-285750"/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•	ຈັດການອົບຮົມດ້ານການຄຸ້ມຄອງຂໍ້ມູນຂ່າວສານພະຍາດໄຂ້ຍຸງໃຫ້ທຸກລະດັບ</a:t>
            </a:r>
          </a:p>
          <a:p>
            <a:pPr marL="285750" indent="-285750"/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•	ຈັດການອົບຮົມດ້ານການຄຸ້ມຄອງສາງໃຫ້ແກ່ຂັ້ນແຂວງ, ເມືອງ ແລະ ສຸກສາລາ.</a:t>
            </a:r>
            <a:endParaRPr lang="lo-LA" sz="2800" dirty="0">
              <a:latin typeface="Phetsarath OT" pitchFamily="2" charset="0"/>
              <a:cs typeface="Phetsarath OT" pitchFamily="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335846"/>
            <a:ext cx="79248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o-LA" sz="2800" b="1" dirty="0" smtClean="0">
                <a:latin typeface="Phetsarath OT" pitchFamily="2" charset="0"/>
                <a:cs typeface="Phetsarath OT" pitchFamily="2" charset="0"/>
              </a:rPr>
              <a:t>ໂຄງການວັນນະໂລກ</a:t>
            </a:r>
          </a:p>
          <a:p>
            <a:pPr marL="285750" indent="-285750"/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•	</a:t>
            </a:r>
            <a:r>
              <a:rPr lang="lo-LA" sz="2600" dirty="0" smtClean="0">
                <a:latin typeface="Phetsarath OT" pitchFamily="2" charset="0"/>
                <a:cs typeface="Phetsarath OT" pitchFamily="2" charset="0"/>
              </a:rPr>
              <a:t>ຂະຫຍາຍຕາໜ່າງປົກຄຸມດ້ວຍການນຳເອົາການບໍລິການປິ່ນປົວ ແລະ ກັນພະຍາດວັນນະໂລກໃຫ້ທົ່ວເຖິງ         </a:t>
            </a:r>
          </a:p>
          <a:p>
            <a:pPr marL="285750" indent="-285750"/>
            <a:r>
              <a:rPr lang="lo-LA" sz="2600" dirty="0" smtClean="0">
                <a:latin typeface="Phetsarath OT" pitchFamily="2" charset="0"/>
                <a:cs typeface="Phetsarath OT" pitchFamily="2" charset="0"/>
              </a:rPr>
              <a:t>•	ປຸກລະດົມມະຫາຊົນ ແລະ ອົງການຈັດຕັ້ງໃຫ້ເຂົ້າຮ່ວມໃນວຽກງານຄວບຄຸມພະຍາດວັນນະໂລກໃຫ້ກ້ວາງຂວາງ      </a:t>
            </a:r>
          </a:p>
          <a:p>
            <a:pPr marL="285750" indent="-285750"/>
            <a:r>
              <a:rPr lang="lo-LA" sz="2600" dirty="0" smtClean="0">
                <a:latin typeface="Phetsarath OT" pitchFamily="2" charset="0"/>
                <a:cs typeface="Phetsarath OT" pitchFamily="2" charset="0"/>
              </a:rPr>
              <a:t>•	ປະສານສົມທົບກັບວຽກງານຕ້ານເອດ, ວຽກງານສັກຢາກັນພະຍາດເປີດກ້ວາງ ແລະ ຫ້ອງກວດພະບາດເອກະຊົນເພື່ອໃຫ້ຮູ້ລະບອບການປິ່ນປົວວັນນະໂລກ ແລະ ຍຸດທະສາດຂອງດອດ (</a:t>
            </a:r>
            <a:r>
              <a:rPr lang="en-US" sz="2600" dirty="0" smtClean="0">
                <a:latin typeface="Phetsarath OT" pitchFamily="2" charset="0"/>
                <a:cs typeface="Phetsarath OT" pitchFamily="2" charset="0"/>
              </a:rPr>
              <a:t>DOT)                                          </a:t>
            </a:r>
          </a:p>
          <a:p>
            <a:pPr marL="285750" indent="-285750"/>
            <a:r>
              <a:rPr lang="en-US" sz="2600" dirty="0" smtClean="0">
                <a:latin typeface="Phetsarath OT" pitchFamily="2" charset="0"/>
                <a:cs typeface="Phetsarath OT" pitchFamily="2" charset="0"/>
              </a:rPr>
              <a:t>•	</a:t>
            </a:r>
            <a:r>
              <a:rPr lang="lo-LA" sz="2600" dirty="0" smtClean="0">
                <a:latin typeface="Phetsarath OT" pitchFamily="2" charset="0"/>
                <a:cs typeface="Phetsarath OT" pitchFamily="2" charset="0"/>
              </a:rPr>
              <a:t>ເຜີຍແຜ່ຂໍ້ມູນຂ່າວສານໃຫ້ປະຊາຊົນເຂດຮ່າງໄກສອກຫລີກໃຫ້ທົ່ວເຖິງ</a:t>
            </a:r>
          </a:p>
          <a:p>
            <a:pPr marL="285750" indent="-285750"/>
            <a:r>
              <a:rPr lang="lo-LA" sz="2600" dirty="0" smtClean="0">
                <a:latin typeface="Phetsarath OT" pitchFamily="2" charset="0"/>
                <a:cs typeface="Phetsarath OT" pitchFamily="2" charset="0"/>
              </a:rPr>
              <a:t>•	ກຳນົດລະອຽດໃນເດັກນ້ອຍໃນກຸ່ມເປົ້າໝາຍທີ່ໃດ້ກີນຢາ </a:t>
            </a:r>
            <a:r>
              <a:rPr lang="en-US" sz="2600" dirty="0" smtClean="0">
                <a:latin typeface="Phetsarath OT" pitchFamily="2" charset="0"/>
                <a:cs typeface="Phetsarath OT" pitchFamily="2" charset="0"/>
              </a:rPr>
              <a:t>INH  </a:t>
            </a:r>
          </a:p>
          <a:p>
            <a:pPr marL="285750" indent="-285750"/>
            <a:r>
              <a:rPr lang="en-US" sz="2600" dirty="0" smtClean="0">
                <a:latin typeface="Phetsarath OT" pitchFamily="2" charset="0"/>
                <a:cs typeface="Phetsarath OT" pitchFamily="2" charset="0"/>
              </a:rPr>
              <a:t>•	</a:t>
            </a:r>
            <a:r>
              <a:rPr lang="lo-LA" sz="2600" dirty="0" smtClean="0">
                <a:latin typeface="Phetsarath OT" pitchFamily="2" charset="0"/>
                <a:cs typeface="Phetsarath OT" pitchFamily="2" charset="0"/>
              </a:rPr>
              <a:t>ນຳໃຊ້ເຄື່ອງມືທີ່ເໝາະສົມເພື່ອປັບປຸງກິດຈະກຳຂໍ້ມູນຂ່າວສານ ແລະ ສຸຂະສືກສາເພື່ອລົງຊອກຫາກໍລະນີສົງໄສ ໄອເກີນກ່ວາ 2 ອາທິດ ແຕ່ລະສຸກສາລາ</a:t>
            </a:r>
          </a:p>
          <a:p>
            <a:pPr marL="285750" indent="-285750"/>
            <a:r>
              <a:rPr lang="lo-LA" sz="2600" dirty="0" smtClean="0">
                <a:latin typeface="Phetsarath OT" pitchFamily="2" charset="0"/>
                <a:cs typeface="Phetsarath OT" pitchFamily="2" charset="0"/>
              </a:rPr>
              <a:t>•	ປັບປຸງລະບົບນຳສົ່ງຄົນເຈັບຊຸມຊົນສູ່ໂຮງໝໍ (ຕົວຢ່າງຂີ້ກະເທີ່) </a:t>
            </a:r>
            <a:endParaRPr lang="lo-LA" sz="2600" dirty="0">
              <a:latin typeface="Phetsarath OT" pitchFamily="2" charset="0"/>
              <a:cs typeface="Phetsarath OT" pitchFamily="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2399"/>
            <a:ext cx="79248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o-LA" sz="2000" b="1" dirty="0" smtClean="0">
                <a:latin typeface="Phetsarath OT" pitchFamily="2" charset="0"/>
                <a:cs typeface="Phetsarath OT" pitchFamily="2" charset="0"/>
              </a:rPr>
              <a:t>ພາກສະເໜ</a:t>
            </a:r>
            <a:r>
              <a:rPr lang="lo-LA" sz="2000" b="1" dirty="0" smtClean="0">
                <a:latin typeface="Phetsarath OT" pitchFamily="2" charset="0"/>
                <a:cs typeface="Phetsarath OT" pitchFamily="2" charset="0"/>
              </a:rPr>
              <a:t>ີ </a:t>
            </a:r>
          </a:p>
          <a:p>
            <a:r>
              <a:rPr lang="lo-LA" sz="2000" b="1" dirty="0" smtClean="0">
                <a:latin typeface="Phetsarath OT" pitchFamily="2" charset="0"/>
                <a:cs typeface="Phetsarath OT" pitchFamily="2" charset="0"/>
              </a:rPr>
              <a:t>ຂັ້ນ</a:t>
            </a:r>
            <a:r>
              <a:rPr lang="lo-LA" sz="2000" b="1" dirty="0" smtClean="0">
                <a:latin typeface="Phetsarath OT" pitchFamily="2" charset="0"/>
                <a:cs typeface="Phetsarath OT" pitchFamily="2" charset="0"/>
              </a:rPr>
              <a:t>ແຂວງ</a:t>
            </a:r>
          </a:p>
          <a:p>
            <a:r>
              <a:rPr lang="lo-LA" sz="2000" b="1" dirty="0" smtClean="0">
                <a:latin typeface="Phetsarath OT" pitchFamily="2" charset="0"/>
                <a:cs typeface="Phetsarath OT" pitchFamily="2" charset="0"/>
              </a:rPr>
              <a:t>ໂຄງການເອດ</a:t>
            </a:r>
          </a:p>
          <a:p>
            <a:pPr marL="228600" indent="-228600"/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•	ໃຫ້ມີການຝຶກອົບຮົມຄືນໃໝ່ໃຫ້ພະນັກງານຂັ້ນແຂວງ, ຂັ້ນເມືອງ ຢ່າງໜ້ອຍ 1-2 ຄັ້ງ/ປີ.</a:t>
            </a:r>
          </a:p>
          <a:p>
            <a:pPr marL="228600" indent="-228600"/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•	ຂໍອຸປະກອນຮັບໃຊ້ຄົບຊຸດ.</a:t>
            </a:r>
          </a:p>
          <a:p>
            <a:pPr marL="228600" indent="-228600"/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•	ຂໍຄອມພີວເຕີໂນດບຸກ 01 ໜ່ວຍ.</a:t>
            </a:r>
          </a:p>
          <a:p>
            <a:pPr marL="228600" indent="-228600"/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•	ໃຫ້ມີການໄປທັດສະນະຖອດຖອນບົດຮຽນພາຍໃນ ແລະ ຕ່າງປະເທດ 1 ຄັ້ງ/ປີ.</a:t>
            </a:r>
          </a:p>
          <a:p>
            <a:pPr marL="228600" indent="-228600"/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•	ງົບປະມານໃຫ້ທັນກັບເວລາ ແລະ ແຜນງານທີ່ວາງໄວ້ປະຈຳແຕ່ລະໄຕຣມາດ. </a:t>
            </a:r>
          </a:p>
          <a:p>
            <a:pPr marL="228600" indent="-228600"/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•	ເພີ້ມເງິນເບ້ຍລ້ຽງ ແລະ ເງິນຈູງໃຈໃຫ້ແກ່ພະນັກງານແຕ່ຂັ້ນແຂວງຮອດຂັ້ນທ້ອງຖິ່ນ</a:t>
            </a:r>
          </a:p>
          <a:p>
            <a:pPr marL="228600" indent="-228600"/>
            <a:r>
              <a:rPr lang="lo-LA" sz="2000" b="1" dirty="0" smtClean="0">
                <a:latin typeface="Phetsarath OT" pitchFamily="2" charset="0"/>
                <a:cs typeface="Phetsarath OT" pitchFamily="2" charset="0"/>
              </a:rPr>
              <a:t>ໂຄງການ</a:t>
            </a:r>
            <a:r>
              <a:rPr lang="lo-LA" sz="2000" b="1" dirty="0" smtClean="0">
                <a:latin typeface="Phetsarath OT" pitchFamily="2" charset="0"/>
                <a:cs typeface="Phetsarath OT" pitchFamily="2" charset="0"/>
              </a:rPr>
              <a:t>ໄຂ້ຍຸງ</a:t>
            </a:r>
          </a:p>
          <a:p>
            <a:pPr marL="228600" indent="-228600"/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•	ເພີ້ມເງິນເບ້ຍລ້ຽງ ແລະ ເງິນຈູງໃຈໃຫ້ແກ່ພະນັກງານແຕ່ຂັ້ນແຂວງຮອດຂັ້ນທ້ອງຖິ່ນ</a:t>
            </a:r>
          </a:p>
          <a:p>
            <a:pPr marL="228600" indent="-228600"/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•	ງົບປະມານໃຫ້ທັນກັບເວລາ ແລະ ແຜນງານທີ່ວາງໄວ້ປະຈຳແຕ່ລະໄຕຣມາດ.</a:t>
            </a:r>
          </a:p>
          <a:p>
            <a:pPr marL="228600" indent="-228600"/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•	ຂໍອຸປະກອນຮັບໃຊ້ຄົບຊຸດ.</a:t>
            </a:r>
          </a:p>
          <a:p>
            <a:pPr marL="228600" indent="-228600"/>
            <a:r>
              <a:rPr lang="lo-LA" sz="2000" b="1" dirty="0" smtClean="0">
                <a:latin typeface="Phetsarath OT" pitchFamily="2" charset="0"/>
                <a:cs typeface="Phetsarath OT" pitchFamily="2" charset="0"/>
              </a:rPr>
              <a:t>ໂຄງການ</a:t>
            </a:r>
            <a:r>
              <a:rPr lang="lo-LA" sz="2000" b="1" dirty="0" smtClean="0">
                <a:latin typeface="Phetsarath OT" pitchFamily="2" charset="0"/>
                <a:cs typeface="Phetsarath OT" pitchFamily="2" charset="0"/>
              </a:rPr>
              <a:t>ວັນນະໂລກ</a:t>
            </a:r>
          </a:p>
          <a:p>
            <a:pPr marL="228600" indent="-228600"/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•	ໃຫ້ມີເງີນລົງເກັບຕົວຢ່າງຂີ້ກະເທີ່ບ່ອນທີ່ຫ່າງໄກສອກຫລີກ.</a:t>
            </a:r>
          </a:p>
          <a:p>
            <a:pPr marL="228600" indent="-228600"/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•	ໃນການຄຸ້ມຄອງການປິ່ນປົວໃນໄລຍະ 6 ເດືອນ (ບ່ອນທີ່ຢູ່ຫ່າງໄກສອກຫລີກ). ໃຫ້ມີເງີນຈູງໃຈໃຫ້ ອສບ </a:t>
            </a:r>
          </a:p>
          <a:p>
            <a:pPr marL="228600" indent="-228600"/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•	ສຳລັບໜ່ວຍງານເອດທີ່ກວດພົບເຊື້ອເອດແລ້ວໃຫ້ມີການສັ່ງກວດຂີ້ກະເທີເພື່ອຊອກຫາເຊື້ອວັນນະໂລກ</a:t>
            </a:r>
          </a:p>
          <a:p>
            <a:pPr marL="228600" indent="-228600"/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•	ໃຫ້ອະນຸມັດເງີນເຄື່ອນໄຫວກິດຈະກຳໃຫ້ທັນເວລາ</a:t>
            </a:r>
          </a:p>
          <a:p>
            <a:pPr marL="228600" indent="-228600"/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•	ໃຫ້ມີເງິນ ຄ່າອາຫານທ່ຽງ, ນ້ຳມັນ ສຳລັບຜູ້ນຳສົ່ງຕົວຢ່າງຈາກຂັ້ນສຸກສາລາ </a:t>
            </a:r>
            <a:endParaRPr lang="lo-LA" sz="2000" dirty="0">
              <a:latin typeface="Phetsarath OT" pitchFamily="2" charset="0"/>
              <a:cs typeface="Phetsarath OT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2401"/>
            <a:ext cx="80772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o-LA" sz="2000" b="1" dirty="0" smtClean="0">
                <a:latin typeface="Phetsarath OT" pitchFamily="2" charset="0"/>
                <a:cs typeface="Phetsarath OT" pitchFamily="2" charset="0"/>
              </a:rPr>
              <a:t>ຂັ້ນ</a:t>
            </a:r>
            <a:r>
              <a:rPr lang="lo-LA" sz="2000" b="1" dirty="0" smtClean="0">
                <a:latin typeface="Phetsarath OT" pitchFamily="2" charset="0"/>
                <a:cs typeface="Phetsarath OT" pitchFamily="2" charset="0"/>
              </a:rPr>
              <a:t>ເມືອງ </a:t>
            </a:r>
          </a:p>
          <a:p>
            <a:r>
              <a:rPr lang="lo-LA" sz="2000" b="1" dirty="0" smtClean="0">
                <a:latin typeface="Phetsarath OT" pitchFamily="2" charset="0"/>
                <a:cs typeface="Phetsarath OT" pitchFamily="2" charset="0"/>
              </a:rPr>
              <a:t>ໂຄງການ</a:t>
            </a:r>
            <a:r>
              <a:rPr lang="lo-LA" sz="2000" b="1" dirty="0" smtClean="0">
                <a:latin typeface="Phetsarath OT" pitchFamily="2" charset="0"/>
                <a:cs typeface="Phetsarath OT" pitchFamily="2" charset="0"/>
              </a:rPr>
              <a:t>ເອດ</a:t>
            </a:r>
          </a:p>
          <a:p>
            <a:r>
              <a:rPr lang="lo-LA" sz="2000" b="1" dirty="0" smtClean="0">
                <a:latin typeface="Phetsarath OT" pitchFamily="2" charset="0"/>
                <a:cs typeface="Phetsarath OT" pitchFamily="2" charset="0"/>
              </a:rPr>
              <a:t>ເມືອງ</a:t>
            </a:r>
            <a:r>
              <a:rPr lang="lo-LA" sz="2000" b="1" dirty="0" smtClean="0">
                <a:latin typeface="Phetsarath OT" pitchFamily="2" charset="0"/>
                <a:cs typeface="Phetsarath OT" pitchFamily="2" charset="0"/>
              </a:rPr>
              <a:t>ປາກກະດິງ:</a:t>
            </a:r>
          </a:p>
          <a:p>
            <a:pPr marL="228600" indent="-228600"/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•	ໃຫ້ມີການອົບຮົມຄືນໃໝ່ກ່ຽວກັບວຽກງານຕ້ານເອດ/</a:t>
            </a:r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ພຕພຂັ້ນ</a:t>
            </a:r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ເມືອງຢ່າງນ້ອຍ 1-2 ຄັ້ງ/</a:t>
            </a:r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ປີ</a:t>
            </a:r>
            <a:endParaRPr lang="lo-LA" sz="2000" dirty="0" smtClean="0">
              <a:latin typeface="Phetsarath OT" pitchFamily="2" charset="0"/>
              <a:cs typeface="Phetsarath OT" pitchFamily="2" charset="0"/>
            </a:endParaRPr>
          </a:p>
          <a:p>
            <a:pPr marL="228600" indent="-228600"/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•	ໃຫ້ມີການໄປທັດສະນະຖອດຖອນບົດຮຽນ 1 ຄັ້ງ/ປີ.</a:t>
            </a:r>
          </a:p>
          <a:p>
            <a:pPr marL="228600" indent="-228600"/>
            <a:r>
              <a:rPr lang="lo-LA" sz="2000" b="1" dirty="0" smtClean="0">
                <a:latin typeface="Phetsarath OT" pitchFamily="2" charset="0"/>
                <a:cs typeface="Phetsarath OT" pitchFamily="2" charset="0"/>
              </a:rPr>
              <a:t>ເມືອງ</a:t>
            </a:r>
            <a:r>
              <a:rPr lang="lo-LA" sz="2000" b="1" dirty="0" smtClean="0">
                <a:latin typeface="Phetsarath OT" pitchFamily="2" charset="0"/>
                <a:cs typeface="Phetsarath OT" pitchFamily="2" charset="0"/>
              </a:rPr>
              <a:t>ທ່າພະບາດ:</a:t>
            </a:r>
          </a:p>
          <a:p>
            <a:pPr marL="228600" indent="-228600"/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•	ໃຫ້ມີການອົບຮົມຄືນໃໝ່ກ່ຽວກັບວຽກງານຕ້ານເອດ/</a:t>
            </a:r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ພຕພຂັ້ນ</a:t>
            </a:r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ເມືອງຢ່າງນ້ອຍ 1-2 ຄັ້ງ/ປີ.</a:t>
            </a:r>
          </a:p>
          <a:p>
            <a:pPr marL="228600" indent="-228600"/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•	ໃຫ້ມີອຸປະກອນຄົບຊຸດ ເຄື່ອງສຽງ, ເຄື່ອງສາຍ </a:t>
            </a:r>
            <a:r>
              <a:rPr lang="en-US" sz="2000" dirty="0" smtClean="0">
                <a:latin typeface="Phetsarath OT" pitchFamily="2" charset="0"/>
                <a:cs typeface="Phetsarath OT" pitchFamily="2" charset="0"/>
              </a:rPr>
              <a:t>LCD</a:t>
            </a:r>
          </a:p>
          <a:p>
            <a:pPr marL="228600" indent="-228600"/>
            <a:r>
              <a:rPr lang="en-US" sz="2000" dirty="0" smtClean="0">
                <a:latin typeface="Phetsarath OT" pitchFamily="2" charset="0"/>
                <a:cs typeface="Phetsarath OT" pitchFamily="2" charset="0"/>
              </a:rPr>
              <a:t>•	</a:t>
            </a:r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ຂໍຄອມພິວເຕິແລັບທອບ 1 </a:t>
            </a:r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ເຄື່ອງ ແລະ ຂໍ</a:t>
            </a:r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ລົດຈັກ 1 ຄັນ</a:t>
            </a:r>
          </a:p>
          <a:p>
            <a:pPr marL="228600" indent="-228600"/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•	ຂໍເງິນຈູງໃຈໃຫ້ແກ່ພະນັກງານກອງເລຂາຂັ້ນເມືອງ</a:t>
            </a:r>
          </a:p>
          <a:p>
            <a:pPr marL="228600" indent="-228600"/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•	ໄປທັດສະນະຖອດຖອນບົດຮຽນພາຍໃນ ແລະ ຕ່າງປະເທດ 1 ຄັ້ງ/ປີ.</a:t>
            </a:r>
          </a:p>
          <a:p>
            <a:pPr marL="228600" indent="-228600"/>
            <a:r>
              <a:rPr lang="lo-LA" sz="2000" b="1" dirty="0" smtClean="0">
                <a:latin typeface="Phetsarath OT" pitchFamily="2" charset="0"/>
                <a:cs typeface="Phetsarath OT" pitchFamily="2" charset="0"/>
              </a:rPr>
              <a:t>ໂຄງການ</a:t>
            </a:r>
            <a:r>
              <a:rPr lang="lo-LA" sz="2000" b="1" dirty="0" smtClean="0">
                <a:latin typeface="Phetsarath OT" pitchFamily="2" charset="0"/>
                <a:cs typeface="Phetsarath OT" pitchFamily="2" charset="0"/>
              </a:rPr>
              <a:t>ໄຂ້ຍຸງ</a:t>
            </a:r>
          </a:p>
          <a:p>
            <a:pPr marL="228600" indent="-228600"/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•	ໃຫ້ການນຳຊ່ວຍຊຸກຍູ້ຜ່ານທາງອຳນາດການປົກຄອງຕື່ມ ເພື່ອກະຕຸ້ນໃຫ້ຜູ້ຮັບຜິດຊອບໄດ້ເອົາໃຈໃສ່ ແລະ ມີຄວາມຮັບຜິດຊອບສູງຂື້ນຕື່ມ. </a:t>
            </a:r>
          </a:p>
          <a:p>
            <a:pPr marL="228600" indent="-228600"/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•	ສ້າງຂະບວນການອະນາໄມບ້ານ ແລະ ທຳລາຍແຫຼ່ງເພາະຍຸງລາຍ ເປັນປະຈຳໃນແຕ່ລະບ້ານ.</a:t>
            </a:r>
          </a:p>
          <a:p>
            <a:pPr marL="228600" indent="-228600"/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•	ໃນກໍລະນີເຈັບເປັນ (ໄຂ້) ບໍ່ໃຫ້ຊື້ຢາກີນເອງ ໃຫ້ໄປພົບແພດດ່ວນ.</a:t>
            </a:r>
          </a:p>
          <a:p>
            <a:pPr marL="228600" indent="-228600"/>
            <a:r>
              <a:rPr lang="lo-LA" sz="2000" b="1" dirty="0" smtClean="0">
                <a:latin typeface="Phetsarath OT" pitchFamily="2" charset="0"/>
                <a:cs typeface="Phetsarath OT" pitchFamily="2" charset="0"/>
              </a:rPr>
              <a:t>ໂຄງການ</a:t>
            </a:r>
            <a:r>
              <a:rPr lang="lo-LA" sz="2000" b="1" dirty="0" smtClean="0">
                <a:latin typeface="Phetsarath OT" pitchFamily="2" charset="0"/>
                <a:cs typeface="Phetsarath OT" pitchFamily="2" charset="0"/>
              </a:rPr>
              <a:t>ວັນນະໂລກ</a:t>
            </a:r>
          </a:p>
          <a:p>
            <a:pPr marL="228600" indent="-228600"/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•	ສະເໜີຊື້ປຣິນເຕີ 1 ເຄື່ອງ</a:t>
            </a:r>
          </a:p>
          <a:p>
            <a:pPr marL="228600" indent="-228600"/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•	ສະເໜີຊື້ຕູ້ໃສເອກະສານ 1 ໜ່ວຍ</a:t>
            </a:r>
          </a:p>
          <a:p>
            <a:pPr marL="228600" indent="-228600"/>
            <a:r>
              <a:rPr lang="lo-LA" sz="2000" b="1" dirty="0" smtClean="0">
                <a:latin typeface="Phetsarath OT" pitchFamily="2" charset="0"/>
                <a:cs typeface="Phetsarath OT" pitchFamily="2" charset="0"/>
              </a:rPr>
              <a:t>ຂັ້ນສຸກສາລາ</a:t>
            </a:r>
          </a:p>
          <a:p>
            <a:pPr marL="228600" indent="-228600"/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ບໍ່ມີ</a:t>
            </a:r>
            <a:endParaRPr lang="lo-LA" sz="2000" dirty="0">
              <a:latin typeface="Phetsarath OT" pitchFamily="2" charset="0"/>
              <a:cs typeface="Phetsarath OT" pitchFamily="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_20160328_1634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6210" y="1143000"/>
            <a:ext cx="7865390" cy="4572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066800" y="235803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ຮູບທິມ</a:t>
            </a:r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ງານລົງຕິດຕາມຊຸກຍູ້ການຈັດຕັ້ງປະຕິບັດວຽກງານ</a:t>
            </a:r>
          </a:p>
          <a:p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ພະ</a:t>
            </a:r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ແນກສາທາລະນາສຸກ ແຂວງບໍລິຄຳໄຊ</a:t>
            </a:r>
            <a:endParaRPr lang="en-US" sz="2400" b="1" dirty="0">
              <a:latin typeface="Phetsarath OT" pitchFamily="2" charset="0"/>
              <a:cs typeface="Phetsarath O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399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90600" y="152400"/>
          <a:ext cx="8001000" cy="6553200"/>
        </p:xfrm>
        <a:graphic>
          <a:graphicData uri="http://schemas.openxmlformats.org/drawingml/2006/table">
            <a:tbl>
              <a:tblPr/>
              <a:tblGrid>
                <a:gridCol w="8001000"/>
              </a:tblGrid>
              <a:tr h="65532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o-LA" sz="4400" b="1" dirty="0">
                          <a:latin typeface="Arial"/>
                          <a:ea typeface="Times New Roman"/>
                          <a:cs typeface="Phetsarath OT"/>
                        </a:rPr>
                        <a:t>ຈຸດປະສົງ</a:t>
                      </a:r>
                      <a:r>
                        <a:rPr lang="pt-BR" sz="4400" dirty="0" smtClean="0">
                          <a:latin typeface="Phetsarath OT"/>
                          <a:ea typeface="Times New Roman"/>
                          <a:cs typeface="Times New Roman"/>
                        </a:rPr>
                        <a:t>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o-LA" sz="3600" dirty="0" smtClean="0">
                          <a:latin typeface="Arial"/>
                          <a:ea typeface="Times New Roman"/>
                          <a:cs typeface="Phetsarath OT"/>
                        </a:rPr>
                        <a:t>ເພື່ອ</a:t>
                      </a:r>
                      <a:r>
                        <a:rPr lang="lo-LA" sz="3600" dirty="0">
                          <a:latin typeface="Arial"/>
                          <a:ea typeface="Times New Roman"/>
                          <a:cs typeface="Phetsarath OT"/>
                        </a:rPr>
                        <a:t>ລົງໄປຕິດຕາມຊຸກ​</a:t>
                      </a:r>
                      <a:r>
                        <a:rPr lang="lo-LA" sz="3600" dirty="0" smtClean="0">
                          <a:latin typeface="Arial"/>
                          <a:ea typeface="Times New Roman"/>
                          <a:cs typeface="Phetsarath OT"/>
                        </a:rPr>
                        <a:t>ຍູ້ການຈັດຕັ້ງ</a:t>
                      </a:r>
                      <a:r>
                        <a:rPr lang="lo-LA" sz="3600" dirty="0">
                          <a:latin typeface="Arial"/>
                          <a:ea typeface="Times New Roman"/>
                          <a:cs typeface="Phetsarath OT"/>
                        </a:rPr>
                        <a:t>ປະຕິບັດ</a:t>
                      </a:r>
                      <a:r>
                        <a:rPr lang="lo-LA" sz="3600" dirty="0" smtClean="0">
                          <a:latin typeface="Arial"/>
                          <a:ea typeface="Times New Roman"/>
                          <a:cs typeface="Phetsarath OT"/>
                        </a:rPr>
                        <a:t>ໂຄງການກອງ</a:t>
                      </a:r>
                      <a:r>
                        <a:rPr lang="lo-LA" sz="3600" dirty="0">
                          <a:latin typeface="Arial"/>
                          <a:ea typeface="Times New Roman"/>
                          <a:cs typeface="Phetsarath OT"/>
                        </a:rPr>
                        <a:t>ທຶນໂລກ</a:t>
                      </a:r>
                      <a:r>
                        <a:rPr lang="lo-LA" sz="3600" b="1" dirty="0">
                          <a:latin typeface="Arial"/>
                          <a:ea typeface="Times New Roman"/>
                          <a:cs typeface="Phetsarath OT"/>
                        </a:rPr>
                        <a:t> </a:t>
                      </a:r>
                      <a:r>
                        <a:rPr lang="lo-LA" sz="3600" dirty="0">
                          <a:latin typeface="Arial"/>
                          <a:ea typeface="Times New Roman"/>
                          <a:cs typeface="Phetsarath OT"/>
                        </a:rPr>
                        <a:t>ຕ້ານເອດ ວັນນະໂລກ ແລະ ໄຂ້ຍຸງ ຢູ່</a:t>
                      </a:r>
                      <a:r>
                        <a:rPr lang="lo-LA" sz="3600" dirty="0">
                          <a:latin typeface="Phetsarath OT"/>
                          <a:ea typeface="Times New Roman"/>
                          <a:cs typeface="Saysettha OT"/>
                        </a:rPr>
                        <a:t>​</a:t>
                      </a:r>
                      <a:r>
                        <a:rPr lang="lo-LA" sz="3600" dirty="0">
                          <a:latin typeface="Arial"/>
                          <a:ea typeface="Times New Roman"/>
                          <a:cs typeface="Phetsarath OT"/>
                        </a:rPr>
                        <a:t>ຂັ້ນ</a:t>
                      </a:r>
                      <a:r>
                        <a:rPr lang="lo-LA" sz="3600" dirty="0">
                          <a:latin typeface="Phetsarath OT"/>
                          <a:ea typeface="Times New Roman"/>
                          <a:cs typeface="Saysettha OT"/>
                        </a:rPr>
                        <a:t>​</a:t>
                      </a:r>
                      <a:r>
                        <a:rPr lang="lo-LA" sz="3600" dirty="0">
                          <a:latin typeface="Arial"/>
                          <a:ea typeface="Times New Roman"/>
                          <a:cs typeface="Phetsarath OT"/>
                        </a:rPr>
                        <a:t>ແຂວງ, ຂັ້ນເມືອງ</a:t>
                      </a:r>
                      <a:r>
                        <a:rPr lang="lo-LA" sz="3600" dirty="0">
                          <a:latin typeface="Phetsarath OT"/>
                          <a:ea typeface="Times New Roman"/>
                          <a:cs typeface="Saysettha OT"/>
                        </a:rPr>
                        <a:t>​</a:t>
                      </a:r>
                      <a:r>
                        <a:rPr lang="lo-LA" sz="3600" dirty="0">
                          <a:latin typeface="Arial"/>
                          <a:ea typeface="Times New Roman"/>
                          <a:cs typeface="Phetsarath OT"/>
                        </a:rPr>
                        <a:t>  </a:t>
                      </a:r>
                      <a:r>
                        <a:rPr lang="lo-LA" sz="3600" dirty="0">
                          <a:latin typeface="Phetsarath OT"/>
                          <a:ea typeface="Times New Roman"/>
                          <a:cs typeface="Saysettha OT"/>
                        </a:rPr>
                        <a:t>​</a:t>
                      </a:r>
                      <a:r>
                        <a:rPr lang="lo-LA" sz="3600" dirty="0">
                          <a:latin typeface="Arial"/>
                          <a:ea typeface="Times New Roman"/>
                          <a:cs typeface="Phetsarath OT"/>
                        </a:rPr>
                        <a:t>ແລະ  ຂັ້ນ</a:t>
                      </a:r>
                      <a:r>
                        <a:rPr lang="lo-LA" sz="3600" dirty="0" smtClean="0">
                          <a:latin typeface="Arial"/>
                          <a:ea typeface="Times New Roman"/>
                          <a:cs typeface="Phetsarath OT"/>
                        </a:rPr>
                        <a:t>ສຸກສາລາ</a:t>
                      </a:r>
                      <a:r>
                        <a:rPr lang="en-US" sz="3600" b="1" baseline="0" dirty="0" smtClean="0">
                          <a:latin typeface="Arial"/>
                          <a:ea typeface="Times New Roman"/>
                          <a:cs typeface="Phetsarath OT"/>
                        </a:rPr>
                        <a:t> </a:t>
                      </a:r>
                      <a:r>
                        <a:rPr lang="lo-LA" sz="3600" dirty="0" smtClean="0">
                          <a:latin typeface="Arial"/>
                          <a:ea typeface="Times New Roman"/>
                          <a:cs typeface="Phetsarath OT"/>
                        </a:rPr>
                        <a:t>ຕາມ</a:t>
                      </a:r>
                      <a:r>
                        <a:rPr lang="lo-LA" sz="3600" dirty="0">
                          <a:latin typeface="Phetsarath OT"/>
                          <a:ea typeface="Times New Roman"/>
                          <a:cs typeface="Saysettha OT"/>
                        </a:rPr>
                        <a:t>​</a:t>
                      </a:r>
                      <a:r>
                        <a:rPr lang="lo-LA" sz="3600" dirty="0">
                          <a:latin typeface="Arial"/>
                          <a:ea typeface="Times New Roman"/>
                          <a:cs typeface="Phetsarath OT"/>
                        </a:rPr>
                        <a:t>ແຜນການທີ່</a:t>
                      </a:r>
                      <a:r>
                        <a:rPr lang="lo-LA" sz="3600" dirty="0">
                          <a:latin typeface="Phetsarath OT"/>
                          <a:ea typeface="Times New Roman"/>
                          <a:cs typeface="Saysettha OT"/>
                        </a:rPr>
                        <a:t>​</a:t>
                      </a:r>
                      <a:r>
                        <a:rPr lang="lo-LA" sz="3600" dirty="0">
                          <a:latin typeface="Arial"/>
                          <a:ea typeface="Times New Roman"/>
                          <a:cs typeface="Phetsarath OT"/>
                        </a:rPr>
                        <a:t>ໄດ້</a:t>
                      </a:r>
                      <a:r>
                        <a:rPr lang="lo-LA" sz="3600" dirty="0">
                          <a:latin typeface="Phetsarath OT"/>
                          <a:ea typeface="Times New Roman"/>
                          <a:cs typeface="Saysettha OT"/>
                        </a:rPr>
                        <a:t>​</a:t>
                      </a:r>
                      <a:r>
                        <a:rPr lang="lo-LA" sz="3600" dirty="0">
                          <a:latin typeface="Arial"/>
                          <a:ea typeface="Times New Roman"/>
                          <a:cs typeface="Phetsarath OT"/>
                        </a:rPr>
                        <a:t>ວາງ</a:t>
                      </a:r>
                      <a:r>
                        <a:rPr lang="lo-LA" sz="3600" dirty="0">
                          <a:latin typeface="Phetsarath OT"/>
                          <a:ea typeface="Times New Roman"/>
                          <a:cs typeface="Saysettha OT"/>
                        </a:rPr>
                        <a:t>​</a:t>
                      </a:r>
                      <a:r>
                        <a:rPr lang="lo-LA" sz="3600" dirty="0">
                          <a:latin typeface="Arial"/>
                          <a:ea typeface="Times New Roman"/>
                          <a:cs typeface="Phetsarath OT"/>
                        </a:rPr>
                        <a:t>ໄວ້</a:t>
                      </a:r>
                      <a:r>
                        <a:rPr lang="lo-LA" sz="3600" dirty="0" smtClean="0">
                          <a:latin typeface="Phetsarath OT"/>
                          <a:ea typeface="Times New Roman"/>
                          <a:cs typeface="Saysettha OT"/>
                        </a:rPr>
                        <a:t>​</a:t>
                      </a:r>
                      <a:r>
                        <a:rPr lang="en-US" sz="3600" b="1" baseline="0" dirty="0" smtClean="0">
                          <a:latin typeface="Arial"/>
                          <a:ea typeface="Times New Roman"/>
                          <a:cs typeface="Phetsarath OT"/>
                        </a:rPr>
                        <a:t> </a:t>
                      </a:r>
                      <a:r>
                        <a:rPr lang="lo-LA" sz="3600" dirty="0" smtClean="0">
                          <a:latin typeface="Arial"/>
                          <a:ea typeface="Times New Roman"/>
                          <a:cs typeface="Phetsarath OT"/>
                        </a:rPr>
                        <a:t>ໂດຍເ</a:t>
                      </a:r>
                      <a:r>
                        <a:rPr lang="lo-LA" sz="3600" dirty="0">
                          <a:latin typeface="Arial"/>
                          <a:ea typeface="Times New Roman"/>
                          <a:cs typeface="Phetsarath OT"/>
                        </a:rPr>
                        <a:t>ໜັ້ນ</a:t>
                      </a:r>
                      <a:r>
                        <a:rPr lang="lo-LA" sz="3600" dirty="0">
                          <a:latin typeface="Phetsarath OT"/>
                          <a:ea typeface="Times New Roman"/>
                          <a:cs typeface="Saysettha OT"/>
                        </a:rPr>
                        <a:t>​</a:t>
                      </a:r>
                      <a:r>
                        <a:rPr lang="lo-LA" sz="3600" dirty="0">
                          <a:latin typeface="Arial"/>
                          <a:ea typeface="Times New Roman"/>
                          <a:cs typeface="Phetsarath OT"/>
                        </a:rPr>
                        <a:t>ໜັກ</a:t>
                      </a:r>
                      <a:r>
                        <a:rPr lang="lo-LA" sz="3600" dirty="0">
                          <a:latin typeface="Phetsarath OT"/>
                          <a:ea typeface="Times New Roman"/>
                          <a:cs typeface="Saysettha OT"/>
                        </a:rPr>
                        <a:t>​</a:t>
                      </a:r>
                      <a:r>
                        <a:rPr lang="lo-LA" sz="3600" dirty="0">
                          <a:latin typeface="Arial"/>
                          <a:ea typeface="Times New Roman"/>
                          <a:cs typeface="Phetsarath OT"/>
                        </a:rPr>
                        <a:t>ໃສ່ວຽກ</a:t>
                      </a:r>
                      <a:r>
                        <a:rPr lang="lo-LA" sz="3600" dirty="0">
                          <a:latin typeface="Phetsarath OT"/>
                          <a:ea typeface="Times New Roman"/>
                          <a:cs typeface="Saysettha OT"/>
                        </a:rPr>
                        <a:t>​</a:t>
                      </a:r>
                      <a:r>
                        <a:rPr lang="lo-LA" sz="3600" dirty="0">
                          <a:latin typeface="Arial"/>
                          <a:ea typeface="Times New Roman"/>
                          <a:cs typeface="Phetsarath OT"/>
                        </a:rPr>
                        <a:t>ງານ</a:t>
                      </a:r>
                      <a:r>
                        <a:rPr lang="lo-LA" sz="3600" dirty="0">
                          <a:latin typeface="Phetsarath OT"/>
                          <a:ea typeface="Times New Roman"/>
                          <a:cs typeface="Saysettha OT"/>
                        </a:rPr>
                        <a:t>​</a:t>
                      </a:r>
                      <a:r>
                        <a:rPr lang="lo-LA" sz="3600" dirty="0">
                          <a:latin typeface="Arial"/>
                          <a:ea typeface="Times New Roman"/>
                          <a:cs typeface="Phetsarath OT"/>
                        </a:rPr>
                        <a:t>ຫຼາຍ</a:t>
                      </a:r>
                      <a:r>
                        <a:rPr lang="lo-LA" sz="3600" dirty="0">
                          <a:latin typeface="Phetsarath OT"/>
                          <a:ea typeface="Times New Roman"/>
                          <a:cs typeface="Saysettha OT"/>
                        </a:rPr>
                        <a:t>​</a:t>
                      </a:r>
                      <a:r>
                        <a:rPr lang="lo-LA" sz="3600" dirty="0">
                          <a:latin typeface="Arial"/>
                          <a:ea typeface="Times New Roman"/>
                          <a:cs typeface="Phetsarath OT"/>
                        </a:rPr>
                        <a:t>ດ້ານ</a:t>
                      </a:r>
                      <a:r>
                        <a:rPr lang="lo-LA" sz="3600" dirty="0">
                          <a:latin typeface="Phetsarath OT"/>
                          <a:ea typeface="Times New Roman"/>
                          <a:cs typeface="Saysettha OT"/>
                        </a:rPr>
                        <a:t>​</a:t>
                      </a:r>
                      <a:r>
                        <a:rPr lang="lo-LA" sz="3600" dirty="0">
                          <a:latin typeface="Arial"/>
                          <a:ea typeface="Times New Roman"/>
                          <a:cs typeface="Phetsarath OT"/>
                        </a:rPr>
                        <a:t>ເຊັ່ນ</a:t>
                      </a:r>
                      <a:r>
                        <a:rPr lang="lo-LA" sz="3600" dirty="0" smtClean="0">
                          <a:latin typeface="Arial"/>
                          <a:ea typeface="Times New Roman"/>
                          <a:cs typeface="Phetsarath OT"/>
                        </a:rPr>
                        <a:t>:</a:t>
                      </a:r>
                      <a:endParaRPr lang="en-US" sz="3600" dirty="0" smtClean="0">
                        <a:latin typeface="Arial"/>
                        <a:ea typeface="Times New Roman"/>
                        <a:cs typeface="Phetsarath O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1400" dirty="0" smtClean="0">
                        <a:latin typeface="Arial"/>
                        <a:ea typeface="Times New Roman"/>
                        <a:cs typeface="Phetsarath OT"/>
                      </a:endParaRPr>
                    </a:p>
                    <a:p>
                      <a:pPr marL="514350" indent="-51435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lo-LA" sz="3600" dirty="0" smtClean="0">
                          <a:latin typeface="Arial"/>
                          <a:ea typeface="Times New Roman"/>
                          <a:cs typeface="Phetsarath OT"/>
                        </a:rPr>
                        <a:t>ການ</a:t>
                      </a:r>
                      <a:r>
                        <a:rPr lang="lo-LA" sz="3600" dirty="0">
                          <a:latin typeface="Phetsarath OT"/>
                          <a:ea typeface="Times New Roman"/>
                          <a:cs typeface="Saysettha OT"/>
                        </a:rPr>
                        <a:t>​</a:t>
                      </a:r>
                      <a:r>
                        <a:rPr lang="lo-LA" sz="3600" dirty="0">
                          <a:latin typeface="Arial"/>
                          <a:ea typeface="Times New Roman"/>
                          <a:cs typeface="Phetsarath OT"/>
                        </a:rPr>
                        <a:t>ເງິນ, </a:t>
                      </a:r>
                      <a:endParaRPr lang="en-US" sz="3600" dirty="0" smtClean="0">
                        <a:latin typeface="Arial"/>
                        <a:ea typeface="Times New Roman"/>
                        <a:cs typeface="Phetsarath OT"/>
                      </a:endParaRPr>
                    </a:p>
                    <a:p>
                      <a:pPr marL="514350" indent="-51435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lo-LA" sz="3600" dirty="0" smtClean="0">
                          <a:latin typeface="Arial"/>
                          <a:ea typeface="Times New Roman"/>
                          <a:cs typeface="Phetsarath OT"/>
                        </a:rPr>
                        <a:t>ການ</a:t>
                      </a:r>
                      <a:r>
                        <a:rPr lang="lo-LA" sz="3600" dirty="0">
                          <a:latin typeface="Arial"/>
                          <a:ea typeface="Times New Roman"/>
                          <a:cs typeface="Phetsarath OT"/>
                        </a:rPr>
                        <a:t>ຈັດ</a:t>
                      </a:r>
                      <a:r>
                        <a:rPr lang="lo-LA" sz="3600" dirty="0">
                          <a:latin typeface="Phetsarath OT"/>
                          <a:ea typeface="Times New Roman"/>
                          <a:cs typeface="Saysettha OT"/>
                        </a:rPr>
                        <a:t>​</a:t>
                      </a:r>
                      <a:r>
                        <a:rPr lang="lo-LA" sz="3600" dirty="0">
                          <a:latin typeface="Arial"/>
                          <a:ea typeface="Times New Roman"/>
                          <a:cs typeface="Phetsarath OT"/>
                        </a:rPr>
                        <a:t>ຊື້, </a:t>
                      </a:r>
                      <a:endParaRPr lang="en-US" sz="3600" dirty="0" smtClean="0">
                        <a:latin typeface="Arial"/>
                        <a:ea typeface="Times New Roman"/>
                        <a:cs typeface="Phetsarath OT"/>
                      </a:endParaRPr>
                    </a:p>
                    <a:p>
                      <a:pPr marL="514350" indent="-51435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lo-LA" sz="3600" dirty="0" smtClean="0">
                          <a:latin typeface="Arial"/>
                          <a:ea typeface="Times New Roman"/>
                          <a:cs typeface="Phetsarath OT"/>
                        </a:rPr>
                        <a:t>ການ</a:t>
                      </a:r>
                      <a:r>
                        <a:rPr lang="lo-LA" sz="3600" dirty="0">
                          <a:latin typeface="Arial"/>
                          <a:ea typeface="Times New Roman"/>
                          <a:cs typeface="Phetsarath OT"/>
                        </a:rPr>
                        <a:t>ຈັດ</a:t>
                      </a:r>
                      <a:r>
                        <a:rPr lang="lo-LA" sz="3600" dirty="0">
                          <a:latin typeface="Phetsarath OT"/>
                          <a:ea typeface="Times New Roman"/>
                          <a:cs typeface="Saysettha OT"/>
                        </a:rPr>
                        <a:t>​</a:t>
                      </a:r>
                      <a:r>
                        <a:rPr lang="lo-LA" sz="3600" dirty="0">
                          <a:latin typeface="Arial"/>
                          <a:ea typeface="Times New Roman"/>
                          <a:cs typeface="Phetsarath OT"/>
                        </a:rPr>
                        <a:t>ຕັ້ງ</a:t>
                      </a:r>
                      <a:r>
                        <a:rPr lang="lo-LA" sz="3600" dirty="0">
                          <a:latin typeface="Phetsarath OT"/>
                          <a:ea typeface="Times New Roman"/>
                          <a:cs typeface="Saysettha OT"/>
                        </a:rPr>
                        <a:t>​</a:t>
                      </a:r>
                      <a:r>
                        <a:rPr lang="lo-LA" sz="3600" dirty="0">
                          <a:latin typeface="Arial"/>
                          <a:ea typeface="Times New Roman"/>
                          <a:cs typeface="Phetsarath OT"/>
                        </a:rPr>
                        <a:t>ປະຕິບັດ, </a:t>
                      </a:r>
                      <a:endParaRPr lang="en-US" sz="3600" dirty="0" smtClean="0">
                        <a:latin typeface="Arial"/>
                        <a:ea typeface="Times New Roman"/>
                        <a:cs typeface="Phetsarath OT"/>
                      </a:endParaRPr>
                    </a:p>
                    <a:p>
                      <a:pPr marL="514350" indent="-51435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lo-LA" sz="3600" dirty="0" smtClean="0">
                          <a:latin typeface="Arial"/>
                          <a:ea typeface="Times New Roman"/>
                          <a:cs typeface="Phetsarath OT"/>
                        </a:rPr>
                        <a:t>ການ</a:t>
                      </a:r>
                      <a:r>
                        <a:rPr lang="lo-LA" sz="3600" dirty="0">
                          <a:latin typeface="Phetsarath OT"/>
                          <a:ea typeface="Times New Roman"/>
                          <a:cs typeface="Saysettha OT"/>
                        </a:rPr>
                        <a:t>​</a:t>
                      </a:r>
                      <a:r>
                        <a:rPr lang="lo-LA" sz="3600" dirty="0">
                          <a:latin typeface="Arial"/>
                          <a:ea typeface="Times New Roman"/>
                          <a:cs typeface="Phetsarath OT"/>
                        </a:rPr>
                        <a:t>ລາຍ</a:t>
                      </a:r>
                      <a:r>
                        <a:rPr lang="lo-LA" sz="3600" dirty="0">
                          <a:latin typeface="Phetsarath OT"/>
                          <a:ea typeface="Times New Roman"/>
                          <a:cs typeface="Saysettha OT"/>
                        </a:rPr>
                        <a:t>​</a:t>
                      </a:r>
                      <a:r>
                        <a:rPr lang="lo-LA" sz="3600" dirty="0">
                          <a:latin typeface="Arial"/>
                          <a:ea typeface="Times New Roman"/>
                          <a:cs typeface="Phetsarath OT"/>
                        </a:rPr>
                        <a:t>ງານ</a:t>
                      </a:r>
                      <a:r>
                        <a:rPr lang="lo-LA" sz="3600" dirty="0" smtClean="0">
                          <a:latin typeface="Phetsarath OT"/>
                          <a:ea typeface="Times New Roman"/>
                          <a:cs typeface="Saysettha OT"/>
                        </a:rPr>
                        <a:t>​</a:t>
                      </a:r>
                      <a:r>
                        <a:rPr lang="en-US" sz="3600" dirty="0" smtClean="0">
                          <a:latin typeface="Phetsarath OT"/>
                          <a:ea typeface="Times New Roman"/>
                          <a:cs typeface="Saysettha OT"/>
                        </a:rPr>
                        <a:t>,</a:t>
                      </a:r>
                      <a:r>
                        <a:rPr lang="lo-LA" sz="3600" dirty="0" smtClean="0">
                          <a:latin typeface="Arial"/>
                          <a:ea typeface="Times New Roman"/>
                          <a:cs typeface="Phetsarath OT"/>
                        </a:rPr>
                        <a:t>  </a:t>
                      </a:r>
                      <a:endParaRPr lang="en-US" sz="3600" dirty="0" smtClean="0">
                        <a:latin typeface="Arial"/>
                        <a:ea typeface="Times New Roman"/>
                        <a:cs typeface="Phetsarath OT"/>
                      </a:endParaRPr>
                    </a:p>
                    <a:p>
                      <a:pPr marL="514350" indent="-51435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lo-LA" sz="3600" dirty="0" smtClean="0">
                          <a:latin typeface="Arial"/>
                          <a:ea typeface="Times New Roman"/>
                          <a:cs typeface="Phetsarath OT"/>
                        </a:rPr>
                        <a:t>ການ</a:t>
                      </a:r>
                      <a:r>
                        <a:rPr lang="lo-LA" sz="3600" dirty="0">
                          <a:latin typeface="Arial"/>
                          <a:ea typeface="Times New Roman"/>
                          <a:cs typeface="Phetsarath OT"/>
                        </a:rPr>
                        <a:t>ຕີ</a:t>
                      </a:r>
                      <a:r>
                        <a:rPr lang="lo-LA" sz="3600" dirty="0">
                          <a:latin typeface="Phetsarath OT"/>
                          <a:ea typeface="Times New Roman"/>
                          <a:cs typeface="Saysettha OT"/>
                        </a:rPr>
                        <a:t>​</a:t>
                      </a:r>
                      <a:r>
                        <a:rPr lang="lo-LA" sz="3600" dirty="0">
                          <a:latin typeface="Arial"/>
                          <a:ea typeface="Times New Roman"/>
                          <a:cs typeface="Phetsarath OT"/>
                        </a:rPr>
                        <a:t>ລາຄາ</a:t>
                      </a:r>
                      <a:r>
                        <a:rPr lang="lo-LA" sz="3600" dirty="0">
                          <a:latin typeface="Phetsarath OT"/>
                          <a:ea typeface="Times New Roman"/>
                          <a:cs typeface="Saysettha OT"/>
                        </a:rPr>
                        <a:t>​</a:t>
                      </a:r>
                      <a:r>
                        <a:rPr lang="lo-LA" sz="3600" dirty="0">
                          <a:latin typeface="Arial"/>
                          <a:ea typeface="Times New Roman"/>
                          <a:cs typeface="Phetsarath OT"/>
                        </a:rPr>
                        <a:t>ປະ</a:t>
                      </a:r>
                      <a:r>
                        <a:rPr lang="lo-LA" sz="3600" dirty="0">
                          <a:latin typeface="Phetsarath OT"/>
                          <a:ea typeface="Times New Roman"/>
                          <a:cs typeface="Saysettha OT"/>
                        </a:rPr>
                        <a:t>​</a:t>
                      </a:r>
                      <a:r>
                        <a:rPr lang="lo-LA" sz="3600" dirty="0">
                          <a:latin typeface="Arial"/>
                          <a:ea typeface="Times New Roman"/>
                          <a:cs typeface="Phetsarath OT"/>
                        </a:rPr>
                        <a:t>ເມີນ</a:t>
                      </a:r>
                      <a:r>
                        <a:rPr lang="lo-LA" sz="3600" dirty="0">
                          <a:latin typeface="Phetsarath OT"/>
                          <a:ea typeface="Times New Roman"/>
                          <a:cs typeface="Saysettha OT"/>
                        </a:rPr>
                        <a:t>​</a:t>
                      </a:r>
                      <a:r>
                        <a:rPr lang="lo-LA" sz="3600" dirty="0">
                          <a:latin typeface="Arial"/>
                          <a:ea typeface="Times New Roman"/>
                          <a:cs typeface="Phetsarath OT"/>
                        </a:rPr>
                        <a:t>ຜົນລວມ</a:t>
                      </a:r>
                      <a:r>
                        <a:rPr lang="lo-LA" sz="3600" dirty="0" smtClean="0">
                          <a:latin typeface="Phetsarath OT"/>
                          <a:ea typeface="Times New Roman"/>
                          <a:cs typeface="Saysettha OT"/>
                        </a:rPr>
                        <a:t>​</a:t>
                      </a:r>
                      <a:r>
                        <a:rPr lang="lo-LA" sz="3600" dirty="0" smtClean="0">
                          <a:latin typeface="Arial"/>
                          <a:ea typeface="Times New Roman"/>
                          <a:cs typeface="Phetsarath OT"/>
                        </a:rPr>
                        <a:t>.</a:t>
                      </a:r>
                      <a:endParaRPr lang="en-US" sz="3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P_20160329_100132"/>
          <p:cNvPicPr>
            <a:picLocks noChangeAspect="1" noChangeArrowheads="1"/>
          </p:cNvPicPr>
          <p:nvPr/>
        </p:nvPicPr>
        <p:blipFill>
          <a:blip r:embed="rId2"/>
          <a:srcRect l="6050"/>
          <a:stretch>
            <a:fillRect/>
          </a:stretch>
        </p:blipFill>
        <p:spPr bwMode="auto">
          <a:xfrm>
            <a:off x="1219200" y="609600"/>
            <a:ext cx="7543800" cy="601503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066800" y="1524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ຫ້ອງການສາທາລະນະສຸກເມືອງປາກກະດິງ</a:t>
            </a:r>
            <a:endParaRPr lang="en-US" sz="2400" b="1" dirty="0">
              <a:latin typeface="Phetsarath OT" pitchFamily="2" charset="0"/>
              <a:cs typeface="Phetsarath O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399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P_20160329_1455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609600"/>
            <a:ext cx="7846595" cy="5867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143000" y="152400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ສຸກສາລານ້ຳທອນ</a:t>
            </a:r>
            <a:endParaRPr lang="en-US" sz="2400" b="1" dirty="0">
              <a:latin typeface="Phetsarath OT" pitchFamily="2" charset="0"/>
              <a:cs typeface="Phetsarath O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399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P_20160329_1636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609600"/>
            <a:ext cx="7809230" cy="5867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143000" y="152400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ສຸກສາລາປາກກະດິງ</a:t>
            </a:r>
            <a:endParaRPr lang="en-US" sz="2400" b="1" dirty="0">
              <a:latin typeface="Phetsarath OT" pitchFamily="2" charset="0"/>
              <a:cs typeface="Phetsarath O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399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P_20160330_1029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685799"/>
            <a:ext cx="7848600" cy="589343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066800" y="152401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ຫ້ອງການສາທາລະນະສຸກເມືອງທ່າພະບາດ (ໂຮງໝໍເມືອງທ່າພະບາດ)</a:t>
            </a:r>
            <a:endParaRPr lang="en-US" sz="2400" b="1" dirty="0">
              <a:latin typeface="Phetsarath OT" pitchFamily="2" charset="0"/>
              <a:cs typeface="Phetsarath O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399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P_20160330_1046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761999"/>
            <a:ext cx="7848600" cy="589343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066800" y="152401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ສຸກສາລາເຂດຫ້ວຍ</a:t>
            </a:r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ເລິກ</a:t>
            </a:r>
            <a:endParaRPr lang="lo-LA" sz="2400" b="1" dirty="0" smtClean="0">
              <a:latin typeface="Phetsarath OT" pitchFamily="2" charset="0"/>
              <a:cs typeface="Phetsarath O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399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 descr="P_20160330_1329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685800"/>
            <a:ext cx="7848600" cy="588294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066800" y="1524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ສຸກສາລາເຂດບ້ານທວາຍ</a:t>
            </a:r>
            <a:endParaRPr lang="en-US" sz="2400" b="1" dirty="0">
              <a:latin typeface="Phetsarath OT" pitchFamily="2" charset="0"/>
              <a:cs typeface="Phetsarath O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399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2400"/>
            <a:ext cx="7924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o-LA" sz="4800" b="1" dirty="0" smtClean="0">
                <a:latin typeface="Phetsarath OT" pitchFamily="2" charset="0"/>
                <a:cs typeface="Phetsarath OT" pitchFamily="2" charset="0"/>
              </a:rPr>
              <a:t>ຂໍຂອບໃຈ</a:t>
            </a:r>
            <a:r>
              <a:rPr lang="lo-LA" sz="4800" b="1" dirty="0" smtClean="0">
                <a:latin typeface="Phetsarath OT" pitchFamily="2" charset="0"/>
                <a:cs typeface="Phetsarath OT" pitchFamily="2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lo-LA" sz="3200" dirty="0" smtClean="0">
                <a:latin typeface="Phetsarath OT" pitchFamily="2" charset="0"/>
                <a:cs typeface="Phetsarath OT" pitchFamily="2" charset="0"/>
              </a:rPr>
              <a:t>ພະ</a:t>
            </a:r>
            <a:r>
              <a:rPr lang="lo-LA" sz="3200" dirty="0" smtClean="0">
                <a:latin typeface="Phetsarath OT" pitchFamily="2" charset="0"/>
                <a:cs typeface="Phetsarath OT" pitchFamily="2" charset="0"/>
              </a:rPr>
              <a:t>ແນກສາທາລະນະສຸກແຂວງບໍລິຄຳໄຊ, </a:t>
            </a:r>
            <a:endParaRPr lang="lo-LA" sz="3200" dirty="0" smtClean="0">
              <a:latin typeface="Phetsarath OT" pitchFamily="2" charset="0"/>
              <a:cs typeface="Phetsarath O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lo-LA" sz="3200" dirty="0" smtClean="0">
                <a:latin typeface="Phetsarath OT" pitchFamily="2" charset="0"/>
                <a:cs typeface="Phetsarath OT" pitchFamily="2" charset="0"/>
              </a:rPr>
              <a:t>ຫ້ອງການ</a:t>
            </a:r>
            <a:r>
              <a:rPr lang="lo-LA" sz="3200" dirty="0" smtClean="0">
                <a:latin typeface="Phetsarath OT" pitchFamily="2" charset="0"/>
                <a:cs typeface="Phetsarath OT" pitchFamily="2" charset="0"/>
              </a:rPr>
              <a:t>ສາທາລະນະສຸກເມືອງປາກກະດິງ, </a:t>
            </a:r>
            <a:endParaRPr lang="lo-LA" sz="3200" dirty="0" smtClean="0">
              <a:latin typeface="Phetsarath OT" pitchFamily="2" charset="0"/>
              <a:cs typeface="Phetsarath O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lo-LA" sz="3200" dirty="0" smtClean="0">
                <a:latin typeface="Phetsarath OT" pitchFamily="2" charset="0"/>
                <a:cs typeface="Phetsarath OT" pitchFamily="2" charset="0"/>
              </a:rPr>
              <a:t>ສຸກສາລາ</a:t>
            </a:r>
            <a:r>
              <a:rPr lang="lo-LA" sz="3200" dirty="0" smtClean="0">
                <a:latin typeface="Phetsarath OT" pitchFamily="2" charset="0"/>
                <a:cs typeface="Phetsarath OT" pitchFamily="2" charset="0"/>
              </a:rPr>
              <a:t>ນ້ຳທອນ, </a:t>
            </a:r>
            <a:endParaRPr lang="lo-LA" sz="3200" dirty="0" smtClean="0">
              <a:latin typeface="Phetsarath OT" pitchFamily="2" charset="0"/>
              <a:cs typeface="Phetsarath O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lo-LA" sz="3200" dirty="0" smtClean="0">
                <a:latin typeface="Phetsarath OT" pitchFamily="2" charset="0"/>
                <a:cs typeface="Phetsarath OT" pitchFamily="2" charset="0"/>
              </a:rPr>
              <a:t>ສຸກສາລາ</a:t>
            </a:r>
            <a:r>
              <a:rPr lang="lo-LA" sz="3200" dirty="0" smtClean="0">
                <a:latin typeface="Phetsarath OT" pitchFamily="2" charset="0"/>
                <a:cs typeface="Phetsarath OT" pitchFamily="2" charset="0"/>
              </a:rPr>
              <a:t>ປາກກະດິງ, </a:t>
            </a:r>
            <a:endParaRPr lang="lo-LA" sz="3200" dirty="0" smtClean="0">
              <a:latin typeface="Phetsarath OT" pitchFamily="2" charset="0"/>
              <a:cs typeface="Phetsarath O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lo-LA" sz="3200" dirty="0" smtClean="0">
                <a:latin typeface="Phetsarath OT" pitchFamily="2" charset="0"/>
                <a:cs typeface="Phetsarath OT" pitchFamily="2" charset="0"/>
              </a:rPr>
              <a:t>ຫ້ອງການ</a:t>
            </a:r>
            <a:r>
              <a:rPr lang="lo-LA" sz="3200" dirty="0" smtClean="0">
                <a:latin typeface="Phetsarath OT" pitchFamily="2" charset="0"/>
                <a:cs typeface="Phetsarath OT" pitchFamily="2" charset="0"/>
              </a:rPr>
              <a:t>ສາທາລະນະສຸກເມືອງທ່າພະບາດ, </a:t>
            </a:r>
            <a:endParaRPr lang="lo-LA" sz="3200" dirty="0" smtClean="0">
              <a:latin typeface="Phetsarath OT" pitchFamily="2" charset="0"/>
              <a:cs typeface="Phetsarath O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lo-LA" sz="3200" dirty="0" smtClean="0">
                <a:latin typeface="Phetsarath OT" pitchFamily="2" charset="0"/>
                <a:cs typeface="Phetsarath OT" pitchFamily="2" charset="0"/>
              </a:rPr>
              <a:t>ໂຮງ</a:t>
            </a:r>
            <a:r>
              <a:rPr lang="lo-LA" sz="3200" dirty="0" smtClean="0">
                <a:latin typeface="Phetsarath OT" pitchFamily="2" charset="0"/>
                <a:cs typeface="Phetsarath OT" pitchFamily="2" charset="0"/>
              </a:rPr>
              <a:t>ໝໍເມືອງທ່າພະບາດ, </a:t>
            </a:r>
            <a:endParaRPr lang="lo-LA" sz="3200" dirty="0" smtClean="0">
              <a:latin typeface="Phetsarath OT" pitchFamily="2" charset="0"/>
              <a:cs typeface="Phetsarath O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lo-LA" sz="3200" dirty="0" smtClean="0">
                <a:latin typeface="Phetsarath OT" pitchFamily="2" charset="0"/>
                <a:cs typeface="Phetsarath OT" pitchFamily="2" charset="0"/>
              </a:rPr>
              <a:t>ສຸກສາລາ</a:t>
            </a:r>
            <a:r>
              <a:rPr lang="lo-LA" sz="3200" dirty="0" smtClean="0">
                <a:latin typeface="Phetsarath OT" pitchFamily="2" charset="0"/>
                <a:cs typeface="Phetsarath OT" pitchFamily="2" charset="0"/>
              </a:rPr>
              <a:t>ບ້ານຫ້ວຍເລິກ, </a:t>
            </a:r>
            <a:endParaRPr lang="lo-LA" sz="3200" dirty="0" smtClean="0">
              <a:latin typeface="Phetsarath OT" pitchFamily="2" charset="0"/>
              <a:cs typeface="Phetsarath O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lo-LA" sz="3200" dirty="0" smtClean="0">
                <a:latin typeface="Phetsarath OT" pitchFamily="2" charset="0"/>
                <a:cs typeface="Phetsarath OT" pitchFamily="2" charset="0"/>
              </a:rPr>
              <a:t>ສຸກສາລາ</a:t>
            </a:r>
            <a:r>
              <a:rPr lang="lo-LA" sz="3200" dirty="0" smtClean="0">
                <a:latin typeface="Phetsarath OT" pitchFamily="2" charset="0"/>
                <a:cs typeface="Phetsarath OT" pitchFamily="2" charset="0"/>
              </a:rPr>
              <a:t>ບ້ານທວາຍ </a:t>
            </a:r>
            <a:endParaRPr lang="lo-LA" sz="3200" dirty="0" smtClean="0">
              <a:latin typeface="Phetsarath OT" pitchFamily="2" charset="0"/>
              <a:cs typeface="Phetsarath O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lo-LA" sz="3200" dirty="0" smtClean="0">
                <a:latin typeface="Phetsarath OT" pitchFamily="2" charset="0"/>
                <a:cs typeface="Phetsarath OT" pitchFamily="2" charset="0"/>
              </a:rPr>
              <a:t>ພ້ອມ</a:t>
            </a:r>
            <a:r>
              <a:rPr lang="lo-LA" sz="3200" dirty="0" smtClean="0">
                <a:latin typeface="Phetsarath OT" pitchFamily="2" charset="0"/>
                <a:cs typeface="Phetsarath OT" pitchFamily="2" charset="0"/>
              </a:rPr>
              <a:t>ດ້ວຍພະນັກງານທຸກໆທ່ານທີ່</a:t>
            </a:r>
            <a:r>
              <a:rPr lang="lo-LA" sz="3200" dirty="0" smtClean="0">
                <a:latin typeface="Phetsarath OT" pitchFamily="2" charset="0"/>
                <a:cs typeface="Phetsarath OT" pitchFamily="2" charset="0"/>
              </a:rPr>
              <a:t>ກ່ຽວຂ້ອງເຂົ້າຮ່ວມ</a:t>
            </a:r>
            <a:endParaRPr lang="lo-LA" sz="3200" dirty="0">
              <a:latin typeface="Phetsarath OT" pitchFamily="2" charset="0"/>
              <a:cs typeface="Phetsarath O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399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3000" y="152400"/>
            <a:ext cx="78486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o-LA" sz="3600" b="1" dirty="0" smtClean="0">
                <a:latin typeface="Phetsarath OT" pitchFamily="2" charset="0"/>
                <a:cs typeface="Phetsarath OT" pitchFamily="2" charset="0"/>
              </a:rPr>
              <a:t>ສະຖານທີ່ລົງປະຕິບັດວຽກ</a:t>
            </a:r>
            <a:r>
              <a:rPr lang="lo-LA" sz="3600" b="1" dirty="0" smtClean="0">
                <a:latin typeface="Phetsarath OT" pitchFamily="2" charset="0"/>
                <a:cs typeface="Phetsarath OT" pitchFamily="2" charset="0"/>
              </a:rPr>
              <a:t>ງານ: </a:t>
            </a:r>
            <a:endParaRPr lang="lo-LA" sz="3600" b="1" dirty="0" smtClean="0">
              <a:latin typeface="Phetsarath OT" pitchFamily="2" charset="0"/>
              <a:cs typeface="Phetsarath OT" pitchFamily="2" charset="0"/>
            </a:endParaRPr>
          </a:p>
          <a:p>
            <a:r>
              <a:rPr lang="en-US" sz="3200" dirty="0" smtClean="0">
                <a:latin typeface="Phetsarath OT" pitchFamily="2" charset="0"/>
                <a:cs typeface="Phetsarath OT" pitchFamily="2" charset="0"/>
              </a:rPr>
              <a:t>1. </a:t>
            </a:r>
            <a:r>
              <a:rPr lang="lo-LA" sz="3200" dirty="0" smtClean="0">
                <a:latin typeface="Phetsarath OT" pitchFamily="2" charset="0"/>
                <a:cs typeface="Phetsarath OT" pitchFamily="2" charset="0"/>
              </a:rPr>
              <a:t>ພະ</a:t>
            </a:r>
            <a:r>
              <a:rPr lang="lo-LA" sz="3200" dirty="0" smtClean="0">
                <a:latin typeface="Phetsarath OT" pitchFamily="2" charset="0"/>
                <a:cs typeface="Phetsarath OT" pitchFamily="2" charset="0"/>
              </a:rPr>
              <a:t>ແນກສາທາລະນະສຸກ ແຂວງບໍລິຄຳໄຊ </a:t>
            </a:r>
          </a:p>
          <a:p>
            <a:r>
              <a:rPr lang="en-US" sz="3200" dirty="0" smtClean="0">
                <a:latin typeface="Phetsarath OT" pitchFamily="2" charset="0"/>
                <a:cs typeface="Phetsarath OT" pitchFamily="2" charset="0"/>
              </a:rPr>
              <a:t>2. </a:t>
            </a:r>
            <a:r>
              <a:rPr lang="lo-LA" sz="3200" dirty="0" smtClean="0">
                <a:latin typeface="Phetsarath OT" pitchFamily="2" charset="0"/>
                <a:cs typeface="Phetsarath OT" pitchFamily="2" charset="0"/>
              </a:rPr>
              <a:t>ຫ້ອງການ</a:t>
            </a:r>
            <a:r>
              <a:rPr lang="lo-LA" sz="3200" dirty="0" smtClean="0">
                <a:latin typeface="Phetsarath OT" pitchFamily="2" charset="0"/>
                <a:cs typeface="Phetsarath OT" pitchFamily="2" charset="0"/>
              </a:rPr>
              <a:t>ສາທາລະນະສຸກເມືອງປາກກະດິງ </a:t>
            </a:r>
          </a:p>
          <a:p>
            <a:r>
              <a:rPr lang="en-US" sz="3200" dirty="0" smtClean="0">
                <a:latin typeface="Phetsarath OT" pitchFamily="2" charset="0"/>
                <a:cs typeface="Phetsarath OT" pitchFamily="2" charset="0"/>
              </a:rPr>
              <a:t>    </a:t>
            </a:r>
            <a:r>
              <a:rPr lang="lo-LA" sz="3200" dirty="0" smtClean="0">
                <a:latin typeface="Phetsarath OT" pitchFamily="2" charset="0"/>
                <a:cs typeface="Phetsarath OT" pitchFamily="2" charset="0"/>
              </a:rPr>
              <a:t>- </a:t>
            </a:r>
            <a:r>
              <a:rPr lang="lo-LA" sz="3200" dirty="0" smtClean="0">
                <a:latin typeface="Phetsarath OT" pitchFamily="2" charset="0"/>
                <a:cs typeface="Phetsarath OT" pitchFamily="2" charset="0"/>
              </a:rPr>
              <a:t>ໂຮງໝໍເມືອງປາກກະດິງ </a:t>
            </a:r>
          </a:p>
          <a:p>
            <a:r>
              <a:rPr lang="en-US" sz="32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3200" dirty="0" smtClean="0">
                <a:latin typeface="Phetsarath OT" pitchFamily="2" charset="0"/>
                <a:cs typeface="Phetsarath OT" pitchFamily="2" charset="0"/>
              </a:rPr>
              <a:t>   </a:t>
            </a:r>
            <a:r>
              <a:rPr lang="lo-LA" sz="3200" dirty="0" smtClean="0">
                <a:latin typeface="Phetsarath OT" pitchFamily="2" charset="0"/>
                <a:cs typeface="Phetsarath OT" pitchFamily="2" charset="0"/>
              </a:rPr>
              <a:t>-</a:t>
            </a:r>
            <a:r>
              <a:rPr lang="lo-LA" sz="3200" dirty="0" smtClean="0">
                <a:latin typeface="Phetsarath OT" pitchFamily="2" charset="0"/>
                <a:cs typeface="Phetsarath OT" pitchFamily="2" charset="0"/>
              </a:rPr>
              <a:t>	ສຸກສາລານ້ຳທອນ </a:t>
            </a:r>
          </a:p>
          <a:p>
            <a:r>
              <a:rPr lang="en-US" sz="3200" dirty="0" smtClean="0">
                <a:latin typeface="Phetsarath OT" pitchFamily="2" charset="0"/>
                <a:cs typeface="Phetsarath OT" pitchFamily="2" charset="0"/>
              </a:rPr>
              <a:t>    </a:t>
            </a:r>
            <a:r>
              <a:rPr lang="lo-LA" sz="3200" dirty="0" smtClean="0">
                <a:latin typeface="Phetsarath OT" pitchFamily="2" charset="0"/>
                <a:cs typeface="Phetsarath OT" pitchFamily="2" charset="0"/>
              </a:rPr>
              <a:t>-</a:t>
            </a:r>
            <a:r>
              <a:rPr lang="lo-LA" sz="3200" dirty="0" smtClean="0">
                <a:latin typeface="Phetsarath OT" pitchFamily="2" charset="0"/>
                <a:cs typeface="Phetsarath OT" pitchFamily="2" charset="0"/>
              </a:rPr>
              <a:t>	ສຸກສາລາປາກກະດິງ</a:t>
            </a:r>
          </a:p>
          <a:p>
            <a:r>
              <a:rPr lang="en-US" sz="3200" dirty="0" smtClean="0">
                <a:latin typeface="Phetsarath OT" pitchFamily="2" charset="0"/>
                <a:cs typeface="Phetsarath OT" pitchFamily="2" charset="0"/>
              </a:rPr>
              <a:t>3. </a:t>
            </a:r>
            <a:r>
              <a:rPr lang="lo-LA" sz="3200" dirty="0" smtClean="0">
                <a:latin typeface="Phetsarath OT" pitchFamily="2" charset="0"/>
                <a:cs typeface="Phetsarath OT" pitchFamily="2" charset="0"/>
              </a:rPr>
              <a:t>ຫ້ອງການ</a:t>
            </a:r>
            <a:r>
              <a:rPr lang="lo-LA" sz="3200" dirty="0" smtClean="0">
                <a:latin typeface="Phetsarath OT" pitchFamily="2" charset="0"/>
                <a:cs typeface="Phetsarath OT" pitchFamily="2" charset="0"/>
              </a:rPr>
              <a:t>ສາທາລະນະ</a:t>
            </a:r>
            <a:r>
              <a:rPr lang="lo-LA" sz="3200" dirty="0" smtClean="0">
                <a:latin typeface="Phetsarath OT" pitchFamily="2" charset="0"/>
                <a:cs typeface="Phetsarath OT" pitchFamily="2" charset="0"/>
              </a:rPr>
              <a:t>ສຸກ-ໂຮງ</a:t>
            </a:r>
            <a:r>
              <a:rPr lang="lo-LA" sz="3200" dirty="0" smtClean="0">
                <a:latin typeface="Phetsarath OT" pitchFamily="2" charset="0"/>
                <a:cs typeface="Phetsarath OT" pitchFamily="2" charset="0"/>
              </a:rPr>
              <a:t>ໝ</a:t>
            </a:r>
            <a:r>
              <a:rPr lang="lo-LA" sz="3200" dirty="0" smtClean="0">
                <a:latin typeface="Phetsarath OT" pitchFamily="2" charset="0"/>
                <a:cs typeface="Phetsarath OT" pitchFamily="2" charset="0"/>
              </a:rPr>
              <a:t>ໍເມືອງ</a:t>
            </a:r>
            <a:r>
              <a:rPr lang="en-US" sz="32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lo-LA" sz="3200" dirty="0" smtClean="0">
                <a:latin typeface="Phetsarath OT" pitchFamily="2" charset="0"/>
                <a:cs typeface="Phetsarath OT" pitchFamily="2" charset="0"/>
              </a:rPr>
              <a:t>ທ່າ</a:t>
            </a:r>
            <a:r>
              <a:rPr lang="lo-LA" sz="3200" dirty="0" smtClean="0">
                <a:latin typeface="Phetsarath OT" pitchFamily="2" charset="0"/>
                <a:cs typeface="Phetsarath OT" pitchFamily="2" charset="0"/>
              </a:rPr>
              <a:t>ພະບາດ </a:t>
            </a:r>
          </a:p>
          <a:p>
            <a:r>
              <a:rPr lang="en-US" sz="3200" dirty="0" smtClean="0">
                <a:latin typeface="Phetsarath OT" pitchFamily="2" charset="0"/>
                <a:cs typeface="Phetsarath OT" pitchFamily="2" charset="0"/>
              </a:rPr>
              <a:t>    </a:t>
            </a:r>
            <a:r>
              <a:rPr lang="lo-LA" sz="3200" dirty="0" smtClean="0">
                <a:latin typeface="Phetsarath OT" pitchFamily="2" charset="0"/>
                <a:cs typeface="Phetsarath OT" pitchFamily="2" charset="0"/>
              </a:rPr>
              <a:t>-</a:t>
            </a:r>
            <a:r>
              <a:rPr lang="lo-LA" sz="3200" dirty="0" smtClean="0">
                <a:latin typeface="Phetsarath OT" pitchFamily="2" charset="0"/>
                <a:cs typeface="Phetsarath OT" pitchFamily="2" charset="0"/>
              </a:rPr>
              <a:t>	</a:t>
            </a:r>
            <a:r>
              <a:rPr lang="lo-LA" sz="3200" dirty="0" smtClean="0">
                <a:latin typeface="Phetsarath OT" pitchFamily="2" charset="0"/>
                <a:cs typeface="Phetsarath OT" pitchFamily="2" charset="0"/>
              </a:rPr>
              <a:t>ສຸກສາລາ</a:t>
            </a:r>
            <a:r>
              <a:rPr lang="lo-LA" sz="3200" dirty="0" smtClean="0">
                <a:latin typeface="Phetsarath OT" pitchFamily="2" charset="0"/>
                <a:cs typeface="Phetsarath OT" pitchFamily="2" charset="0"/>
              </a:rPr>
              <a:t>ນາບ້ານຫ້ວຍເລິກ </a:t>
            </a:r>
          </a:p>
          <a:p>
            <a:r>
              <a:rPr lang="en-US" sz="3200" dirty="0" smtClean="0">
                <a:latin typeface="Phetsarath OT" pitchFamily="2" charset="0"/>
                <a:cs typeface="Phetsarath OT" pitchFamily="2" charset="0"/>
              </a:rPr>
              <a:t>    </a:t>
            </a:r>
            <a:r>
              <a:rPr lang="lo-LA" sz="3200" dirty="0" smtClean="0">
                <a:latin typeface="Phetsarath OT" pitchFamily="2" charset="0"/>
                <a:cs typeface="Phetsarath OT" pitchFamily="2" charset="0"/>
              </a:rPr>
              <a:t>-</a:t>
            </a:r>
            <a:r>
              <a:rPr lang="lo-LA" sz="3200" dirty="0" smtClean="0">
                <a:latin typeface="Phetsarath OT" pitchFamily="2" charset="0"/>
                <a:cs typeface="Phetsarath OT" pitchFamily="2" charset="0"/>
              </a:rPr>
              <a:t>	ສຸກສາລາປາກທວຍ</a:t>
            </a:r>
            <a:endParaRPr lang="lo-LA" sz="3200" dirty="0">
              <a:latin typeface="Phetsarath OT" pitchFamily="2" charset="0"/>
              <a:cs typeface="Phetsarath OT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152400"/>
            <a:ext cx="7924800" cy="6477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ການ</a:t>
            </a:r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ຕີລາຄາປະເມີນຜົນລວມຂອງໂຄງການ</a:t>
            </a:r>
          </a:p>
          <a:p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ຄວາມ</a:t>
            </a:r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ຄືບໜ້າ/</a:t>
            </a:r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ຜົນສຳເລັດ</a:t>
            </a:r>
            <a:endParaRPr lang="lo-LA" sz="2400" b="1" dirty="0" smtClean="0">
              <a:latin typeface="Phetsarath OT" pitchFamily="2" charset="0"/>
              <a:cs typeface="Phetsarath OT" pitchFamily="2" charset="0"/>
            </a:endParaRPr>
          </a:p>
          <a:p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ໂຄງການເອດ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ພາຍ</a:t>
            </a: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ໃຕ້ການຊີ້ນຳນຳພາຂອງຄະນະນຳຂັ້ນເທີງ ເຮັດໃຫ້ການຈັດຕັ້ງປະຕິບັດວຽກງານໃຫ້ໄດ້ຮັບຜົນດີ. </a:t>
            </a:r>
            <a:endParaRPr lang="lo-LA" sz="2400" dirty="0" smtClean="0">
              <a:latin typeface="Phetsarath OT" pitchFamily="2" charset="0"/>
              <a:cs typeface="Phetsarath O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ທີມງານແຕ່</a:t>
            </a: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ລະຂັ້ນໄດ້ໃຫ້ຄວາມຮ່ວມມືໃນການຈັດຕັ້ງປະຕິບັດ. </a:t>
            </a:r>
            <a:endParaRPr lang="lo-LA" sz="2400" dirty="0" smtClean="0">
              <a:latin typeface="Phetsarath OT" pitchFamily="2" charset="0"/>
              <a:cs typeface="Phetsarath O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ມີ</a:t>
            </a: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ງົບປະມານໃນການຈັດຕັ້ງປະຕິບັດວຽກງານ (ໄດ້ຮັບການສະໜັບສະໜູນຈາກອົງການຈັດຕັ້ງລັດຖະບານ ແລະ ສາກົນ</a:t>
            </a: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ພະນັກງານ</a:t>
            </a: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ທີ່ຮັບຜິດຊອບ ວຽກງານຕ້ານເອດ/ພຕພ ແຕ່ລະເມືອງແມ່ນເຮັດໜ້າທີ ຕາມພາລະບົດບາດທີ່ຂັ້ນເທິ່ງ ໄດ້ມອບໝາຍໃຫ້ຈົນສຳເລັດເຊັ່ນ ໃນການລາຍງານຂໍ້ມູນປະຈຳເດືອນໄດ້ເປັນປົກກະຕິ. </a:t>
            </a:r>
            <a:endParaRPr lang="lo-LA" sz="2400" dirty="0" smtClean="0">
              <a:latin typeface="Phetsarath OT" pitchFamily="2" charset="0"/>
              <a:cs typeface="Phetsarath O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ອຳນາດ</a:t>
            </a: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ການປົກຄອງທ້ອງຖີ່ນໄດ້ໃຫ້ຄວາມຮ່ວມມືເປັນຢ່າງ</a:t>
            </a: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ດີ.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ຄົນ</a:t>
            </a: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ເຈັບໄດ້ເຂົ້າເຖິງການປິ່ນປົວ 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ARV </a:t>
            </a: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ລຸດຜ່ອນອັດຕາການແຜ່ເຊື້ອ ແລະ ການ</a:t>
            </a: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ຕາຍ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ມີ</a:t>
            </a: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ການເຄື່ອນໄຫວປະຕິບັດໜ້າທີ່ບັນລຸເປົ້າໝ</a:t>
            </a: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າຍ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ການນ</a:t>
            </a: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ຕິດຕາມເຮັດກິດຈະກຳຕ່າງໆເຊັ່ນ: ໂຄສະນາເຜີຍແຜ່ສຸຂະສຶກສາ ໄດ້ຂະຫຍາຍຕົວຢ່າງກ້ວາງຂວາງ</a:t>
            </a:r>
            <a:endParaRPr lang="lo-LA" sz="2400" dirty="0">
              <a:latin typeface="Phetsarath OT" pitchFamily="2" charset="0"/>
              <a:cs typeface="Phetsarath OT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2400"/>
            <a:ext cx="79248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o-LA" sz="2000" b="1" dirty="0" smtClean="0">
                <a:latin typeface="Phetsarath OT" pitchFamily="2" charset="0"/>
                <a:cs typeface="Phetsarath OT" pitchFamily="2" charset="0"/>
              </a:rPr>
              <a:t>ໂຄງການ</a:t>
            </a:r>
            <a:r>
              <a:rPr lang="lo-LA" sz="2000" b="1" dirty="0" smtClean="0">
                <a:latin typeface="Phetsarath OT" pitchFamily="2" charset="0"/>
                <a:cs typeface="Phetsarath OT" pitchFamily="2" charset="0"/>
              </a:rPr>
              <a:t>ໄຂ້ຍຸງ</a:t>
            </a:r>
            <a:endParaRPr lang="en-US" sz="2000" b="1" dirty="0" smtClean="0">
              <a:latin typeface="Phetsarath OT" pitchFamily="2" charset="0"/>
              <a:cs typeface="Phetsarath OT" pitchFamily="2" charset="0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ໄດ້</a:t>
            </a:r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ຮັບການຊີ້ນຳໆພາຢ່າງໃກ້ສິດຈາກຂັ້ນເທີງທັງສາຍຕັ້ງ ແລະ ສາຍຂວາງ, </a:t>
            </a:r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ພ້ອມດ້ວຍອຳນາດການປົກຄອງແຕ່ລະຂັ້ນອຳນວຍຄວາມສະດວກແລະໃຫ້ການຮ່ວມມືເປັນຢ່າງດີ.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ມີ</a:t>
            </a:r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ຕາໜ່າງຄວບຄູມໄຂ້ຍຸງທົ່ວເຖີງທຸກເຂດ, ທຸກບ້ານ ເປົ້າໝາຍ ແລະ ກໍ່ໄດ້ຮັບການຝຶກອົບຮົມຢ່າງຕໍ່</a:t>
            </a:r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ເນື່ອງ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ໄດ້</a:t>
            </a:r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ຮັບການຊ່ວຍເຫຼືອດ້ານງົບປະມານ ແລະ ວັດຖຸອຸປະກອນຈາກໂຄງການກອງທືນໂລກ, </a:t>
            </a:r>
            <a:r>
              <a:rPr lang="en-US" sz="2000" dirty="0" smtClean="0">
                <a:latin typeface="Phetsarath OT" pitchFamily="2" charset="0"/>
                <a:cs typeface="Phetsarath OT" pitchFamily="2" charset="0"/>
              </a:rPr>
              <a:t>CDCII </a:t>
            </a:r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ແລະ ງົບປະມານ</a:t>
            </a:r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ລັດ.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ເອົາໃຈໃສ່ </a:t>
            </a:r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ແລະ ມີຄວາມຮັບຜິດຊອບສູງຕໍ່ໜ້າທີ່ວຽກງານຂອງພະນັກງານວິຊາການແຕ່ລະຂັ້ນ, ຕະຫຼອດຮອດ ອສບ, ຄຮບ ໃນແຕ່ລະບ້ານເປົ້າໝາຍ. </a:t>
            </a:r>
            <a:endParaRPr lang="lo-LA" sz="2000" dirty="0" smtClean="0">
              <a:latin typeface="Phetsarath OT" pitchFamily="2" charset="0"/>
              <a:cs typeface="Phetsarath OT" pitchFamily="2" charset="0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ລະບົບ</a:t>
            </a:r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ເຝົ້າລະວັງພະຍາດໄຂ້ຍຸງຢູ່ໃນແຂວງກໍ່ຄືເມືອງປາກກະດີງມີຄວາມເຂ້ັມແຂງ</a:t>
            </a:r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ຂື້ນ.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ສາມາດ</a:t>
            </a:r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ເກັບກຳໄດ້ຂໍ້ມູນຈາກບ້ານເປົ້າໝາຍໄດ້ຄົບຖ້ວນ ແລະ ທັນ</a:t>
            </a:r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ເວລາ.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ຮູ້</a:t>
            </a:r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ໄດ້ໄວສະພາບການເຈັບເປັນຍ້ອນໄຂ້ຍຸງທີ່ເກີດຂື້ນ.  </a:t>
            </a:r>
            <a:endParaRPr lang="lo-LA" sz="2000" dirty="0" smtClean="0">
              <a:latin typeface="Phetsarath OT" pitchFamily="2" charset="0"/>
              <a:cs typeface="Phetsarath OT" pitchFamily="2" charset="0"/>
            </a:endParaRPr>
          </a:p>
          <a:p>
            <a:pPr marL="228600" indent="-228600"/>
            <a:endParaRPr lang="lo-LA" sz="2000" dirty="0" smtClean="0">
              <a:latin typeface="Phetsarath OT" pitchFamily="2" charset="0"/>
              <a:cs typeface="Phetsarath OT" pitchFamily="2" charset="0"/>
            </a:endParaRPr>
          </a:p>
          <a:p>
            <a:pPr marL="228600" indent="-228600"/>
            <a:r>
              <a:rPr lang="lo-LA" sz="2000" b="1" dirty="0" smtClean="0">
                <a:latin typeface="Phetsarath OT" pitchFamily="2" charset="0"/>
                <a:cs typeface="Phetsarath OT" pitchFamily="2" charset="0"/>
              </a:rPr>
              <a:t>ໂຄງການວັນນະໂລກ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ໂດຍລວມ</a:t>
            </a:r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ໄດ້ຈັດຕັ້ງປະຕິບັດບັນດາກິດຈະກຳໄປຕາມແຜນທີ່ວາງ</a:t>
            </a:r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ໄວ້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ອັດຕາ</a:t>
            </a:r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ການຄົ້ນພົບຄົນເຈັບວັນນະໂລກໄດ້ເພີ້ມຂື້ນຫຼາຍກ່ວາ</a:t>
            </a:r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ເກົ່າ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ໄດ້</a:t>
            </a:r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ມີການຮ່ວມມືກັບອົງການຈັດຕັ້ງອື່ນ ແລະ ຜູ້ຮ່ວມງານອື່ນໄດ້ມີສ່ວນຮ່ວມໃນການເຄື່ອນໄຫວວຽກງານ</a:t>
            </a:r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ວັນນະໂລກ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ໄດ້</a:t>
            </a:r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ສົ່ງບົດລາຍງານຕາມ</a:t>
            </a:r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ປົກກະຕິ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ໂດຍ</a:t>
            </a:r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ສ່ວນໃຫຍ່ບັນດາກິດຈະກຳບັນລຸຕົວເລກຄາດໝ</a:t>
            </a:r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າຍ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ຮັບປະກັນ</a:t>
            </a:r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ໄດ້ວ່າບໍ່ມີຢາປົວພະຍາດຂາດສາງ</a:t>
            </a:r>
            <a:endParaRPr lang="lo-LA" sz="2000" dirty="0">
              <a:latin typeface="Phetsarath OT" pitchFamily="2" charset="0"/>
              <a:cs typeface="Phetsarath OT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-1"/>
            <a:ext cx="79248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o-LA" sz="2100" b="1" dirty="0" smtClean="0">
                <a:latin typeface="Phetsarath OT" pitchFamily="2" charset="0"/>
                <a:cs typeface="Phetsarath OT" pitchFamily="2" charset="0"/>
              </a:rPr>
              <a:t>ຂໍ້ຫຍຸ້ງຍາກ</a:t>
            </a:r>
            <a:endParaRPr lang="lo-LA" sz="2100" dirty="0" smtClean="0">
              <a:latin typeface="Phetsarath OT" pitchFamily="2" charset="0"/>
              <a:cs typeface="Phetsarath OT" pitchFamily="2" charset="0"/>
            </a:endParaRPr>
          </a:p>
          <a:p>
            <a:r>
              <a:rPr lang="lo-LA" sz="2100" b="1" dirty="0" smtClean="0">
                <a:latin typeface="Phetsarath OT" pitchFamily="2" charset="0"/>
                <a:cs typeface="Phetsarath OT" pitchFamily="2" charset="0"/>
              </a:rPr>
              <a:t>ໂຄງການເອດ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lo-LA" sz="2100" dirty="0" smtClean="0">
                <a:latin typeface="Phetsarath OT" pitchFamily="2" charset="0"/>
                <a:cs typeface="Phetsarath OT" pitchFamily="2" charset="0"/>
              </a:rPr>
              <a:t>ພະນັກງານ</a:t>
            </a:r>
            <a:r>
              <a:rPr lang="lo-LA" sz="2100" dirty="0" smtClean="0">
                <a:latin typeface="Phetsarath OT" pitchFamily="2" charset="0"/>
                <a:cs typeface="Phetsarath OT" pitchFamily="2" charset="0"/>
              </a:rPr>
              <a:t>ທີຮັບຜິດຊອບວຽກງານຕ້ານເອດ/ພຕພ ຂັ້ນແຂວງ, ຂັ້ນເມືອງ ຍັງບໍ່ທັນມີປະສົບການ ເພາະວ່າມີການຊັບປ່ຽນຄົນໃໝ່ມາຮັບຜິດຊອບໂດຍບໍ່ໄດ້ຜ່ານການຝຶກອົບຮົມ</a:t>
            </a:r>
            <a:r>
              <a:rPr lang="lo-LA" sz="2100" dirty="0" smtClean="0">
                <a:latin typeface="Phetsarath OT" pitchFamily="2" charset="0"/>
                <a:cs typeface="Phetsarath OT" pitchFamily="2" charset="0"/>
              </a:rPr>
              <a:t>ເລີຍ.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lo-LA" sz="2100" dirty="0" smtClean="0">
                <a:latin typeface="Phetsarath OT" pitchFamily="2" charset="0"/>
                <a:cs typeface="Phetsarath OT" pitchFamily="2" charset="0"/>
              </a:rPr>
              <a:t>ກິດຈະກຳ</a:t>
            </a:r>
            <a:r>
              <a:rPr lang="lo-LA" sz="2100" dirty="0" smtClean="0">
                <a:latin typeface="Phetsarath OT" pitchFamily="2" charset="0"/>
                <a:cs typeface="Phetsarath OT" pitchFamily="2" charset="0"/>
              </a:rPr>
              <a:t>ສາມາດຂະຫຍາຍຮອດແຕ່ຂັ້ນເມືອງເທົ່ານັ້ນ, ຍັງບໍ່ທັນໄດ້ຂະຫຍາຍຮອດຂັ້ນສຸກສາລາ</a:t>
            </a:r>
            <a:r>
              <a:rPr lang="lo-LA" sz="2100" dirty="0" smtClean="0">
                <a:latin typeface="Phetsarath OT" pitchFamily="2" charset="0"/>
                <a:cs typeface="Phetsarath OT" pitchFamily="2" charset="0"/>
              </a:rPr>
              <a:t>ເທື່ອ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lo-LA" sz="2100" dirty="0" smtClean="0">
                <a:latin typeface="Phetsarath OT" pitchFamily="2" charset="0"/>
                <a:cs typeface="Phetsarath OT" pitchFamily="2" charset="0"/>
              </a:rPr>
              <a:t>ການ</a:t>
            </a:r>
            <a:r>
              <a:rPr lang="lo-LA" sz="2100" dirty="0" smtClean="0">
                <a:latin typeface="Phetsarath OT" pitchFamily="2" charset="0"/>
                <a:cs typeface="Phetsarath OT" pitchFamily="2" charset="0"/>
              </a:rPr>
              <a:t>ລາຍງານມີບາງເມືອງຍັງຊັກຊ້າ ແລະ ບໍ່ໄດ້ຄົບທຸກສຸກສາລາ, ການຄິດໄລ່ຕົວເລກຍັງມີການຜິດ</a:t>
            </a:r>
            <a:r>
              <a:rPr lang="lo-LA" sz="2100" dirty="0" smtClean="0">
                <a:latin typeface="Phetsarath OT" pitchFamily="2" charset="0"/>
                <a:cs typeface="Phetsarath OT" pitchFamily="2" charset="0"/>
              </a:rPr>
              <a:t>ດ່ຽງ.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lo-LA" sz="2100" dirty="0" smtClean="0">
                <a:latin typeface="Phetsarath OT" pitchFamily="2" charset="0"/>
                <a:cs typeface="Phetsarath OT" pitchFamily="2" charset="0"/>
              </a:rPr>
              <a:t>ການ</a:t>
            </a:r>
            <a:r>
              <a:rPr lang="lo-LA" sz="2100" dirty="0" smtClean="0">
                <a:latin typeface="Phetsarath OT" pitchFamily="2" charset="0"/>
                <a:cs typeface="Phetsarath OT" pitchFamily="2" charset="0"/>
              </a:rPr>
              <a:t>ກວດເລືອດແບບສະມັກໃຈຍັງມີບາງບ່ອນເຮັດບໍ່ທັນໄດ້ດີ (ເພາະວ່າຂອດການປະສານງານພະນັກງານຮັບຜິດຊອບວຽກເອດ, ແມ່ແລະເດັກ ແລະ ວັນນະໂລກຍັງບໍ່ທັນມີການເຊື່ອມສານກັນດີປານໃດ</a:t>
            </a:r>
            <a:r>
              <a:rPr lang="lo-LA" sz="2100" dirty="0" smtClean="0">
                <a:latin typeface="Phetsarath OT" pitchFamily="2" charset="0"/>
                <a:cs typeface="Phetsarath OT" pitchFamily="2" charset="0"/>
              </a:rPr>
              <a:t>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lo-LA" sz="2100" dirty="0" smtClean="0">
                <a:latin typeface="Phetsarath OT" pitchFamily="2" charset="0"/>
                <a:cs typeface="Phetsarath OT" pitchFamily="2" charset="0"/>
              </a:rPr>
              <a:t>ການ</a:t>
            </a:r>
            <a:r>
              <a:rPr lang="lo-LA" sz="2100" dirty="0" smtClean="0">
                <a:latin typeface="Phetsarath OT" pitchFamily="2" charset="0"/>
                <a:cs typeface="Phetsarath OT" pitchFamily="2" charset="0"/>
              </a:rPr>
              <a:t>ດຳເນີນວຽກງານຂອງ </a:t>
            </a:r>
            <a:r>
              <a:rPr lang="en-US" sz="2100" dirty="0" smtClean="0">
                <a:latin typeface="Phetsarath OT" pitchFamily="2" charset="0"/>
                <a:cs typeface="Phetsarath OT" pitchFamily="2" charset="0"/>
              </a:rPr>
              <a:t>SW </a:t>
            </a:r>
            <a:r>
              <a:rPr lang="lo-LA" sz="2100" dirty="0" smtClean="0">
                <a:latin typeface="Phetsarath OT" pitchFamily="2" charset="0"/>
                <a:cs typeface="Phetsarath OT" pitchFamily="2" charset="0"/>
              </a:rPr>
              <a:t>ທີ່ທາງ </a:t>
            </a:r>
            <a:r>
              <a:rPr lang="en-US" sz="2100" dirty="0" smtClean="0">
                <a:latin typeface="Phetsarath OT" pitchFamily="2" charset="0"/>
                <a:cs typeface="Phetsarath OT" pitchFamily="2" charset="0"/>
              </a:rPr>
              <a:t>PEDA </a:t>
            </a:r>
            <a:r>
              <a:rPr lang="lo-LA" sz="2100" dirty="0" smtClean="0">
                <a:latin typeface="Phetsarath OT" pitchFamily="2" charset="0"/>
                <a:cs typeface="Phetsarath OT" pitchFamily="2" charset="0"/>
              </a:rPr>
              <a:t>ຈັດຕັ້ງປະຕິບັດໃນ 03 ຕົວເມືອງຂອງແຂວງແມ່ນບໍ່ຕໍ່ເນື່ອງ, ການລົງຕິດຕາມ, ກອງປະຊຸມປະຈຳໄຕຣມາດທາງກອງເລຂາກໍ່ບໍ່ໄດ້ເຂົ້າຮ່ວມນຳ (ໄດ້ເຂົ້າຮ່ວມການຝຶກອົບຮົມໃຫ້ສາວບໍລິການ 1 ຄັ້ງ/1ປີ ເທົ່ານັ້ນ</a:t>
            </a:r>
            <a:r>
              <a:rPr lang="lo-LA" sz="2100" dirty="0" smtClean="0">
                <a:latin typeface="Phetsarath OT" pitchFamily="2" charset="0"/>
                <a:cs typeface="Phetsarath OT" pitchFamily="2" charset="0"/>
              </a:rPr>
              <a:t>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lo-LA" sz="2100" dirty="0" smtClean="0">
                <a:latin typeface="Phetsarath OT" pitchFamily="2" charset="0"/>
                <a:cs typeface="Phetsarath OT" pitchFamily="2" charset="0"/>
              </a:rPr>
              <a:t>ຍັງ</a:t>
            </a:r>
            <a:r>
              <a:rPr lang="lo-LA" sz="2100" dirty="0" smtClean="0">
                <a:latin typeface="Phetsarath OT" pitchFamily="2" charset="0"/>
                <a:cs typeface="Phetsarath OT" pitchFamily="2" charset="0"/>
              </a:rPr>
              <a:t>ຂາດອຸປະກອນຮັບໃຊ້ເຂົ້າໃນວຽກງານເຊັ່ນ: ສື່ສານເອເລັກໂຕຣນິກຄົບຊຸດ (ເຄື່ອງສຽງ, ເຄື່ອງສາຍ…ເປັນຕົ້ນ</a:t>
            </a:r>
            <a:r>
              <a:rPr lang="lo-LA" sz="2100" dirty="0" smtClean="0">
                <a:latin typeface="Phetsarath OT" pitchFamily="2" charset="0"/>
                <a:cs typeface="Phetsarath OT" pitchFamily="2" charset="0"/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lo-LA" sz="2100" dirty="0" smtClean="0">
                <a:latin typeface="Phetsarath OT" pitchFamily="2" charset="0"/>
                <a:cs typeface="Phetsarath OT" pitchFamily="2" charset="0"/>
              </a:rPr>
              <a:t>ງົບປະມານ</a:t>
            </a:r>
            <a:r>
              <a:rPr lang="lo-LA" sz="2100" dirty="0" smtClean="0">
                <a:latin typeface="Phetsarath OT" pitchFamily="2" charset="0"/>
                <a:cs typeface="Phetsarath OT" pitchFamily="2" charset="0"/>
              </a:rPr>
              <a:t>ເຂົ້າໃນການເຄື່ອນໄຫວວຽກງານກໍ່ຍັງມີ</a:t>
            </a:r>
            <a:r>
              <a:rPr lang="lo-LA" sz="2100" dirty="0" smtClean="0">
                <a:latin typeface="Phetsarath OT" pitchFamily="2" charset="0"/>
                <a:cs typeface="Phetsarath OT" pitchFamily="2" charset="0"/>
              </a:rPr>
              <a:t>ຈຳກັດ.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lo-LA" sz="2100" dirty="0" smtClean="0">
                <a:latin typeface="Phetsarath OT" pitchFamily="2" charset="0"/>
                <a:cs typeface="Phetsarath OT" pitchFamily="2" charset="0"/>
              </a:rPr>
              <a:t>ຄົນ</a:t>
            </a:r>
            <a:r>
              <a:rPr lang="lo-LA" sz="2100" dirty="0" smtClean="0">
                <a:latin typeface="Phetsarath OT" pitchFamily="2" charset="0"/>
                <a:cs typeface="Phetsarath OT" pitchFamily="2" charset="0"/>
              </a:rPr>
              <a:t>ເຈັບສ່ວນໃຫຍ່ແມ່ນບໍ່ໃຫ້ການຮ່ວມມື</a:t>
            </a:r>
            <a:endParaRPr lang="lo-LA" sz="2100" dirty="0">
              <a:latin typeface="Phetsarath OT" pitchFamily="2" charset="0"/>
              <a:cs typeface="Phetsarath OT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2400"/>
            <a:ext cx="8001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o-LA" sz="2100" b="1" dirty="0" smtClean="0">
                <a:latin typeface="Phetsarath OT" pitchFamily="2" charset="0"/>
                <a:cs typeface="Phetsarath OT" pitchFamily="2" charset="0"/>
              </a:rPr>
              <a:t>ໂຄງການໄຂ້ຍຸງ</a:t>
            </a:r>
          </a:p>
          <a:p>
            <a:pPr marL="228600" indent="-228600"/>
            <a:r>
              <a:rPr lang="lo-LA" sz="2100" dirty="0" smtClean="0">
                <a:latin typeface="Phetsarath OT" pitchFamily="2" charset="0"/>
                <a:cs typeface="Phetsarath OT" pitchFamily="2" charset="0"/>
              </a:rPr>
              <a:t>•	ການອະນຸມັດງົບປະມານຊ້າ</a:t>
            </a:r>
          </a:p>
          <a:p>
            <a:pPr marL="228600" indent="-228600"/>
            <a:r>
              <a:rPr lang="lo-LA" sz="2100" dirty="0" smtClean="0">
                <a:latin typeface="Phetsarath OT" pitchFamily="2" charset="0"/>
                <a:cs typeface="Phetsarath OT" pitchFamily="2" charset="0"/>
              </a:rPr>
              <a:t>•	ອຸປະກອນຮັບໃຊ້ທີ່ຈຳເປັນໃນການເຮັດວຽກບໍ່ພຽງພໍ (ເຊັ່ນ ຄອມພີວເຕີເກົ່າ) </a:t>
            </a:r>
          </a:p>
          <a:p>
            <a:pPr marL="228600" indent="-228600"/>
            <a:r>
              <a:rPr lang="lo-LA" sz="2100" dirty="0" smtClean="0">
                <a:latin typeface="Phetsarath OT" pitchFamily="2" charset="0"/>
                <a:cs typeface="Phetsarath OT" pitchFamily="2" charset="0"/>
              </a:rPr>
              <a:t>•	ພະນັກງານຂັ້ນສຸກສາລາບາງແຫ່ງມັກມີການຊັບປ່ຽນຜູ້ຮັບຜິດຊອບ</a:t>
            </a:r>
            <a:r>
              <a:rPr lang="lo-LA" sz="2100" dirty="0" smtClean="0">
                <a:latin typeface="Phetsarath OT" pitchFamily="2" charset="0"/>
                <a:cs typeface="Phetsarath OT" pitchFamily="2" charset="0"/>
              </a:rPr>
              <a:t>ເລື້ອຍ ບໍ່</a:t>
            </a:r>
            <a:r>
              <a:rPr lang="lo-LA" sz="2100" dirty="0" smtClean="0">
                <a:latin typeface="Phetsarath OT" pitchFamily="2" charset="0"/>
                <a:cs typeface="Phetsarath OT" pitchFamily="2" charset="0"/>
              </a:rPr>
              <a:t>ເຂົ້າໃຈຕໍ່ວຽກ</a:t>
            </a:r>
            <a:r>
              <a:rPr lang="lo-LA" sz="2100" dirty="0" smtClean="0">
                <a:latin typeface="Phetsarath OT" pitchFamily="2" charset="0"/>
                <a:cs typeface="Phetsarath OT" pitchFamily="2" charset="0"/>
              </a:rPr>
              <a:t>ງານເຮັດ</a:t>
            </a:r>
            <a:r>
              <a:rPr lang="lo-LA" sz="2100" dirty="0" smtClean="0">
                <a:latin typeface="Phetsarath OT" pitchFamily="2" charset="0"/>
                <a:cs typeface="Phetsarath OT" pitchFamily="2" charset="0"/>
              </a:rPr>
              <a:t>ໃຫ້ການເກັບກຳຂໍ້ມູນຊັກ</a:t>
            </a:r>
            <a:r>
              <a:rPr lang="lo-LA" sz="2100" dirty="0" smtClean="0">
                <a:latin typeface="Phetsarath OT" pitchFamily="2" charset="0"/>
                <a:cs typeface="Phetsarath OT" pitchFamily="2" charset="0"/>
              </a:rPr>
              <a:t>ຊ້າແລະລາຍ</a:t>
            </a:r>
            <a:r>
              <a:rPr lang="lo-LA" sz="2100" dirty="0" smtClean="0">
                <a:latin typeface="Phetsarath OT" pitchFamily="2" charset="0"/>
                <a:cs typeface="Phetsarath OT" pitchFamily="2" charset="0"/>
              </a:rPr>
              <a:t>ງານໃຫ້ເມືອງບໍ່ທັນ</a:t>
            </a:r>
            <a:r>
              <a:rPr lang="lo-LA" sz="2100" dirty="0" smtClean="0">
                <a:latin typeface="Phetsarath OT" pitchFamily="2" charset="0"/>
                <a:cs typeface="Phetsarath OT" pitchFamily="2" charset="0"/>
              </a:rPr>
              <a:t>ເວລາບາງ</a:t>
            </a:r>
            <a:r>
              <a:rPr lang="lo-LA" sz="2100" dirty="0" smtClean="0">
                <a:latin typeface="Phetsarath OT" pitchFamily="2" charset="0"/>
                <a:cs typeface="Phetsarath OT" pitchFamily="2" charset="0"/>
              </a:rPr>
              <a:t>ຄັ້ງ.</a:t>
            </a:r>
          </a:p>
          <a:p>
            <a:pPr marL="228600" indent="-228600"/>
            <a:r>
              <a:rPr lang="lo-LA" sz="2100" dirty="0" smtClean="0">
                <a:latin typeface="Phetsarath OT" pitchFamily="2" charset="0"/>
                <a:cs typeface="Phetsarath OT" pitchFamily="2" charset="0"/>
              </a:rPr>
              <a:t>•	ອສບ ບາງບ້ານບໍ່ມັກຢູ່ບ້ານ ເຮັດໃຫ້ການເກັບກຳຂໍ້ມູນບາງເດືອນບໍ່ໄດ້ຄົບ</a:t>
            </a:r>
            <a:r>
              <a:rPr lang="lo-LA" sz="2100" dirty="0" smtClean="0">
                <a:latin typeface="Phetsarath OT" pitchFamily="2" charset="0"/>
                <a:cs typeface="Phetsarath OT" pitchFamily="2" charset="0"/>
              </a:rPr>
              <a:t>ຖ້ວນ.</a:t>
            </a:r>
          </a:p>
          <a:p>
            <a:pPr marL="228600" indent="-228600"/>
            <a:endParaRPr lang="lo-LA" sz="2100" dirty="0" smtClean="0">
              <a:latin typeface="Phetsarath OT" pitchFamily="2" charset="0"/>
              <a:cs typeface="Phetsarath OT" pitchFamily="2" charset="0"/>
            </a:endParaRPr>
          </a:p>
          <a:p>
            <a:pPr marL="228600" indent="-228600"/>
            <a:r>
              <a:rPr lang="lo-LA" sz="2100" b="1" dirty="0" smtClean="0">
                <a:latin typeface="Phetsarath OT" pitchFamily="2" charset="0"/>
                <a:cs typeface="Phetsarath OT" pitchFamily="2" charset="0"/>
              </a:rPr>
              <a:t>ໂຄງການວັນນະໂລກ</a:t>
            </a:r>
          </a:p>
          <a:p>
            <a:pPr marL="228600" indent="-228600"/>
            <a:r>
              <a:rPr lang="lo-LA" sz="2100" dirty="0" smtClean="0">
                <a:latin typeface="Phetsarath OT" pitchFamily="2" charset="0"/>
                <a:cs typeface="Phetsarath OT" pitchFamily="2" charset="0"/>
              </a:rPr>
              <a:t>•	ການຊອກຄົ້ນກໍລະນີສົງໃສຍັງຕໍ່າ (ພ/ງສຸກສາລານຳສົ່ງຕົວຢ່າງຍັງຕໍ່າ, </a:t>
            </a:r>
            <a:r>
              <a:rPr lang="en-US" sz="2100" dirty="0" smtClean="0">
                <a:latin typeface="Phetsarath OT" pitchFamily="2" charset="0"/>
                <a:cs typeface="Phetsarath OT" pitchFamily="2" charset="0"/>
              </a:rPr>
              <a:t>DTM </a:t>
            </a:r>
            <a:r>
              <a:rPr lang="lo-LA" sz="2100" dirty="0" smtClean="0">
                <a:latin typeface="Phetsarath OT" pitchFamily="2" charset="0"/>
                <a:cs typeface="Phetsarath OT" pitchFamily="2" charset="0"/>
              </a:rPr>
              <a:t>ບາງເມືອງມີຫຼາຍໜ້າທີ່, ລໍຖ້າຄົນເຈັບມາໂຮງໝໍເອງ)</a:t>
            </a:r>
          </a:p>
          <a:p>
            <a:pPr marL="228600" indent="-228600"/>
            <a:r>
              <a:rPr lang="lo-LA" sz="2100" dirty="0" smtClean="0">
                <a:latin typeface="Phetsarath OT" pitchFamily="2" charset="0"/>
                <a:cs typeface="Phetsarath OT" pitchFamily="2" charset="0"/>
              </a:rPr>
              <a:t>•	ການເຮັດ </a:t>
            </a:r>
            <a:r>
              <a:rPr lang="en-US" sz="2100" dirty="0" smtClean="0">
                <a:latin typeface="Phetsarath OT" pitchFamily="2" charset="0"/>
                <a:cs typeface="Phetsarath OT" pitchFamily="2" charset="0"/>
              </a:rPr>
              <a:t>DOT </a:t>
            </a:r>
            <a:r>
              <a:rPr lang="lo-LA" sz="2100" dirty="0" smtClean="0">
                <a:latin typeface="Phetsarath OT" pitchFamily="2" charset="0"/>
                <a:cs typeface="Phetsarath OT" pitchFamily="2" charset="0"/>
              </a:rPr>
              <a:t>ຂັ້ນສູກສາລາແລະເມືອງຍັງບໍ່ທັນໄດ້ດີ (ມີບັນຫາໃນການດື້ຢາ)</a:t>
            </a:r>
          </a:p>
          <a:p>
            <a:pPr marL="228600" indent="-228600"/>
            <a:r>
              <a:rPr lang="lo-LA" sz="2100" dirty="0" smtClean="0">
                <a:latin typeface="Phetsarath OT" pitchFamily="2" charset="0"/>
                <a:cs typeface="Phetsarath OT" pitchFamily="2" charset="0"/>
              </a:rPr>
              <a:t>•	ເວລາຂັ້ນແຂວງລົງວຽກ, ມີບາງເມືອງບໍ່ເອົາໃຈໃສ່, ບອກແລ້ວບໍ່ເຮັດຕາມຄຳແນະນຳ ຫລື ໄປເຮັດວຽກອື່ນໆ ວ່າໂຕມີວຽກຫຼາຍ</a:t>
            </a:r>
          </a:p>
          <a:p>
            <a:pPr marL="228600" indent="-228600"/>
            <a:r>
              <a:rPr lang="lo-LA" sz="2100" dirty="0" smtClean="0">
                <a:latin typeface="Phetsarath OT" pitchFamily="2" charset="0"/>
                <a:cs typeface="Phetsarath OT" pitchFamily="2" charset="0"/>
              </a:rPr>
              <a:t>•	ການຕິດຕາມທ້າຍເດືອນເຊັ່ນ: ທ້າຍເດືອນທີ່ 2, 3, 5, 6 ແລະ 8 ຍັງບໍ່ທັນໄດ້ເຕັມສ່ວນທີ່ກຳນົດໄວ້.</a:t>
            </a:r>
          </a:p>
          <a:p>
            <a:pPr marL="228600" indent="-228600"/>
            <a:r>
              <a:rPr lang="lo-LA" sz="2100" dirty="0" smtClean="0">
                <a:latin typeface="Phetsarath OT" pitchFamily="2" charset="0"/>
                <a:cs typeface="Phetsarath OT" pitchFamily="2" charset="0"/>
              </a:rPr>
              <a:t>•	ເວລາເມືອງລົງຕິດຕາມສຸກສາລາ, ການແນະນຳຍັງບໍ່ເຕັມສ່ວນຕາມໜ້າທີ່ຂອງຕົນຮັບຜິດຊອບເຊັ່ນ: ການໝາຍບັດກີນຢາຂອງຄົນເຈັບ, ຫລື ປີ້ມຂື້ນທະບຽນຂອງຄົນເຈັບ, ຫລື ຄົນເຈັບປື່ນປົວຫຼາຍດີ, ຈົບກຳນົດ, ຕາຍ ຍັງບໍ່ທັນເອົາບັດມາໄວ້ຢູ່ເມືອງເພື່ອລຽງເລກລຳດັບຕາມປື້ມຂື້ນທະບຽນຂອງຄົນເຈັບ ແຕ່ລະປີ.</a:t>
            </a:r>
          </a:p>
          <a:p>
            <a:pPr marL="228600" indent="-228600"/>
            <a:r>
              <a:rPr lang="lo-LA" sz="2100" dirty="0" smtClean="0">
                <a:latin typeface="Phetsarath OT" pitchFamily="2" charset="0"/>
                <a:cs typeface="Phetsarath OT" pitchFamily="2" charset="0"/>
              </a:rPr>
              <a:t>•	ເວລາລົງຢຽມບ້ານ ການກັ່ນຕອງຊອກຫາຄົນເຈັບທີ່ສົງໃສເປັນວັນນະໂລກຍັງຕໍ່າ.</a:t>
            </a:r>
            <a:endParaRPr lang="lo-LA" sz="2100" dirty="0">
              <a:latin typeface="Phetsarath OT" pitchFamily="2" charset="0"/>
              <a:cs typeface="Phetsarath OT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52400"/>
            <a:ext cx="80772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o-LA" sz="2000" b="1" dirty="0" smtClean="0">
                <a:latin typeface="Phetsarath OT" pitchFamily="2" charset="0"/>
                <a:cs typeface="Phetsarath OT" pitchFamily="2" charset="0"/>
              </a:rPr>
              <a:t>ວິທີ</a:t>
            </a:r>
            <a:r>
              <a:rPr lang="lo-LA" sz="2000" b="1" dirty="0" smtClean="0">
                <a:latin typeface="Phetsarath OT" pitchFamily="2" charset="0"/>
                <a:cs typeface="Phetsarath OT" pitchFamily="2" charset="0"/>
              </a:rPr>
              <a:t>ການແກ້ໄຂ</a:t>
            </a:r>
          </a:p>
          <a:p>
            <a:r>
              <a:rPr lang="lo-LA" sz="2000" b="1" dirty="0" smtClean="0">
                <a:latin typeface="Phetsarath OT" pitchFamily="2" charset="0"/>
                <a:cs typeface="Phetsarath OT" pitchFamily="2" charset="0"/>
              </a:rPr>
              <a:t>ໂຄງການເອດ</a:t>
            </a:r>
          </a:p>
          <a:p>
            <a:pPr marL="228600" indent="-228600"/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•	ໜ່ວຍງານຕ້ານເອດ ແລະ ວັນນະໂລກ ຕ້ອງມີການປະສານສົບທົບກັນຢ່າງຕໍ່ເນື່ອງ ໃຫ້ກຳນົດງົບປະມານເຄື່ອນໄຫວໃຫ້ເມືອງ,ສຸກສາລາໂດຍສະເພາະເຂດຫ່າງໄກສອກຫຼີກ.</a:t>
            </a:r>
          </a:p>
          <a:p>
            <a:pPr marL="228600" indent="-228600"/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•	ການວາງແຜນການໃນການຈັດຕັ້ງປະຕິບັດ ຄວນຈະແມ່ນຂັ້ນແຂວງເປັນຜູ້ວາງແຜນການ ຈຶ່ງຈະປົກຄຸມການຄວບຄຸມພະຍາດເອດ-ພຕພ ໄດ້ຢ່າງທົ່ວເຖິງ.</a:t>
            </a:r>
          </a:p>
          <a:p>
            <a:pPr marL="228600" indent="-228600"/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•	ໃຫ້ສູນກາງລົງຊຸກຍູ້ຕິດຕາມວຽກງານຕື່ມ</a:t>
            </a:r>
          </a:p>
          <a:p>
            <a:pPr marL="228600" indent="-228600"/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•	ໃຫ້ມີການເຜີຍແຜ່ ເຮັດສຸຂະສຶກສາ ຕາມເຂດສາທາລະນະສຸກ</a:t>
            </a:r>
          </a:p>
          <a:p>
            <a:pPr marL="228600" indent="-228600"/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•	ໃຫ້ມີງົບປະມານສະເພາະຂອງພະຍາດ </a:t>
            </a:r>
            <a:r>
              <a:rPr lang="en-US" sz="2000" dirty="0" smtClean="0">
                <a:latin typeface="Phetsarath OT" pitchFamily="2" charset="0"/>
                <a:cs typeface="Phetsarath OT" pitchFamily="2" charset="0"/>
              </a:rPr>
              <a:t>HIV</a:t>
            </a:r>
            <a:endParaRPr lang="lo-LA" sz="2000" dirty="0" smtClean="0">
              <a:latin typeface="Phetsarath OT" pitchFamily="2" charset="0"/>
              <a:cs typeface="Phetsarath OT" pitchFamily="2" charset="0"/>
            </a:endParaRPr>
          </a:p>
          <a:p>
            <a:pPr marL="228600" indent="-228600"/>
            <a:endParaRPr lang="en-US" sz="2000" dirty="0" smtClean="0">
              <a:latin typeface="Phetsarath OT" pitchFamily="2" charset="0"/>
              <a:cs typeface="Phetsarath OT" pitchFamily="2" charset="0"/>
            </a:endParaRPr>
          </a:p>
          <a:p>
            <a:pPr marL="228600" indent="-228600"/>
            <a:r>
              <a:rPr lang="lo-LA" sz="2000" b="1" dirty="0" smtClean="0">
                <a:latin typeface="Phetsarath OT" pitchFamily="2" charset="0"/>
                <a:cs typeface="Phetsarath OT" pitchFamily="2" charset="0"/>
              </a:rPr>
              <a:t>ໂຄງການໄຂ້ຍຸງ</a:t>
            </a:r>
          </a:p>
          <a:p>
            <a:pPr marL="228600" indent="-228600"/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•	ຕ້ອງປະກອບພະນັກງານໃຫ້ພຽງພໍ ຫລື ກໍ່ຕ້ອງໄດ້ຄັດເລືອກພະນັກງານທີມີຄວາມສາມາດເຣັດວຽກງານໄດ້ດີຂື້ນ</a:t>
            </a:r>
          </a:p>
          <a:p>
            <a:pPr marL="228600" indent="-228600"/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•	ເຊື່ອມສານການເຮັດວຽກກັບບັນດາໂຄງການອື່ນໆ ເພື່ອສ້າງຄວາມເຂັ້ມແຂງໃນຂັ້ນເມືອງ   </a:t>
            </a:r>
          </a:p>
          <a:p>
            <a:pPr marL="228600" indent="-228600"/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•	ຈັດການອົບຮົມຄືນດ້ານການຄຸ້ມຄອງບໍລິຫານໂຄງການໃຫ້ພະນັກງານທຸກຂັ້ນ  </a:t>
            </a:r>
          </a:p>
          <a:p>
            <a:pPr marL="228600" indent="-228600"/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•	ອອກແຮງໂຄສະນາສຸຂະສຶກສາໃຫ້ປະຊາຊົນຢ່າງທົ່ວເຖິງ ໃຫ້ເຫັນໄດ້ຄວາມສຳຄັນຂອງການນອນໃນມຸ້ງ ເພື່ອປ້ອງກັນພະຍາດໄຂ້ຍຸງ</a:t>
            </a:r>
          </a:p>
          <a:p>
            <a:pPr marL="228600" indent="-228600"/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•	ເພີ້ມງົບປະມານໃນການລົງຊ່ວຍຕິດຕາມຊຸກຍູ້ຂັ້ນເມືອງ, ສຸກສາລາ ແລະ ບ້ານ  </a:t>
            </a:r>
          </a:p>
          <a:p>
            <a:pPr marL="228600" indent="-228600"/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•	ຄວນເອົາໃຈໃສ່ປັບປຸງລະບົບລາຍງານ, ໂດຍການເຮັດທົດລອງໃນຂັ້ນແຂວງ, ເມືອງ, ສຸກສາລາ ແລະ ລົງຮອດບ້ານ ເພື່ອກຳໄດ້ບົດຮຽນຕົວຈິງ</a:t>
            </a:r>
          </a:p>
          <a:p>
            <a:pPr marL="228600" indent="-228600"/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•	ຄວນຈັດສົ່ງຢາປິ່ນປົວບາງໝວດທີ່ເຫັນວ່າຂາດໃນຂັ້ນເມືອງແລະບ້ານ</a:t>
            </a:r>
            <a:endParaRPr lang="lo-LA" sz="2000" dirty="0">
              <a:latin typeface="Phetsarath OT" pitchFamily="2" charset="0"/>
              <a:cs typeface="Phetsarath OT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2398"/>
            <a:ext cx="79248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o-LA" sz="2200" b="1" dirty="0" smtClean="0">
                <a:latin typeface="Phetsarath OT" pitchFamily="2" charset="0"/>
                <a:cs typeface="Phetsarath OT" pitchFamily="2" charset="0"/>
              </a:rPr>
              <a:t>ໂຄງການວັນນະໂລກ</a:t>
            </a:r>
          </a:p>
          <a:p>
            <a:pPr marL="228600" indent="-228600"/>
            <a:r>
              <a:rPr lang="lo-LA" sz="2100" dirty="0" smtClean="0">
                <a:latin typeface="Phetsarath OT" pitchFamily="2" charset="0"/>
                <a:cs typeface="Phetsarath OT" pitchFamily="2" charset="0"/>
              </a:rPr>
              <a:t>•</a:t>
            </a:r>
            <a:r>
              <a:rPr lang="lo-LA" sz="2200" dirty="0" smtClean="0">
                <a:latin typeface="Phetsarath OT" pitchFamily="2" charset="0"/>
                <a:cs typeface="Phetsarath OT" pitchFamily="2" charset="0"/>
              </a:rPr>
              <a:t>	</a:t>
            </a:r>
            <a:r>
              <a:rPr lang="lo-LA" sz="2100" dirty="0" smtClean="0">
                <a:latin typeface="Phetsarath OT" pitchFamily="2" charset="0"/>
                <a:cs typeface="Phetsarath OT" pitchFamily="2" charset="0"/>
              </a:rPr>
              <a:t>ເຮັດໃຫ້ໜ້າວຽກຂອງພະນັກງານຜູ້ຮັບຜິດຊອບໜ້ອຍລົງ ໃຫ້ລົງຫາສຸກສາລາ </a:t>
            </a:r>
            <a:r>
              <a:rPr lang="lo-LA" sz="2100" dirty="0" smtClean="0">
                <a:latin typeface="Phetsarath OT" pitchFamily="2" charset="0"/>
                <a:cs typeface="Phetsarath OT" pitchFamily="2" charset="0"/>
              </a:rPr>
              <a:t>ແລະບ້ານ</a:t>
            </a:r>
            <a:r>
              <a:rPr lang="lo-LA" sz="2100" dirty="0" smtClean="0">
                <a:latin typeface="Phetsarath OT" pitchFamily="2" charset="0"/>
                <a:cs typeface="Phetsarath OT" pitchFamily="2" charset="0"/>
              </a:rPr>
              <a:t>ທີ່ມີກໍລະນີສົງໃສໃຫ້ໃດ້ຕາມຕົວເລກຄາດຄະເນຂອງເຂດສຸກສາລາປົກຄຸມ </a:t>
            </a:r>
          </a:p>
          <a:p>
            <a:pPr marL="228600" indent="-228600"/>
            <a:r>
              <a:rPr lang="lo-LA" sz="2100" dirty="0" smtClean="0">
                <a:latin typeface="Phetsarath OT" pitchFamily="2" charset="0"/>
                <a:cs typeface="Phetsarath OT" pitchFamily="2" charset="0"/>
              </a:rPr>
              <a:t>•	ເວລາແຂວງ, ເມືອງລົງຕິດຕາມຊຸກຍູ້ ໃຫ້ເພີ່ມຄວາມຫ້າວຫັນ ແລະ ເຮັດວຽກຮ່ວມກັນເປັນຢ່າງດີ.</a:t>
            </a:r>
          </a:p>
          <a:p>
            <a:pPr marL="228600" indent="-228600"/>
            <a:r>
              <a:rPr lang="lo-LA" sz="2100" dirty="0" smtClean="0">
                <a:latin typeface="Phetsarath OT" pitchFamily="2" charset="0"/>
                <a:cs typeface="Phetsarath OT" pitchFamily="2" charset="0"/>
              </a:rPr>
              <a:t>•	ເວລາເມືອງລົງຕິດຕາມຂັ້ນສຸກສາລາຕ້ອງເບິ່ງຕາມພາລະໜ້າທີ່ຂອງຜູ້ຮັບຜິດຊອບຂັ້ນເມືອງ.</a:t>
            </a:r>
          </a:p>
          <a:p>
            <a:pPr marL="228600" indent="-228600"/>
            <a:r>
              <a:rPr lang="lo-LA" sz="2100" dirty="0" smtClean="0">
                <a:latin typeface="Phetsarath OT" pitchFamily="2" charset="0"/>
                <a:cs typeface="Phetsarath OT" pitchFamily="2" charset="0"/>
              </a:rPr>
              <a:t>•	ມອບໃຫ້ພະນັກງານສຸກສາລາ ແລະ ເມືອງ ທີ່ໄກ້ບ້ານຄົນເຈັບໄດ້ເຮັດ </a:t>
            </a:r>
            <a:r>
              <a:rPr lang="en-US" sz="2100" dirty="0" smtClean="0">
                <a:latin typeface="Phetsarath OT" pitchFamily="2" charset="0"/>
                <a:cs typeface="Phetsarath OT" pitchFamily="2" charset="0"/>
              </a:rPr>
              <a:t>DOT </a:t>
            </a:r>
            <a:r>
              <a:rPr lang="lo-LA" sz="2100" dirty="0" smtClean="0">
                <a:latin typeface="Phetsarath OT" pitchFamily="2" charset="0"/>
                <a:cs typeface="Phetsarath OT" pitchFamily="2" charset="0"/>
              </a:rPr>
              <a:t>ທຸກມື້ </a:t>
            </a:r>
          </a:p>
          <a:p>
            <a:pPr marL="228600" indent="-228600"/>
            <a:endParaRPr lang="lo-LA" sz="2200" dirty="0" smtClean="0">
              <a:latin typeface="Phetsarath OT" pitchFamily="2" charset="0"/>
              <a:cs typeface="Phetsarath OT" pitchFamily="2" charset="0"/>
            </a:endParaRPr>
          </a:p>
          <a:p>
            <a:pPr marL="228600" indent="-228600"/>
            <a:r>
              <a:rPr lang="lo-LA" sz="2200" b="1" dirty="0" smtClean="0">
                <a:latin typeface="Phetsarath OT" pitchFamily="2" charset="0"/>
                <a:cs typeface="Phetsarath OT" pitchFamily="2" charset="0"/>
              </a:rPr>
              <a:t>ສັງລວມບັນດາກິດຈະກຳຫຼັກທີ່ຕ້ອງໄດ້ຈັດຕັ້ງປະຕິບັດ:</a:t>
            </a:r>
          </a:p>
          <a:p>
            <a:pPr marL="228600" indent="-228600"/>
            <a:r>
              <a:rPr lang="lo-LA" sz="2200" dirty="0" smtClean="0">
                <a:latin typeface="Phetsarath OT" pitchFamily="2" charset="0"/>
                <a:cs typeface="Phetsarath OT" pitchFamily="2" charset="0"/>
              </a:rPr>
              <a:t>•	ສົ່ງຕົວຢ່າງກໍລະນີສົງໄສ, ຕິດຕາມການປີ່ນປົວ</a:t>
            </a:r>
          </a:p>
          <a:p>
            <a:pPr marL="228600" indent="-228600"/>
            <a:r>
              <a:rPr lang="lo-LA" sz="2200" dirty="0" smtClean="0">
                <a:latin typeface="Phetsarath OT" pitchFamily="2" charset="0"/>
                <a:cs typeface="Phetsarath OT" pitchFamily="2" charset="0"/>
              </a:rPr>
              <a:t>•	ລົງຢ້ຽມຢາມຄົນເຈັບວັນນະໂຣກຕາມບ້ານ</a:t>
            </a:r>
          </a:p>
          <a:p>
            <a:pPr marL="228600" indent="-228600"/>
            <a:r>
              <a:rPr lang="lo-LA" sz="2200" dirty="0" smtClean="0">
                <a:latin typeface="Phetsarath OT" pitchFamily="2" charset="0"/>
                <a:cs typeface="Phetsarath OT" pitchFamily="2" charset="0"/>
              </a:rPr>
              <a:t>•	ອົບຮົມ ຫຼື ອົບຮົມຄືນໃຫ້ພະນັກງານສຸກສາລາ ກ່ຽວກັບການນຳໃຊ້ </a:t>
            </a:r>
            <a:r>
              <a:rPr lang="en-US" sz="2200" dirty="0" smtClean="0">
                <a:latin typeface="Phetsarath OT" pitchFamily="2" charset="0"/>
                <a:cs typeface="Phetsarath OT" pitchFamily="2" charset="0"/>
              </a:rPr>
              <a:t>DOT</a:t>
            </a:r>
          </a:p>
          <a:p>
            <a:pPr marL="228600" indent="-228600"/>
            <a:r>
              <a:rPr lang="en-US" sz="2200" dirty="0" smtClean="0">
                <a:latin typeface="Phetsarath OT" pitchFamily="2" charset="0"/>
                <a:cs typeface="Phetsarath OT" pitchFamily="2" charset="0"/>
              </a:rPr>
              <a:t>•	</a:t>
            </a:r>
            <a:r>
              <a:rPr lang="lo-LA" sz="2200" dirty="0" smtClean="0">
                <a:latin typeface="Phetsarath OT" pitchFamily="2" charset="0"/>
                <a:cs typeface="Phetsarath OT" pitchFamily="2" charset="0"/>
              </a:rPr>
              <a:t>ອົບຮົມຄືນໃຫ້ ອສບ ກ່ຽວກັບການນຳໃຊ້ </a:t>
            </a:r>
            <a:r>
              <a:rPr lang="en-US" sz="2200" dirty="0" smtClean="0">
                <a:latin typeface="Phetsarath OT" pitchFamily="2" charset="0"/>
                <a:cs typeface="Phetsarath OT" pitchFamily="2" charset="0"/>
              </a:rPr>
              <a:t>DOT </a:t>
            </a:r>
            <a:r>
              <a:rPr lang="lo-LA" sz="2200" dirty="0" smtClean="0">
                <a:latin typeface="Phetsarath OT" pitchFamily="2" charset="0"/>
                <a:cs typeface="Phetsarath OT" pitchFamily="2" charset="0"/>
              </a:rPr>
              <a:t>ຢູ່ຊຸມຊົນ</a:t>
            </a:r>
          </a:p>
          <a:p>
            <a:pPr marL="228600" indent="-228600"/>
            <a:r>
              <a:rPr lang="lo-LA" sz="2200" dirty="0" smtClean="0">
                <a:latin typeface="Phetsarath OT" pitchFamily="2" charset="0"/>
                <a:cs typeface="Phetsarath OT" pitchFamily="2" charset="0"/>
              </a:rPr>
              <a:t>•	ເຜີຍແຜ່ສຸຂະສຶກສາກ່ຽວກັບພະຍາດວັນນະໂຣກ ຜ່ານສື່ວິທະຍຸ-ໂທລະພາບ</a:t>
            </a:r>
          </a:p>
          <a:p>
            <a:pPr marL="228600" indent="-228600"/>
            <a:r>
              <a:rPr lang="lo-LA" sz="2200" dirty="0" smtClean="0">
                <a:latin typeface="Phetsarath OT" pitchFamily="2" charset="0"/>
                <a:cs typeface="Phetsarath OT" pitchFamily="2" charset="0"/>
              </a:rPr>
              <a:t>•	ລົງຕິດຕາມຊຸກຍູ້ຈາກແຂວງຫາເມືອງ ຫຼື ສຸກສາລາ</a:t>
            </a:r>
          </a:p>
          <a:p>
            <a:pPr marL="228600" indent="-228600"/>
            <a:r>
              <a:rPr lang="lo-LA" sz="2200" dirty="0" smtClean="0">
                <a:latin typeface="Phetsarath OT" pitchFamily="2" charset="0"/>
                <a:cs typeface="Phetsarath OT" pitchFamily="2" charset="0"/>
              </a:rPr>
              <a:t>•	ລົງຕິດຕາມຊຸກຍູ້ຈາກເມືອງຫາສຸກສາລາ-ບ້ານ</a:t>
            </a:r>
          </a:p>
          <a:p>
            <a:pPr marL="228600" indent="-228600"/>
            <a:r>
              <a:rPr lang="lo-LA" sz="2200" dirty="0" smtClean="0">
                <a:latin typeface="Phetsarath OT" pitchFamily="2" charset="0"/>
                <a:cs typeface="Phetsarath OT" pitchFamily="2" charset="0"/>
              </a:rPr>
              <a:t>•	ງົບບໍລິຫານຫ້ອງການ	</a:t>
            </a:r>
            <a:endParaRPr lang="lo-LA" sz="2200" dirty="0">
              <a:latin typeface="Phetsarath OT" pitchFamily="2" charset="0"/>
              <a:cs typeface="Phetsarath OT" pitchFamily="2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1517</TotalTime>
  <Words>998</Words>
  <Application>Microsoft Office PowerPoint</Application>
  <PresentationFormat>On-screen Show (4:3)</PresentationFormat>
  <Paragraphs>231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Solstice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ກອງປະຊຸມສະຫຼຸບວຽກງານຄວບຄຸມໄຂ້ມາລາເຣຍ ສົກປີ 2013-2014  ແລະ ວາງແຜນສົກປີ 2014-201໌໌5</dc:title>
  <dc:creator>ADMIN</dc:creator>
  <cp:lastModifiedBy>SALY</cp:lastModifiedBy>
  <cp:revision>115</cp:revision>
  <dcterms:created xsi:type="dcterms:W3CDTF">2014-08-28T00:24:10Z</dcterms:created>
  <dcterms:modified xsi:type="dcterms:W3CDTF">2016-05-31T09:22:45Z</dcterms:modified>
</cp:coreProperties>
</file>