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02" r:id="rId1"/>
  </p:sldMasterIdLst>
  <p:sldIdLst>
    <p:sldId id="256" r:id="rId2"/>
    <p:sldId id="261" r:id="rId3"/>
    <p:sldId id="366" r:id="rId4"/>
    <p:sldId id="364" r:id="rId5"/>
    <p:sldId id="365" r:id="rId6"/>
    <p:sldId id="369" r:id="rId7"/>
    <p:sldId id="372" r:id="rId8"/>
    <p:sldId id="370" r:id="rId9"/>
    <p:sldId id="360" r:id="rId10"/>
    <p:sldId id="361" r:id="rId11"/>
    <p:sldId id="362" r:id="rId12"/>
    <p:sldId id="363" r:id="rId13"/>
    <p:sldId id="342" r:id="rId14"/>
  </p:sldIdLst>
  <p:sldSz cx="9906000" cy="6858000" type="A4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12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6" autoAdjust="0"/>
    <p:restoredTop sz="94660"/>
  </p:normalViewPr>
  <p:slideViewPr>
    <p:cSldViewPr snapToGrid="0">
      <p:cViewPr>
        <p:scale>
          <a:sx n="90" d="100"/>
          <a:sy n="90" d="100"/>
        </p:scale>
        <p:origin x="1003" y="53"/>
      </p:cViewPr>
      <p:guideLst>
        <p:guide pos="312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98119" y="182879"/>
            <a:ext cx="9509760" cy="6492240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1859" y="882376"/>
            <a:ext cx="8098155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60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8994" y="3869636"/>
            <a:ext cx="7123886" cy="1388165"/>
          </a:xfrm>
        </p:spPr>
        <p:txBody>
          <a:bodyPr>
            <a:normAutofit/>
          </a:bodyPr>
          <a:lstStyle>
            <a:lvl1pPr marL="0" indent="0" algn="ctr">
              <a:spcBef>
                <a:spcPts val="1000"/>
              </a:spcBef>
              <a:buNone/>
              <a:defRPr sz="1800">
                <a:solidFill>
                  <a:srgbClr val="FFFFFF"/>
                </a:solidFill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0CC41F5-09FB-4ADB-B331-F3F91E4CCD5A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950D171-9ECA-4B73-916C-2A3AD99684D5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607662" y="3733800"/>
            <a:ext cx="668655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29608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C41F5-09FB-4ADB-B331-F3F91E4CCD5A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0D171-9ECA-4B73-916C-2A3AD9968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177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762000"/>
            <a:ext cx="1888331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28688" y="762000"/>
            <a:ext cx="6036469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C41F5-09FB-4ADB-B331-F3F91E4CCD5A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0D171-9ECA-4B73-916C-2A3AD9968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4125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Layout">
    <p:bg>
      <p:bgPr>
        <a:solidFill>
          <a:srgbClr val="4443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413"/>
            <a:ext cx="4177448" cy="6847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6275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C41F5-09FB-4ADB-B331-F3F91E4CCD5A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0D171-9ECA-4B73-916C-2A3AD9968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470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8970" y="1173575"/>
            <a:ext cx="8098155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60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89316" y="4154520"/>
            <a:ext cx="7124891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C41F5-09FB-4ADB-B331-F3F91E4CCD5A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0D171-9ECA-4B73-916C-2A3AD99684D5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609726" y="4020408"/>
            <a:ext cx="668655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8792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8688" y="2057399"/>
            <a:ext cx="386334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435" y="2057400"/>
            <a:ext cx="386334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C41F5-09FB-4ADB-B331-F3F91E4CCD5A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0D171-9ECA-4B73-916C-2A3AD9968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692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8688" y="2001511"/>
            <a:ext cx="386334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8688" y="2721483"/>
            <a:ext cx="386334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703" y="1999032"/>
            <a:ext cx="386334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703" y="2719322"/>
            <a:ext cx="386334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C41F5-09FB-4ADB-B331-F3F91E4CCD5A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0D171-9ECA-4B73-916C-2A3AD9968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947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C41F5-09FB-4ADB-B331-F3F91E4CCD5A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0D171-9ECA-4B73-916C-2A3AD9968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057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C41F5-09FB-4ADB-B331-F3F91E4CCD5A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0D171-9ECA-4B73-916C-2A3AD9968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367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8688" y="1097280"/>
            <a:ext cx="307086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3424" y="1097280"/>
            <a:ext cx="4495441" cy="466344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8688" y="2834640"/>
            <a:ext cx="3070860" cy="29260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C41F5-09FB-4ADB-B331-F3F91E4CCD5A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0D171-9ECA-4B73-916C-2A3AD9968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997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8688" y="1097280"/>
            <a:ext cx="307086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54033" y="1069848"/>
            <a:ext cx="4612512" cy="4645153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8688" y="2834640"/>
            <a:ext cx="307086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C41F5-09FB-4ADB-B331-F3F91E4CCD5A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0D171-9ECA-4B73-916C-2A3AD9968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562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98120" y="182880"/>
            <a:ext cx="9509760" cy="649224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28688" y="609600"/>
            <a:ext cx="802386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8689" y="2057400"/>
            <a:ext cx="8021707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28684" y="6223830"/>
            <a:ext cx="18923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fld id="{40CC41F5-09FB-4ADB-B331-F3F91E4CCD5A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08683" y="6223830"/>
            <a:ext cx="38331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244" y="6223830"/>
            <a:ext cx="13863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F950D171-9ECA-4B73-916C-2A3AD9968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169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3" r:id="rId1"/>
    <p:sldLayoutId id="2147484104" r:id="rId2"/>
    <p:sldLayoutId id="2147484105" r:id="rId3"/>
    <p:sldLayoutId id="2147484106" r:id="rId4"/>
    <p:sldLayoutId id="2147484107" r:id="rId5"/>
    <p:sldLayoutId id="2147484108" r:id="rId6"/>
    <p:sldLayoutId id="2147484109" r:id="rId7"/>
    <p:sldLayoutId id="2147484110" r:id="rId8"/>
    <p:sldLayoutId id="2147484111" r:id="rId9"/>
    <p:sldLayoutId id="2147484112" r:id="rId10"/>
    <p:sldLayoutId id="2147484113" r:id="rId11"/>
    <p:sldLayoutId id="2147484114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37160" algn="l" defTabSz="6858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92012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1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3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5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17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fif"/><Relationship Id="rId7" Type="http://schemas.openxmlformats.org/officeDocument/2006/relationships/image" Target="../media/image15.jfif"/><Relationship Id="rId2" Type="http://schemas.openxmlformats.org/officeDocument/2006/relationships/image" Target="../media/image11.jf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f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f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fif"/><Relationship Id="rId2" Type="http://schemas.openxmlformats.org/officeDocument/2006/relationships/image" Target="../media/image27.jf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fi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AB2E869-0425-49DF-B943-670C14F6406E}"/>
              </a:ext>
            </a:extLst>
          </p:cNvPr>
          <p:cNvSpPr/>
          <p:nvPr/>
        </p:nvSpPr>
        <p:spPr>
          <a:xfrm>
            <a:off x="366131" y="3603393"/>
            <a:ext cx="8659069" cy="132343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CCM-CSO, Key population and People Living with Diseases Constituency </a:t>
            </a:r>
          </a:p>
          <a:p>
            <a:r>
              <a:rPr lang="en-US" sz="2000" dirty="0">
                <a:solidFill>
                  <a:schemeClr val="bg1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25 March 2022</a:t>
            </a:r>
          </a:p>
          <a:p>
            <a:r>
              <a:rPr lang="en-US" sz="2000" dirty="0">
                <a:solidFill>
                  <a:schemeClr val="bg1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Don Chan Palace Hotel, The Conference Room 2</a:t>
            </a:r>
            <a:r>
              <a:rPr lang="en-US" sz="2000" baseline="30000" dirty="0">
                <a:solidFill>
                  <a:schemeClr val="bg1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nd</a:t>
            </a:r>
            <a:r>
              <a:rPr lang="en-US" sz="2000" dirty="0">
                <a:solidFill>
                  <a:schemeClr val="bg1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 Floor, VTE Capital</a:t>
            </a:r>
          </a:p>
          <a:p>
            <a:r>
              <a:rPr lang="en-US" sz="2000" dirty="0">
                <a:solidFill>
                  <a:schemeClr val="bg1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Presented by: Mrs. </a:t>
            </a:r>
            <a:r>
              <a:rPr lang="en-US" sz="2000" dirty="0" err="1">
                <a:solidFill>
                  <a:schemeClr val="bg1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Kopkeo</a:t>
            </a:r>
            <a:r>
              <a:rPr lang="en-US" sz="2000" dirty="0">
                <a:solidFill>
                  <a:schemeClr val="bg1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Samnanveth</a:t>
            </a:r>
            <a:r>
              <a:rPr lang="en-US" sz="2000" dirty="0">
                <a:solidFill>
                  <a:schemeClr val="bg1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, Rep from TB </a:t>
            </a:r>
            <a:endParaRPr lang="lo-LA" sz="2000" dirty="0">
              <a:solidFill>
                <a:schemeClr val="bg1"/>
              </a:solidFill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B7F409A-9572-4C19-8011-4151AE3B00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8281" y="719090"/>
            <a:ext cx="9210928" cy="2237469"/>
          </a:xfr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COUNTRY COORDINATING MECHANISM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b="1" dirty="0">
                <a:solidFill>
                  <a:schemeClr val="bg1"/>
                </a:solidFill>
              </a:rPr>
              <a:t>The </a:t>
            </a:r>
            <a:r>
              <a:rPr lang="en-US" sz="3600" baseline="30000" dirty="0">
                <a:solidFill>
                  <a:schemeClr val="bg1"/>
                </a:solidFill>
              </a:rPr>
              <a:t>1ST</a:t>
            </a:r>
            <a:r>
              <a:rPr lang="en-US" sz="3600" b="1" dirty="0">
                <a:solidFill>
                  <a:schemeClr val="bg1"/>
                </a:solidFill>
              </a:rPr>
              <a:t> Plenary Meeting – Calendar Year 2022</a:t>
            </a:r>
            <a:endParaRPr lang="en-US" sz="3600" dirty="0">
              <a:solidFill>
                <a:schemeClr val="bg1"/>
              </a:solidFill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3FC49C68-56CC-4D19-BEBA-995F579B39D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359" y="5614882"/>
            <a:ext cx="898457" cy="840571"/>
          </a:xfrm>
          <a:prstGeom prst="rect">
            <a:avLst/>
          </a:prstGeom>
          <a:noFill/>
          <a:ln>
            <a:noFill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" name="Image 3">
            <a:extLst>
              <a:ext uri="{FF2B5EF4-FFF2-40B4-BE49-F238E27FC236}">
                <a16:creationId xmlns:a16="http://schemas.microsoft.com/office/drawing/2014/main" id="{653723AB-A7BA-4A92-83E8-B8D7F3EC30E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02035" y="5626307"/>
            <a:ext cx="840572" cy="943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Image 6">
            <a:extLst>
              <a:ext uri="{FF2B5EF4-FFF2-40B4-BE49-F238E27FC236}">
                <a16:creationId xmlns:a16="http://schemas.microsoft.com/office/drawing/2014/main" id="{01D6CCCE-A326-4F77-B871-45486786F57E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44" y="5692718"/>
            <a:ext cx="1146916" cy="840573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9F8A6FF3-FAFB-432A-A3E8-50CD716FD81B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628" y="5614882"/>
            <a:ext cx="1777945" cy="733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C8972FD1-F63F-499C-894F-C0D8377777E4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385" y="5583192"/>
            <a:ext cx="1196580" cy="770543"/>
          </a:xfrm>
          <a:prstGeom prst="rect">
            <a:avLst/>
          </a:prstGeom>
          <a:noFill/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CF56DA5B-AEC2-460E-8DE2-211195CD98AD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165" y="5570348"/>
            <a:ext cx="675907" cy="84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34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B24C5-3378-8448-A833-FA421D0FF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454" y="1022013"/>
            <a:ext cx="9159291" cy="772700"/>
          </a:xfrm>
        </p:spPr>
        <p:txBody>
          <a:bodyPr>
            <a:noAutofit/>
          </a:bodyPr>
          <a:lstStyle/>
          <a:p>
            <a:pPr marL="34290" lvl="0" indent="0"/>
            <a:r>
              <a:rPr lang="lo-LA" sz="2800" b="1" dirty="0">
                <a:solidFill>
                  <a:srgbClr val="0070C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2. ການເຂົ້າຮ່ວມກອງປະຊຸມຕ່າງໆ</a:t>
            </a:r>
            <a:r>
              <a:rPr lang="en-US" sz="2800" b="1" i="1" dirty="0">
                <a:solidFill>
                  <a:srgbClr val="0070C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/Attend the meeting/workshop </a:t>
            </a:r>
            <a:endParaRPr lang="en-LA" sz="2800" i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0C151F-C0D3-064D-9113-CB1ECDB628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467" y="1898583"/>
            <a:ext cx="9012278" cy="4324417"/>
          </a:xfrm>
        </p:spPr>
        <p:txBody>
          <a:bodyPr>
            <a:normAutofit fontScale="92500" lnSpcReduction="10000"/>
          </a:bodyPr>
          <a:lstStyle/>
          <a:p>
            <a:pPr marL="548640" indent="-514350">
              <a:lnSpc>
                <a:spcPct val="120000"/>
              </a:lnSpc>
              <a:buFont typeface="+mj-lt"/>
              <a:buAutoNum type="arabicPeriod"/>
            </a:pPr>
            <a:r>
              <a:rPr lang="lo-LA" sz="2400" dirty="0">
                <a:solidFill>
                  <a:schemeClr val="tx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ຈັດກອງປະຊຸມກະກຽມກ່ອນການເຂົ້າຮ່ວມກອງປະຊຸມໃຫ່ຍຄະນະກໍາມະການ </a:t>
            </a:r>
            <a:r>
              <a:rPr lang="en-US" sz="2400" dirty="0">
                <a:solidFill>
                  <a:schemeClr val="tx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CCM/</a:t>
            </a:r>
            <a:r>
              <a:rPr lang="en-US" sz="2400" i="1" dirty="0">
                <a:solidFill>
                  <a:srgbClr val="00B0F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Pre-meeting between CSO-KPs and PLWDs</a:t>
            </a:r>
            <a:r>
              <a:rPr lang="lo-LA" sz="2400" i="1" dirty="0">
                <a:solidFill>
                  <a:srgbClr val="00B0F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2400" i="1" dirty="0">
                <a:solidFill>
                  <a:srgbClr val="00B0F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before the plenary meeting of CCM</a:t>
            </a:r>
          </a:p>
          <a:p>
            <a:pPr marL="548640" indent="-514350">
              <a:lnSpc>
                <a:spcPct val="120000"/>
              </a:lnSpc>
              <a:buFont typeface="+mj-lt"/>
              <a:buAutoNum type="arabicPeriod"/>
            </a:pPr>
            <a:r>
              <a:rPr lang="lo-LA" sz="2400" dirty="0">
                <a:solidFill>
                  <a:schemeClr val="tx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ເຂົ້າຮ່ວມກອງປະຊຸມໃຫຍ່ ຄະນະກໍາມະການປະສານງານແຫ່ງຊາດ</a:t>
            </a:r>
            <a:r>
              <a:rPr lang="en-US" sz="2400" dirty="0">
                <a:solidFill>
                  <a:schemeClr val="tx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CCM</a:t>
            </a:r>
            <a:r>
              <a:rPr lang="en-US" sz="2400" dirty="0">
                <a:solidFill>
                  <a:srgbClr val="00B0F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/</a:t>
            </a:r>
            <a:r>
              <a:rPr lang="en-US" sz="2400" i="1" dirty="0">
                <a:solidFill>
                  <a:srgbClr val="00B0F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Attend the CCM </a:t>
            </a:r>
            <a:r>
              <a:rPr lang="en-US" sz="2400" b="1" i="1" dirty="0">
                <a:solidFill>
                  <a:srgbClr val="00B0F0"/>
                </a:solidFill>
              </a:rPr>
              <a:t>Plenary Meeting – Calendar Year 2022 </a:t>
            </a:r>
            <a:endParaRPr lang="en-US" sz="2400" i="1" dirty="0">
              <a:solidFill>
                <a:srgbClr val="00B0F0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548640" indent="-514350">
              <a:lnSpc>
                <a:spcPct val="120000"/>
              </a:lnSpc>
              <a:buFont typeface="+mj-lt"/>
              <a:buAutoNum type="arabicPeriod"/>
            </a:pPr>
            <a:r>
              <a:rPr lang="lo-LA" sz="2400" dirty="0">
                <a:solidFill>
                  <a:schemeClr val="tx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ເຂົ້າຮ່ວມກອງປະຊຸມກັບບັນດາອົງການຈັດຕັ້ງສັງຄົມ ແລະ ຄູ່ຮ່ວມງານໃນການແລກປ່ຽນບົດຮຽນ ແລະ ຜົນສໍາເລັດຂອງການຈັດຕັ້ງປະຕິບັດ</a:t>
            </a:r>
            <a:r>
              <a:rPr lang="en-US" sz="2400" i="1" dirty="0">
                <a:solidFill>
                  <a:srgbClr val="00B0F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/attend the linking and learning session and workshop to share the best practices and community champion among CSOs and partners. </a:t>
            </a:r>
            <a:br>
              <a:rPr lang="en-LA" sz="2400" i="1" dirty="0">
                <a:solidFill>
                  <a:srgbClr val="00B0F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</a:br>
            <a:endParaRPr lang="en-LA" sz="2400" i="1" dirty="0">
              <a:solidFill>
                <a:srgbClr val="00B0F0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9A6FC02-693D-8044-8C12-8F4A6FBA7B88}"/>
              </a:ext>
            </a:extLst>
          </p:cNvPr>
          <p:cNvSpPr txBox="1">
            <a:spLocks/>
          </p:cNvSpPr>
          <p:nvPr/>
        </p:nvSpPr>
        <p:spPr>
          <a:xfrm>
            <a:off x="242454" y="249313"/>
            <a:ext cx="9421091" cy="772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o-LA" b="1" dirty="0">
                <a:latin typeface="Phetsarath OT" panose="02000500000000020004" pitchFamily="2" charset="0"/>
                <a:cs typeface="Phetsarath OT" panose="02000500000000020004" pitchFamily="2" charset="0"/>
              </a:rPr>
              <a:t>ແຜນກິດຈະກໍາ </a:t>
            </a:r>
            <a:r>
              <a:rPr lang="en-US" b="1" dirty="0">
                <a:latin typeface="Phetsarath OT" panose="02000500000000020004" pitchFamily="2" charset="0"/>
                <a:cs typeface="Phetsarath OT" panose="02000500000000020004" pitchFamily="2" charset="0"/>
              </a:rPr>
              <a:t>CCM-CSO-KPs and PLWDs</a:t>
            </a:r>
            <a:r>
              <a:rPr lang="lo-LA" b="1" dirty="0">
                <a:latin typeface="Phetsarath OT" panose="02000500000000020004" pitchFamily="2" charset="0"/>
                <a:cs typeface="Phetsarath OT" panose="02000500000000020004" pitchFamily="2" charset="0"/>
              </a:rPr>
              <a:t> ປີ </a:t>
            </a:r>
            <a:r>
              <a:rPr lang="en-US" b="1" dirty="0">
                <a:latin typeface="Phetsarath OT" panose="02000500000000020004" pitchFamily="2" charset="0"/>
                <a:cs typeface="Phetsarath OT" panose="02000500000000020004" pitchFamily="2" charset="0"/>
              </a:rPr>
              <a:t>2022</a:t>
            </a:r>
            <a:endParaRPr lang="en-LA" b="1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62507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B0AAF-C745-2C4C-8619-A7A13CEED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999" y="1090447"/>
            <a:ext cx="9476473" cy="772700"/>
          </a:xfrm>
        </p:spPr>
        <p:txBody>
          <a:bodyPr>
            <a:normAutofit fontScale="90000"/>
          </a:bodyPr>
          <a:lstStyle/>
          <a:p>
            <a:pPr marL="34290" lvl="0" indent="0"/>
            <a:r>
              <a:rPr lang="lo-LA" sz="3200" b="1" dirty="0">
                <a:solidFill>
                  <a:schemeClr val="tx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3. ການລົງຊຸກຍູ້ຕິດຕາມພື້ນທີ່ຊຸມຊົນ</a:t>
            </a:r>
            <a:r>
              <a:rPr lang="en-US" sz="3200" b="1" dirty="0">
                <a:solidFill>
                  <a:schemeClr val="tx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/community field visit </a:t>
            </a:r>
            <a:endParaRPr lang="en-LA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1E9955-DD06-F843-8FCE-7B87F923E3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933" y="1995863"/>
            <a:ext cx="9399539" cy="1941394"/>
          </a:xfrm>
        </p:spPr>
        <p:txBody>
          <a:bodyPr>
            <a:normAutofit fontScale="77500" lnSpcReduction="20000"/>
          </a:bodyPr>
          <a:lstStyle/>
          <a:p>
            <a:pPr marL="548640" indent="-514350">
              <a:buFont typeface="+mj-lt"/>
              <a:buAutoNum type="arabicPeriod"/>
            </a:pPr>
            <a:r>
              <a:rPr lang="lo-LA" sz="2800" dirty="0">
                <a:solidFill>
                  <a:schemeClr val="tx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ລົງຊຸກຍູ້ຕິດຕາມ ການຈັດຕັ້ງປະຕິບັດກິດຈະກຳຂອງຊຸມຊົນປະຈຳໄຕມາດຮ່ວມກັບ ຄູ່ຮ່ວມງານອົງການຈັດຕັ້ງສັງຄົມທີ່ປະຕິບັດວຽກງານ 3 ພະຍາດ ເປັນຕົ້ນແມ່ນ ພະຍາດເອສໄອວີ, ວັນນະໂລກ ແລະ ໄຂ້ຍຸງ/ </a:t>
            </a:r>
            <a:r>
              <a:rPr lang="en-US" sz="2800" i="1" dirty="0">
                <a:solidFill>
                  <a:srgbClr val="0070C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conduct quarterly filed visit related to activity of CSOs implementing in the community level in three components, HIV/TB and Malaria; </a:t>
            </a:r>
            <a:endParaRPr lang="lo-LA" sz="2800" i="1" dirty="0">
              <a:solidFill>
                <a:srgbClr val="0070C0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548640" indent="-514350">
              <a:buFont typeface="+mj-lt"/>
              <a:buAutoNum type="arabicPeriod"/>
            </a:pPr>
            <a:r>
              <a:rPr lang="lo-LA" sz="2800" dirty="0">
                <a:solidFill>
                  <a:schemeClr val="tx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ຮ່ວມກັບສະມາຊິກ </a:t>
            </a:r>
            <a:r>
              <a:rPr lang="en-US" sz="2800" dirty="0">
                <a:solidFill>
                  <a:schemeClr val="tx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CCM</a:t>
            </a:r>
            <a:r>
              <a:rPr lang="lo-LA" sz="2800" dirty="0">
                <a:solidFill>
                  <a:schemeClr val="tx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ແລະ ຄູ່ຮ່ວມພັດທະນາ ລົງຊຸກຍູ້ຕິດຕາມ ຕາມແຜນງານ </a:t>
            </a:r>
            <a:r>
              <a:rPr lang="en-US" sz="2800" dirty="0">
                <a:solidFill>
                  <a:schemeClr val="tx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CCM </a:t>
            </a:r>
            <a:r>
              <a:rPr lang="lo-LA" sz="2800" dirty="0">
                <a:solidFill>
                  <a:schemeClr val="tx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ປີ 2022</a:t>
            </a:r>
            <a:r>
              <a:rPr lang="en-US" sz="2800" dirty="0">
                <a:solidFill>
                  <a:schemeClr val="tx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/</a:t>
            </a:r>
            <a:r>
              <a:rPr lang="en-US" sz="2800" i="1" dirty="0">
                <a:solidFill>
                  <a:srgbClr val="0070C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Join field visit with CCM members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FC55561-7B14-1C48-A643-A42663AAE73C}"/>
              </a:ext>
            </a:extLst>
          </p:cNvPr>
          <p:cNvSpPr txBox="1">
            <a:spLocks/>
          </p:cNvSpPr>
          <p:nvPr/>
        </p:nvSpPr>
        <p:spPr>
          <a:xfrm>
            <a:off x="346364" y="336253"/>
            <a:ext cx="9130145" cy="772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o-LA" b="1" dirty="0">
                <a:latin typeface="Phetsarath OT" panose="02000500000000020004" pitchFamily="2" charset="0"/>
                <a:cs typeface="Phetsarath OT" panose="02000500000000020004" pitchFamily="2" charset="0"/>
              </a:rPr>
              <a:t>ແຜນກິດຈະກໍາ </a:t>
            </a:r>
            <a:r>
              <a:rPr lang="en-US" b="1" dirty="0">
                <a:latin typeface="Phetsarath OT" panose="02000500000000020004" pitchFamily="2" charset="0"/>
                <a:cs typeface="Phetsarath OT" panose="02000500000000020004" pitchFamily="2" charset="0"/>
              </a:rPr>
              <a:t>CCM-CSO-KPs and PLWDs</a:t>
            </a:r>
            <a:r>
              <a:rPr lang="lo-LA" b="1" dirty="0">
                <a:latin typeface="Phetsarath OT" panose="02000500000000020004" pitchFamily="2" charset="0"/>
                <a:cs typeface="Phetsarath OT" panose="02000500000000020004" pitchFamily="2" charset="0"/>
              </a:rPr>
              <a:t> ປີ </a:t>
            </a:r>
            <a:r>
              <a:rPr lang="en-US" b="1" dirty="0">
                <a:latin typeface="Phetsarath OT" panose="02000500000000020004" pitchFamily="2" charset="0"/>
                <a:cs typeface="Phetsarath OT" panose="02000500000000020004" pitchFamily="2" charset="0"/>
              </a:rPr>
              <a:t>2022</a:t>
            </a:r>
            <a:endParaRPr lang="en-LA" b="1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729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C59C8-200A-3247-B5CC-5CAA20F7C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289" y="890109"/>
            <a:ext cx="8023860" cy="772700"/>
          </a:xfrm>
        </p:spPr>
        <p:txBody>
          <a:bodyPr>
            <a:normAutofit fontScale="90000"/>
          </a:bodyPr>
          <a:lstStyle/>
          <a:p>
            <a:pPr marL="34290" lvl="0" indent="0"/>
            <a:r>
              <a:rPr lang="lo-LA" sz="2800" b="1" dirty="0">
                <a:solidFill>
                  <a:schemeClr val="tx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4.ການຜະລິດ ແລະ ເຜີຍແພ່ຜົນສຳເລັດການປະກອບສ່ວນຂອງອົງການຈັດຕັ້ງສັງຄົມໃນວຽກງານ 3 ພະຍາດ.</a:t>
            </a:r>
            <a:endParaRPr lang="en-LA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D52A44-14B2-FB48-A393-9BA7905672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862667"/>
            <a:ext cx="8525932" cy="3437466"/>
          </a:xfrm>
        </p:spPr>
        <p:txBody>
          <a:bodyPr>
            <a:normAutofit lnSpcReduction="10000"/>
          </a:bodyPr>
          <a:lstStyle/>
          <a:p>
            <a:pPr marL="548640" indent="-514350">
              <a:buFont typeface="+mj-lt"/>
              <a:buAutoNum type="arabicPeriod"/>
            </a:pPr>
            <a:r>
              <a:rPr lang="lo-LA" sz="2800" dirty="0">
                <a:solidFill>
                  <a:schemeClr val="tx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ຜະລິດວີດີໂອ ເລື່ອງສັ້ນກ່ຽວກັບຊຸມຊົນຜູ່ທີ່ໄດ້ຮັບຜົນກະທົບຈາກ 3 ພະຍາດ ໂດຍສະເພາະແມ່ນຜົນສຳເລັດຂອງການກິນຢາຕໍ່ເນື່ອງ, ການເຂົ້າເຖີງການບໍລິການທີ່ມີຄຸນນະພາບ ແລະ ການຫຼຸດຜ່ອນການຈຳແນກລັງກຽດ</a:t>
            </a:r>
            <a:r>
              <a:rPr lang="en-US" sz="2800" i="1" dirty="0">
                <a:solidFill>
                  <a:srgbClr val="0070C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/Produce cases story for people living and affected by HIV/TB and Malaria related to the success on care and treatment adherence and quality health care access </a:t>
            </a:r>
            <a:endParaRPr lang="lo-LA" sz="2800" i="1" dirty="0">
              <a:solidFill>
                <a:srgbClr val="0070C0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br>
              <a:rPr lang="en-LA" dirty="0">
                <a:solidFill>
                  <a:schemeClr val="tx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</a:br>
            <a:endParaRPr lang="en-LA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B9F86BA-8853-4806-9363-0C6276A60F63}"/>
              </a:ext>
            </a:extLst>
          </p:cNvPr>
          <p:cNvSpPr txBox="1">
            <a:spLocks/>
          </p:cNvSpPr>
          <p:nvPr/>
        </p:nvSpPr>
        <p:spPr>
          <a:xfrm>
            <a:off x="242454" y="185142"/>
            <a:ext cx="9421091" cy="772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o-LA" b="1" dirty="0">
                <a:latin typeface="Phetsarath OT" panose="02000500000000020004" pitchFamily="2" charset="0"/>
                <a:cs typeface="Phetsarath OT" panose="02000500000000020004" pitchFamily="2" charset="0"/>
              </a:rPr>
              <a:t>ແຜນກິດຈະກໍາ </a:t>
            </a:r>
            <a:r>
              <a:rPr lang="en-US" b="1" dirty="0">
                <a:latin typeface="Phetsarath OT" panose="02000500000000020004" pitchFamily="2" charset="0"/>
                <a:cs typeface="Phetsarath OT" panose="02000500000000020004" pitchFamily="2" charset="0"/>
              </a:rPr>
              <a:t>CCM-CSO-KPs and PLWDs</a:t>
            </a:r>
            <a:r>
              <a:rPr lang="lo-LA" b="1" dirty="0">
                <a:latin typeface="Phetsarath OT" panose="02000500000000020004" pitchFamily="2" charset="0"/>
                <a:cs typeface="Phetsarath OT" panose="02000500000000020004" pitchFamily="2" charset="0"/>
              </a:rPr>
              <a:t> ປີ </a:t>
            </a:r>
            <a:r>
              <a:rPr lang="en-US" b="1" dirty="0">
                <a:latin typeface="Phetsarath OT" panose="02000500000000020004" pitchFamily="2" charset="0"/>
                <a:cs typeface="Phetsarath OT" panose="02000500000000020004" pitchFamily="2" charset="0"/>
              </a:rPr>
              <a:t>2022</a:t>
            </a:r>
            <a:endParaRPr lang="en-LA" b="1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52385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>
            <a:extLst>
              <a:ext uri="{FF2B5EF4-FFF2-40B4-BE49-F238E27FC236}">
                <a16:creationId xmlns:a16="http://schemas.microsoft.com/office/drawing/2014/main" id="{23F0654B-AD00-4826-A8F8-F155488D5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5186" y="2274146"/>
            <a:ext cx="4018280" cy="2309707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dirty="0">
                <a:latin typeface="Georgia" panose="02040502050405020303" pitchFamily="18" charset="0"/>
                <a:cs typeface="Saysettha OT" panose="020B0504020207020204" pitchFamily="34" charset="-34"/>
              </a:rPr>
              <a:t>Thank You for your Kinds Attention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C0EE4D-A266-4298-B3A5-2BA56508D8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82" t="5054" r="12826" b="19338"/>
          <a:stretch/>
        </p:blipFill>
        <p:spPr>
          <a:xfrm>
            <a:off x="136244" y="589145"/>
            <a:ext cx="5030191" cy="5774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43532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 txBox="1">
            <a:spLocks/>
          </p:cNvSpPr>
          <p:nvPr/>
        </p:nvSpPr>
        <p:spPr>
          <a:xfrm>
            <a:off x="4000270" y="962806"/>
            <a:ext cx="5537515" cy="624069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o-LA" sz="4000" b="1" dirty="0">
                <a:latin typeface="Phetsarath OT" panose="02000500000000000000" pitchFamily="2" charset="0"/>
                <a:cs typeface="Phetsarath OT" panose="02000500000000000000" pitchFamily="2" charset="0"/>
              </a:rPr>
              <a:t>ຫົວຂໍ້ແລກປ່ຽນ</a:t>
            </a:r>
            <a:r>
              <a:rPr lang="en-US" sz="4000" b="1" dirty="0">
                <a:latin typeface="Phetsarath OT" panose="02000500000000000000" pitchFamily="2" charset="0"/>
                <a:cs typeface="Phetsarath OT" panose="02000500000000000000" pitchFamily="2" charset="0"/>
              </a:rPr>
              <a:t>/outline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D37D8D7-8CA8-4D17-B75A-BA0509CF84BB}"/>
              </a:ext>
            </a:extLst>
          </p:cNvPr>
          <p:cNvGrpSpPr/>
          <p:nvPr/>
        </p:nvGrpSpPr>
        <p:grpSpPr>
          <a:xfrm>
            <a:off x="3275109" y="4037664"/>
            <a:ext cx="6012823" cy="954245"/>
            <a:chOff x="3769221" y="1946836"/>
            <a:chExt cx="5786290" cy="954245"/>
          </a:xfrm>
        </p:grpSpPr>
        <p:grpSp>
          <p:nvGrpSpPr>
            <p:cNvPr id="12" name="Group 11"/>
            <p:cNvGrpSpPr/>
            <p:nvPr/>
          </p:nvGrpSpPr>
          <p:grpSpPr>
            <a:xfrm>
              <a:off x="3769221" y="1946836"/>
              <a:ext cx="5786290" cy="818932"/>
              <a:chOff x="3413449" y="1203598"/>
              <a:chExt cx="5329682" cy="755937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3413449" y="1203598"/>
                <a:ext cx="3817490" cy="576064"/>
                <a:chOff x="4570910" y="1743933"/>
                <a:chExt cx="3817490" cy="576064"/>
              </a:xfrm>
              <a:solidFill>
                <a:srgbClr val="FFC000"/>
              </a:solidFill>
            </p:grpSpPr>
            <p:sp>
              <p:nvSpPr>
                <p:cNvPr id="14" name="Rectangle 13"/>
                <p:cNvSpPr/>
                <p:nvPr/>
              </p:nvSpPr>
              <p:spPr>
                <a:xfrm>
                  <a:off x="4788024" y="1743933"/>
                  <a:ext cx="3384376" cy="576064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95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5" name="Isosceles Triangle 14"/>
                <p:cNvSpPr/>
                <p:nvPr/>
              </p:nvSpPr>
              <p:spPr>
                <a:xfrm rot="16200000">
                  <a:off x="4390910" y="1923933"/>
                  <a:ext cx="576000" cy="216000"/>
                </a:xfrm>
                <a:prstGeom prst="triangle">
                  <a:avLst>
                    <a:gd name="adj" fmla="val 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95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6" name="Isosceles Triangle 15"/>
                <p:cNvSpPr/>
                <p:nvPr/>
              </p:nvSpPr>
              <p:spPr>
                <a:xfrm rot="5400000">
                  <a:off x="7992400" y="1923933"/>
                  <a:ext cx="576000" cy="216000"/>
                </a:xfrm>
                <a:prstGeom prst="triangle">
                  <a:avLst>
                    <a:gd name="adj" fmla="val 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95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1" name="Group 10"/>
              <p:cNvGrpSpPr/>
              <p:nvPr/>
            </p:nvGrpSpPr>
            <p:grpSpPr>
              <a:xfrm>
                <a:off x="4314639" y="1383471"/>
                <a:ext cx="4428492" cy="576064"/>
                <a:chOff x="4572000" y="1743934"/>
                <a:chExt cx="4428492" cy="576064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2" name="Rectangle 1"/>
                <p:cNvSpPr/>
                <p:nvPr/>
              </p:nvSpPr>
              <p:spPr>
                <a:xfrm>
                  <a:off x="4788024" y="1743934"/>
                  <a:ext cx="4212468" cy="57606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95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Phetsarath OT" panose="02000500000000000000" pitchFamily="2" charset="0"/>
                    <a:cs typeface="Phetsarath OT" panose="02000500000000000000" pitchFamily="2" charset="0"/>
                  </a:endParaRPr>
                </a:p>
              </p:txBody>
            </p:sp>
            <p:sp>
              <p:nvSpPr>
                <p:cNvPr id="7" name="Isosceles Triangle 6"/>
                <p:cNvSpPr/>
                <p:nvPr/>
              </p:nvSpPr>
              <p:spPr>
                <a:xfrm rot="16200000">
                  <a:off x="4392000" y="1923934"/>
                  <a:ext cx="576000" cy="216000"/>
                </a:xfrm>
                <a:prstGeom prst="triangle">
                  <a:avLst>
                    <a:gd name="adj" fmla="val 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950">
                    <a:solidFill>
                      <a:schemeClr val="tx1"/>
                    </a:solidFill>
                  </a:endParaRPr>
                </a:p>
              </p:txBody>
            </p:sp>
          </p:grpSp>
        </p:grpSp>
        <p:sp>
          <p:nvSpPr>
            <p:cNvPr id="42" name="TextBox 41"/>
            <p:cNvSpPr txBox="1"/>
            <p:nvPr/>
          </p:nvSpPr>
          <p:spPr>
            <a:xfrm>
              <a:off x="4003727" y="2008767"/>
              <a:ext cx="65923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600" b="1" dirty="0">
                  <a:solidFill>
                    <a:srgbClr val="C00000"/>
                  </a:solidFill>
                  <a:cs typeface="Arial" pitchFamily="34" charset="0"/>
                </a:rPr>
                <a:t>03</a:t>
              </a:r>
              <a:endParaRPr lang="ko-KR" altLang="en-US" sz="2600" b="1" dirty="0">
                <a:solidFill>
                  <a:srgbClr val="C00000"/>
                </a:solidFill>
                <a:cs typeface="Arial" pitchFamily="34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5033020" y="2162417"/>
              <a:ext cx="390881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o-LA" sz="1400" b="1" dirty="0">
                  <a:latin typeface="Phetsarath OT" panose="02000500000000020004" pitchFamily="2" charset="0"/>
                  <a:cs typeface="Phetsarath OT" panose="02000500000000020004" pitchFamily="2" charset="0"/>
                </a:rPr>
                <a:t>ຊົມວີດີໂອສັ້ນ ກ່ຽວກັບຜົນສຳເລັດຂອງການກິນຢາຕໍ່ເນື່ອງ, ການເຂົ້າເຖີງການບໍລິການທີ່ມີຄຸນນະພາບ ແລະ ການຫຼຸດຜ່ອນການຈຳແນກລັງກຽດ</a:t>
              </a:r>
              <a:endParaRPr lang="lo-LA" altLang="ko-KR" sz="1400" b="1" dirty="0">
                <a:latin typeface="Phetsarath OT" panose="02000500000000000000" pitchFamily="2" charset="0"/>
                <a:cs typeface="Phetsarath OT" panose="02000500000000000000" pitchFamily="2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092621" y="2272072"/>
              <a:ext cx="363251" cy="363251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DFAFE11-34E7-4624-A122-D41CEE933E8C}"/>
              </a:ext>
            </a:extLst>
          </p:cNvPr>
          <p:cNvGrpSpPr/>
          <p:nvPr/>
        </p:nvGrpSpPr>
        <p:grpSpPr>
          <a:xfrm>
            <a:off x="3907302" y="1740664"/>
            <a:ext cx="5380631" cy="818932"/>
            <a:chOff x="3382287" y="2930798"/>
            <a:chExt cx="5772641" cy="818932"/>
          </a:xfrm>
        </p:grpSpPr>
        <p:grpSp>
          <p:nvGrpSpPr>
            <p:cNvPr id="18" name="Group 17"/>
            <p:cNvGrpSpPr/>
            <p:nvPr/>
          </p:nvGrpSpPr>
          <p:grpSpPr>
            <a:xfrm>
              <a:off x="3382287" y="2930798"/>
              <a:ext cx="5772641" cy="818932"/>
              <a:chOff x="3414539" y="1203598"/>
              <a:chExt cx="5328592" cy="755937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3414539" y="1203598"/>
                <a:ext cx="3816400" cy="576064"/>
                <a:chOff x="4572000" y="1743933"/>
                <a:chExt cx="3816400" cy="576064"/>
              </a:xfrm>
              <a:solidFill>
                <a:srgbClr val="FFC000"/>
              </a:solidFill>
            </p:grpSpPr>
            <p:sp>
              <p:nvSpPr>
                <p:cNvPr id="23" name="Rectangle 22"/>
                <p:cNvSpPr/>
                <p:nvPr/>
              </p:nvSpPr>
              <p:spPr>
                <a:xfrm>
                  <a:off x="4788024" y="1743933"/>
                  <a:ext cx="3384376" cy="576064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95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4" name="Isosceles Triangle 23"/>
                <p:cNvSpPr/>
                <p:nvPr/>
              </p:nvSpPr>
              <p:spPr>
                <a:xfrm rot="16200000">
                  <a:off x="4392000" y="1923934"/>
                  <a:ext cx="576000" cy="216000"/>
                </a:xfrm>
                <a:prstGeom prst="triangle">
                  <a:avLst>
                    <a:gd name="adj" fmla="val 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95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5" name="Isosceles Triangle 24"/>
                <p:cNvSpPr/>
                <p:nvPr/>
              </p:nvSpPr>
              <p:spPr>
                <a:xfrm rot="5400000">
                  <a:off x="7992400" y="1923933"/>
                  <a:ext cx="576000" cy="216000"/>
                </a:xfrm>
                <a:prstGeom prst="triangle">
                  <a:avLst>
                    <a:gd name="adj" fmla="val 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95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20" name="Group 19"/>
              <p:cNvGrpSpPr/>
              <p:nvPr/>
            </p:nvGrpSpPr>
            <p:grpSpPr>
              <a:xfrm>
                <a:off x="4314639" y="1383471"/>
                <a:ext cx="4428492" cy="576064"/>
                <a:chOff x="4572000" y="1743934"/>
                <a:chExt cx="4428492" cy="576064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21" name="Rectangle 20"/>
                <p:cNvSpPr/>
                <p:nvPr/>
              </p:nvSpPr>
              <p:spPr>
                <a:xfrm>
                  <a:off x="4788024" y="1743934"/>
                  <a:ext cx="4212468" cy="57606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95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2" name="Isosceles Triangle 21"/>
                <p:cNvSpPr/>
                <p:nvPr/>
              </p:nvSpPr>
              <p:spPr>
                <a:xfrm rot="16200000">
                  <a:off x="4392000" y="1923934"/>
                  <a:ext cx="576000" cy="216000"/>
                </a:xfrm>
                <a:prstGeom prst="triangle">
                  <a:avLst>
                    <a:gd name="adj" fmla="val 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950">
                    <a:solidFill>
                      <a:schemeClr val="tx1"/>
                    </a:solidFill>
                  </a:endParaRPr>
                </a:p>
              </p:txBody>
            </p:sp>
          </p:grpSp>
        </p:grpSp>
        <p:sp>
          <p:nvSpPr>
            <p:cNvPr id="43" name="TextBox 42"/>
            <p:cNvSpPr txBox="1"/>
            <p:nvPr/>
          </p:nvSpPr>
          <p:spPr>
            <a:xfrm>
              <a:off x="3621319" y="2992729"/>
              <a:ext cx="65923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600" b="1" dirty="0">
                  <a:solidFill>
                    <a:srgbClr val="C00000"/>
                  </a:solidFill>
                  <a:cs typeface="Arial" pitchFamily="34" charset="0"/>
                </a:rPr>
                <a:t>01</a:t>
              </a:r>
              <a:endParaRPr lang="ko-KR" altLang="en-US" sz="2600" b="1" dirty="0">
                <a:solidFill>
                  <a:srgbClr val="C00000"/>
                </a:solidFill>
                <a:cs typeface="Arial" pitchFamily="34" charset="0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4702645" y="3149566"/>
              <a:ext cx="40266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indent="0">
                <a:buNone/>
              </a:pPr>
              <a:r>
                <a:rPr lang="lo-LA" sz="1600" b="1" dirty="0">
                  <a:latin typeface="Phetsarath OT" panose="02000500000000000000" pitchFamily="2" charset="0"/>
                  <a:cs typeface="Phetsarath OT" panose="02000500000000000000" pitchFamily="2" charset="0"/>
                </a:rPr>
                <a:t>ແນະນຳ ຄະນະກຳມະການ </a:t>
              </a:r>
              <a:r>
                <a:rPr lang="en-US" sz="1600" b="1" dirty="0">
                  <a:latin typeface="Phetsarath OT" panose="02000500000000000000" pitchFamily="2" charset="0"/>
                  <a:cs typeface="Phetsarath OT" panose="02000500000000000000" pitchFamily="2" charset="0"/>
                </a:rPr>
                <a:t>CCM-CSO-KPs-PLWDs 2022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40985" y="3214038"/>
              <a:ext cx="376461" cy="369857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0195E34-66A4-4564-9C8F-822C3424711A}"/>
              </a:ext>
            </a:extLst>
          </p:cNvPr>
          <p:cNvGrpSpPr/>
          <p:nvPr/>
        </p:nvGrpSpPr>
        <p:grpSpPr>
          <a:xfrm>
            <a:off x="3428522" y="2854316"/>
            <a:ext cx="5859410" cy="818932"/>
            <a:chOff x="3107032" y="3976691"/>
            <a:chExt cx="5772641" cy="818932"/>
          </a:xfrm>
        </p:grpSpPr>
        <p:grpSp>
          <p:nvGrpSpPr>
            <p:cNvPr id="34" name="Group 33"/>
            <p:cNvGrpSpPr/>
            <p:nvPr/>
          </p:nvGrpSpPr>
          <p:grpSpPr>
            <a:xfrm>
              <a:off x="3107032" y="3976691"/>
              <a:ext cx="5772641" cy="818932"/>
              <a:chOff x="3414539" y="1203598"/>
              <a:chExt cx="5328592" cy="755937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3414539" y="1203598"/>
                <a:ext cx="3816400" cy="576064"/>
                <a:chOff x="4572000" y="1743933"/>
                <a:chExt cx="3816400" cy="576064"/>
              </a:xfrm>
              <a:solidFill>
                <a:srgbClr val="FFC000"/>
              </a:solidFill>
            </p:grpSpPr>
            <p:sp>
              <p:nvSpPr>
                <p:cNvPr id="39" name="Rectangle 38"/>
                <p:cNvSpPr/>
                <p:nvPr/>
              </p:nvSpPr>
              <p:spPr>
                <a:xfrm>
                  <a:off x="4788024" y="1743933"/>
                  <a:ext cx="3384376" cy="576064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95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0" name="Isosceles Triangle 39"/>
                <p:cNvSpPr/>
                <p:nvPr/>
              </p:nvSpPr>
              <p:spPr>
                <a:xfrm rot="16200000">
                  <a:off x="4392000" y="1923934"/>
                  <a:ext cx="576000" cy="216000"/>
                </a:xfrm>
                <a:prstGeom prst="triangle">
                  <a:avLst>
                    <a:gd name="adj" fmla="val 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95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1" name="Isosceles Triangle 40"/>
                <p:cNvSpPr/>
                <p:nvPr/>
              </p:nvSpPr>
              <p:spPr>
                <a:xfrm rot="5400000">
                  <a:off x="7992400" y="1923933"/>
                  <a:ext cx="576000" cy="216000"/>
                </a:xfrm>
                <a:prstGeom prst="triangle">
                  <a:avLst>
                    <a:gd name="adj" fmla="val 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95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36" name="Group 35"/>
              <p:cNvGrpSpPr/>
              <p:nvPr/>
            </p:nvGrpSpPr>
            <p:grpSpPr>
              <a:xfrm>
                <a:off x="4314639" y="1383471"/>
                <a:ext cx="4428492" cy="576064"/>
                <a:chOff x="4572000" y="1743934"/>
                <a:chExt cx="4428492" cy="576064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37" name="Rectangle 36"/>
                <p:cNvSpPr/>
                <p:nvPr/>
              </p:nvSpPr>
              <p:spPr>
                <a:xfrm>
                  <a:off x="4788024" y="1743934"/>
                  <a:ext cx="4212468" cy="57606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95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8" name="Isosceles Triangle 37"/>
                <p:cNvSpPr/>
                <p:nvPr/>
              </p:nvSpPr>
              <p:spPr>
                <a:xfrm rot="16200000">
                  <a:off x="4392000" y="1923934"/>
                  <a:ext cx="576000" cy="216000"/>
                </a:xfrm>
                <a:prstGeom prst="triangle">
                  <a:avLst>
                    <a:gd name="adj" fmla="val 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950">
                    <a:solidFill>
                      <a:schemeClr val="tx1"/>
                    </a:solidFill>
                  </a:endParaRPr>
                </a:p>
              </p:txBody>
            </p:sp>
          </p:grpSp>
        </p:grpSp>
        <p:sp>
          <p:nvSpPr>
            <p:cNvPr id="45" name="TextBox 44"/>
            <p:cNvSpPr txBox="1"/>
            <p:nvPr/>
          </p:nvSpPr>
          <p:spPr>
            <a:xfrm>
              <a:off x="3341033" y="4041533"/>
              <a:ext cx="65923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600" b="1" dirty="0">
                  <a:solidFill>
                    <a:srgbClr val="C00000"/>
                  </a:solidFill>
                  <a:cs typeface="Arial" pitchFamily="34" charset="0"/>
                </a:rPr>
                <a:t>02</a:t>
              </a:r>
              <a:endParaRPr lang="ko-KR" altLang="en-US" sz="2600" b="1" dirty="0">
                <a:solidFill>
                  <a:srgbClr val="C00000"/>
                </a:solidFill>
                <a:cs typeface="Arial" pitchFamily="34" charset="0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464547" y="4205743"/>
              <a:ext cx="40266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indent="0">
                <a:buNone/>
              </a:pPr>
              <a:r>
                <a:rPr lang="lo-LA" sz="2400" b="1" dirty="0">
                  <a:latin typeface="Phetsarath OT" panose="02000500000000000000" pitchFamily="2" charset="0"/>
                  <a:cs typeface="Phetsarath OT" panose="02000500000000000000" pitchFamily="2" charset="0"/>
                </a:rPr>
                <a:t>ແຜນກິດຈະກຳ ສຳລັບປີ 2022</a:t>
              </a:r>
              <a:endParaRPr lang="en-US" sz="2400" b="1" dirty="0">
                <a:latin typeface="Phetsarath OT" panose="02000500000000000000" pitchFamily="2" charset="0"/>
                <a:cs typeface="Phetsarath OT" panose="02000500000000000000" pitchFamily="2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24227" y="4215290"/>
              <a:ext cx="323624" cy="4359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950559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AEBF1BF-A227-4E67-BB19-DC22EE09782A}"/>
              </a:ext>
            </a:extLst>
          </p:cNvPr>
          <p:cNvSpPr txBox="1">
            <a:spLocks/>
          </p:cNvSpPr>
          <p:nvPr/>
        </p:nvSpPr>
        <p:spPr>
          <a:xfrm>
            <a:off x="256828" y="127532"/>
            <a:ext cx="9383214" cy="6813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Representative of  people living and affected by HIV/AIDS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0A68716-4792-41D0-A761-CECEDD199D61}"/>
              </a:ext>
            </a:extLst>
          </p:cNvPr>
          <p:cNvGrpSpPr/>
          <p:nvPr/>
        </p:nvGrpSpPr>
        <p:grpSpPr>
          <a:xfrm>
            <a:off x="309107" y="744929"/>
            <a:ext cx="9253918" cy="5526190"/>
            <a:chOff x="309107" y="744929"/>
            <a:chExt cx="9253918" cy="552619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2FEA954-475C-471A-A535-0C7926BA2718}"/>
                </a:ext>
              </a:extLst>
            </p:cNvPr>
            <p:cNvGrpSpPr/>
            <p:nvPr/>
          </p:nvGrpSpPr>
          <p:grpSpPr>
            <a:xfrm>
              <a:off x="1079932" y="744929"/>
              <a:ext cx="8181649" cy="2967566"/>
              <a:chOff x="737235" y="633373"/>
              <a:chExt cx="8181649" cy="2967566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8BADE217-1170-4D74-8DD6-80A12A2ECFAA}"/>
                  </a:ext>
                </a:extLst>
              </p:cNvPr>
              <p:cNvGrpSpPr/>
              <p:nvPr/>
            </p:nvGrpSpPr>
            <p:grpSpPr>
              <a:xfrm>
                <a:off x="737235" y="633373"/>
                <a:ext cx="8181649" cy="776939"/>
                <a:chOff x="817917" y="682112"/>
                <a:chExt cx="8181649" cy="743276"/>
              </a:xfrm>
            </p:grpSpPr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7822E115-8783-40E5-AD7D-36693DE0F09E}"/>
                    </a:ext>
                  </a:extLst>
                </p:cNvPr>
                <p:cNvSpPr/>
                <p:nvPr/>
              </p:nvSpPr>
              <p:spPr>
                <a:xfrm>
                  <a:off x="817917" y="682112"/>
                  <a:ext cx="3691329" cy="743275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b="1" dirty="0">
                      <a:solidFill>
                        <a:srgbClr val="0070C0"/>
                      </a:solidFill>
                    </a:rPr>
                    <a:t>Mr. </a:t>
                  </a:r>
                  <a:r>
                    <a:rPr lang="en-US" sz="1600" b="1" dirty="0" err="1">
                      <a:solidFill>
                        <a:srgbClr val="0070C0"/>
                      </a:solidFill>
                    </a:rPr>
                    <a:t>Korlakanh</a:t>
                  </a:r>
                  <a:r>
                    <a:rPr lang="en-US" sz="1600" b="1" dirty="0">
                      <a:solidFill>
                        <a:srgbClr val="0070C0"/>
                      </a:solidFill>
                    </a:rPr>
                    <a:t> THIPPHAVONG</a:t>
                  </a:r>
                </a:p>
                <a:p>
                  <a:pPr algn="ctr"/>
                  <a:r>
                    <a:rPr lang="en-US" sz="1200" dirty="0"/>
                    <a:t>Chair Person </a:t>
                  </a:r>
                </a:p>
                <a:p>
                  <a:pPr algn="ctr"/>
                  <a:r>
                    <a:rPr lang="en-US" sz="1200" dirty="0"/>
                    <a:t>PLHV Representative (Member)</a:t>
                  </a:r>
                </a:p>
                <a:p>
                  <a:pPr algn="ctr"/>
                  <a:r>
                    <a:rPr lang="en-US" sz="1200" dirty="0"/>
                    <a:t>-----------------------------------------------------</a:t>
                  </a:r>
                </a:p>
              </p:txBody>
            </p:sp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479099D4-B079-423F-9448-39E591E65DCB}"/>
                    </a:ext>
                  </a:extLst>
                </p:cNvPr>
                <p:cNvSpPr/>
                <p:nvPr/>
              </p:nvSpPr>
              <p:spPr>
                <a:xfrm>
                  <a:off x="5308237" y="682112"/>
                  <a:ext cx="3691329" cy="743276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b="1" dirty="0">
                      <a:solidFill>
                        <a:srgbClr val="0070C0"/>
                      </a:solidFill>
                    </a:rPr>
                    <a:t>Ms. Davone OUTHAIVONG</a:t>
                  </a:r>
                </a:p>
                <a:p>
                  <a:pPr algn="ctr"/>
                  <a:r>
                    <a:rPr lang="en-US" sz="1200" dirty="0"/>
                    <a:t>PLHIV (Peer Support Group Leader) </a:t>
                  </a:r>
                </a:p>
                <a:p>
                  <a:pPr algn="ctr"/>
                  <a:r>
                    <a:rPr lang="en-US" sz="1200" dirty="0"/>
                    <a:t>Alternates member</a:t>
                  </a:r>
                </a:p>
                <a:p>
                  <a:pPr algn="ctr"/>
                  <a:r>
                    <a:rPr lang="en-US" sz="1200" dirty="0"/>
                    <a:t>----------------------------------------------------</a:t>
                  </a:r>
                </a:p>
              </p:txBody>
            </p:sp>
          </p:grpSp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03E5F882-2C24-4685-9DAD-CF79340709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9985" y="1410311"/>
                <a:ext cx="2743785" cy="1827403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355B7539-8F48-470B-B0E0-5ACD1086C7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19382" y="1398351"/>
                <a:ext cx="2090067" cy="2202588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9000" endPos="17000" dist="5000" dir="5400000" sy="-100000" algn="bl" rotWithShape="0"/>
              </a:effectLst>
            </p:spPr>
          </p:pic>
        </p:grp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1DD7FD7-AB18-4905-B8D9-F3AC752868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t="12196" b="10725"/>
            <a:stretch/>
          </p:blipFill>
          <p:spPr>
            <a:xfrm>
              <a:off x="7327019" y="3970299"/>
              <a:ext cx="2236006" cy="229799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B2C8418-3FCC-4A71-B9CA-3CF0863419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5513" y="3967474"/>
              <a:ext cx="3451154" cy="230364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6BE32964-B529-4475-8C34-2D296A3C2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107" y="3970299"/>
              <a:ext cx="3356844" cy="229799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2050195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9E045-B751-4318-A218-0ACB486DE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152" y="199165"/>
            <a:ext cx="9269058" cy="448233"/>
          </a:xfrm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r>
              <a:rPr lang="en-US" sz="2800" b="1" dirty="0"/>
              <a:t>Representative of  people living and affected by TB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1F0ED92-4152-4FA2-810C-8F5919E625C7}"/>
              </a:ext>
            </a:extLst>
          </p:cNvPr>
          <p:cNvGrpSpPr/>
          <p:nvPr/>
        </p:nvGrpSpPr>
        <p:grpSpPr>
          <a:xfrm>
            <a:off x="308822" y="704984"/>
            <a:ext cx="9459705" cy="5641177"/>
            <a:chOff x="-292312" y="791883"/>
            <a:chExt cx="9459705" cy="5641177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5EFF1EB-1A1F-41A2-AFC7-EFD75DD369BF}"/>
                </a:ext>
              </a:extLst>
            </p:cNvPr>
            <p:cNvGrpSpPr/>
            <p:nvPr/>
          </p:nvGrpSpPr>
          <p:grpSpPr>
            <a:xfrm>
              <a:off x="1135066" y="791883"/>
              <a:ext cx="8032327" cy="3006578"/>
              <a:chOff x="638972" y="369370"/>
              <a:chExt cx="8173331" cy="3691013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474DC5A9-AA71-4587-93BC-2BCA0637DD1B}"/>
                  </a:ext>
                </a:extLst>
              </p:cNvPr>
              <p:cNvGrpSpPr/>
              <p:nvPr/>
            </p:nvGrpSpPr>
            <p:grpSpPr>
              <a:xfrm>
                <a:off x="638972" y="369370"/>
                <a:ext cx="8173331" cy="1040244"/>
                <a:chOff x="809301" y="447902"/>
                <a:chExt cx="8173331" cy="995172"/>
              </a:xfrm>
            </p:grpSpPr>
            <p:sp>
              <p:nvSpPr>
                <p:cNvPr id="4" name="Rectangle 3">
                  <a:extLst>
                    <a:ext uri="{FF2B5EF4-FFF2-40B4-BE49-F238E27FC236}">
                      <a16:creationId xmlns:a16="http://schemas.microsoft.com/office/drawing/2014/main" id="{2171799E-D43D-485B-954D-BBDCF31728C8}"/>
                    </a:ext>
                  </a:extLst>
                </p:cNvPr>
                <p:cNvSpPr/>
                <p:nvPr/>
              </p:nvSpPr>
              <p:spPr>
                <a:xfrm>
                  <a:off x="809301" y="447902"/>
                  <a:ext cx="3953878" cy="985234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 dirty="0">
                      <a:solidFill>
                        <a:srgbClr val="0070C0"/>
                      </a:solidFill>
                    </a:rPr>
                    <a:t>Mrs. </a:t>
                  </a:r>
                  <a:r>
                    <a:rPr lang="en-US" b="1" dirty="0" err="1">
                      <a:solidFill>
                        <a:srgbClr val="0070C0"/>
                      </a:solidFill>
                    </a:rPr>
                    <a:t>Kobkeo</a:t>
                  </a:r>
                  <a:r>
                    <a:rPr lang="en-US" b="1" dirty="0">
                      <a:solidFill>
                        <a:srgbClr val="0070C0"/>
                      </a:solidFill>
                    </a:rPr>
                    <a:t> SAMNARTVET</a:t>
                  </a:r>
                </a:p>
                <a:p>
                  <a:pPr algn="ctr"/>
                  <a:r>
                    <a:rPr lang="en-US" sz="1200" dirty="0"/>
                    <a:t>TB Community Outreach Worker</a:t>
                  </a:r>
                </a:p>
                <a:p>
                  <a:pPr algn="ctr"/>
                  <a:r>
                    <a:rPr lang="en-US" sz="1200" dirty="0"/>
                    <a:t>Tuberculosis Representative (Member)</a:t>
                  </a:r>
                </a:p>
                <a:p>
                  <a:pPr algn="ctr"/>
                  <a:r>
                    <a:rPr lang="en-US" sz="1200" dirty="0"/>
                    <a:t>-----------------------------------------------------</a:t>
                  </a:r>
                </a:p>
              </p:txBody>
            </p:sp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2DFA97E9-2175-4F82-93BF-56A16515E19D}"/>
                    </a:ext>
                  </a:extLst>
                </p:cNvPr>
                <p:cNvSpPr/>
                <p:nvPr/>
              </p:nvSpPr>
              <p:spPr>
                <a:xfrm>
                  <a:off x="5291303" y="457840"/>
                  <a:ext cx="3691329" cy="985234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 dirty="0">
                      <a:solidFill>
                        <a:srgbClr val="0070C0"/>
                      </a:solidFill>
                    </a:rPr>
                    <a:t>Ms. </a:t>
                  </a:r>
                  <a:r>
                    <a:rPr lang="en-US" b="1" dirty="0" err="1">
                      <a:solidFill>
                        <a:srgbClr val="0070C0"/>
                      </a:solidFill>
                    </a:rPr>
                    <a:t>Soukvilai</a:t>
                  </a:r>
                  <a:r>
                    <a:rPr lang="en-US" b="1" dirty="0">
                      <a:solidFill>
                        <a:srgbClr val="0070C0"/>
                      </a:solidFill>
                    </a:rPr>
                    <a:t> HOMENOUHAK</a:t>
                  </a:r>
                </a:p>
                <a:p>
                  <a:pPr algn="ctr"/>
                  <a:r>
                    <a:rPr lang="en-US" sz="1200" dirty="0"/>
                    <a:t>TB Community Outreach Worker</a:t>
                  </a:r>
                </a:p>
                <a:p>
                  <a:pPr algn="ctr"/>
                  <a:r>
                    <a:rPr lang="en-US" sz="1200" dirty="0"/>
                    <a:t>TB Community Representative  (Alternates member)</a:t>
                  </a:r>
                </a:p>
                <a:p>
                  <a:pPr algn="ctr"/>
                  <a:r>
                    <a:rPr lang="en-US" sz="1200" dirty="0"/>
                    <a:t>-----------------------------------------------------</a:t>
                  </a:r>
                </a:p>
              </p:txBody>
            </p:sp>
          </p:grp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0CCD5CA6-2830-4179-B3B7-D6BF22F830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1" r="-11577" b="-7849"/>
              <a:stretch/>
            </p:blipFill>
            <p:spPr>
              <a:xfrm>
                <a:off x="802180" y="1561392"/>
                <a:ext cx="3881834" cy="2498991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D9802812-E9E9-47BA-A7A1-96BEE7106F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61178" y="1561392"/>
                <a:ext cx="2496619" cy="2496619"/>
              </a:xfrm>
              <a:prstGeom prst="rect">
                <a:avLst/>
              </a:prstGeom>
              <a:ln w="190500" cap="sq">
                <a:solidFill>
                  <a:srgbClr val="C8C6BD"/>
                </a:solidFill>
                <a:prstDash val="solid"/>
                <a:miter lim="800000"/>
              </a:ln>
              <a:effectLst>
                <a:outerShdw blurRad="254000" algn="bl" rotWithShape="0">
                  <a:srgbClr val="000000">
                    <a:alpha val="43000"/>
                  </a:srgbClr>
                </a:outerShdw>
              </a:effectLst>
              <a:scene3d>
                <a:camera prst="perspectiveFront" fov="5400000"/>
                <a:lightRig rig="threePt" dir="t">
                  <a:rot lat="0" lon="0" rev="21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8C6D3F52-AEBA-483A-9F7D-DF3AAB41A3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292312" y="4218455"/>
              <a:ext cx="1587770" cy="216803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3E9093D-1471-4310-AEB7-0DF4A30D8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58829" y="4218455"/>
              <a:ext cx="2890718" cy="216803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51E3E5C6-78B4-43CE-B100-754EBA03D5D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31391" y="4171888"/>
              <a:ext cx="1694772" cy="226117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7316E904-EC4F-488B-97DE-171672216ED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250" y="4084989"/>
            <a:ext cx="2973980" cy="22304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870895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96DE021-B6CF-4EC1-8947-7EDB290C82F3}"/>
              </a:ext>
            </a:extLst>
          </p:cNvPr>
          <p:cNvSpPr txBox="1">
            <a:spLocks/>
          </p:cNvSpPr>
          <p:nvPr/>
        </p:nvSpPr>
        <p:spPr>
          <a:xfrm>
            <a:off x="215617" y="186562"/>
            <a:ext cx="8023860" cy="6813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Representative for people living and affected by Malaria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3E76678-35C2-4593-9F90-1E781303211F}"/>
              </a:ext>
            </a:extLst>
          </p:cNvPr>
          <p:cNvGrpSpPr/>
          <p:nvPr/>
        </p:nvGrpSpPr>
        <p:grpSpPr>
          <a:xfrm>
            <a:off x="814570" y="738716"/>
            <a:ext cx="8544152" cy="5614422"/>
            <a:chOff x="814570" y="738716"/>
            <a:chExt cx="8544152" cy="5614422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B31331AB-D98F-4EF8-AB79-37658A707E02}"/>
                </a:ext>
              </a:extLst>
            </p:cNvPr>
            <p:cNvGrpSpPr/>
            <p:nvPr/>
          </p:nvGrpSpPr>
          <p:grpSpPr>
            <a:xfrm>
              <a:off x="814570" y="738716"/>
              <a:ext cx="8544152" cy="5614422"/>
              <a:chOff x="584785" y="882460"/>
              <a:chExt cx="8544152" cy="5614422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FF069A43-7F3F-402C-9C7D-CD85D6E2AC3B}"/>
                  </a:ext>
                </a:extLst>
              </p:cNvPr>
              <p:cNvGrpSpPr/>
              <p:nvPr/>
            </p:nvGrpSpPr>
            <p:grpSpPr>
              <a:xfrm>
                <a:off x="584785" y="882460"/>
                <a:ext cx="8544152" cy="3212899"/>
                <a:chOff x="728634" y="479960"/>
                <a:chExt cx="8678237" cy="3328454"/>
              </a:xfrm>
            </p:grpSpPr>
            <p:grpSp>
              <p:nvGrpSpPr>
                <p:cNvPr id="5" name="Group 4">
                  <a:extLst>
                    <a:ext uri="{FF2B5EF4-FFF2-40B4-BE49-F238E27FC236}">
                      <a16:creationId xmlns:a16="http://schemas.microsoft.com/office/drawing/2014/main" id="{0A3BCDE1-26CE-4C0F-AF64-E2994CE476E5}"/>
                    </a:ext>
                  </a:extLst>
                </p:cNvPr>
                <p:cNvGrpSpPr/>
                <p:nvPr/>
              </p:nvGrpSpPr>
              <p:grpSpPr>
                <a:xfrm>
                  <a:off x="728634" y="479960"/>
                  <a:ext cx="8678237" cy="881389"/>
                  <a:chOff x="809316" y="535345"/>
                  <a:chExt cx="8678237" cy="843201"/>
                </a:xfrm>
              </p:grpSpPr>
              <p:sp>
                <p:nvSpPr>
                  <p:cNvPr id="6" name="Rectangle 5">
                    <a:extLst>
                      <a:ext uri="{FF2B5EF4-FFF2-40B4-BE49-F238E27FC236}">
                        <a16:creationId xmlns:a16="http://schemas.microsoft.com/office/drawing/2014/main" id="{07D388AD-F652-429D-BA20-EBFBD6AFFE7B}"/>
                      </a:ext>
                    </a:extLst>
                  </p:cNvPr>
                  <p:cNvSpPr/>
                  <p:nvPr/>
                </p:nvSpPr>
                <p:spPr>
                  <a:xfrm>
                    <a:off x="809316" y="681877"/>
                    <a:ext cx="3691328" cy="69666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5"/>
                  </a:lnRef>
                  <a:fillRef idx="1">
                    <a:schemeClr val="lt1"/>
                  </a:fillRef>
                  <a:effectRef idx="0">
                    <a:schemeClr val="accent5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/>
                      <a:t>Mr. </a:t>
                    </a:r>
                    <a:r>
                      <a:rPr lang="en-US" b="1" dirty="0" err="1"/>
                      <a:t>Athou</a:t>
                    </a:r>
                    <a:r>
                      <a:rPr lang="en-US" b="1" dirty="0"/>
                      <a:t> XAYASENDA</a:t>
                    </a:r>
                  </a:p>
                  <a:p>
                    <a:pPr algn="ctr"/>
                    <a:r>
                      <a:rPr lang="en-US" sz="1200" dirty="0"/>
                      <a:t>Malaria Community Outreach Worker</a:t>
                    </a:r>
                  </a:p>
                  <a:p>
                    <a:pPr algn="ctr"/>
                    <a:r>
                      <a:rPr lang="en-US" sz="1200" dirty="0"/>
                      <a:t>Malaria Representative (Member)</a:t>
                    </a:r>
                  </a:p>
                  <a:p>
                    <a:pPr algn="ctr"/>
                    <a:r>
                      <a:rPr lang="en-US" sz="1200" dirty="0"/>
                      <a:t>-----------------------------------------------------</a:t>
                    </a:r>
                  </a:p>
                </p:txBody>
              </p:sp>
              <p:sp>
                <p:nvSpPr>
                  <p:cNvPr id="8" name="Rectangle 7">
                    <a:extLst>
                      <a:ext uri="{FF2B5EF4-FFF2-40B4-BE49-F238E27FC236}">
                        <a16:creationId xmlns:a16="http://schemas.microsoft.com/office/drawing/2014/main" id="{A974792F-A3B4-427E-801B-FCC914E50E54}"/>
                      </a:ext>
                    </a:extLst>
                  </p:cNvPr>
                  <p:cNvSpPr/>
                  <p:nvPr/>
                </p:nvSpPr>
                <p:spPr>
                  <a:xfrm>
                    <a:off x="5376319" y="535345"/>
                    <a:ext cx="4111234" cy="81318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5"/>
                  </a:lnRef>
                  <a:fillRef idx="1">
                    <a:schemeClr val="lt1"/>
                  </a:fillRef>
                  <a:effectRef idx="0">
                    <a:schemeClr val="accent5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/>
                      <a:t>Mr. </a:t>
                    </a:r>
                    <a:r>
                      <a:rPr lang="en-US" b="1" dirty="0" err="1"/>
                      <a:t>Thipmongkone</a:t>
                    </a:r>
                    <a:r>
                      <a:rPr lang="en-US" b="1" dirty="0"/>
                      <a:t> SOULINTHONG</a:t>
                    </a:r>
                  </a:p>
                  <a:p>
                    <a:pPr algn="ctr"/>
                    <a:r>
                      <a:rPr lang="en-US" sz="1200" dirty="0"/>
                      <a:t>Lao CSO </a:t>
                    </a:r>
                    <a:r>
                      <a:rPr lang="en-US" sz="1200" dirty="0" err="1"/>
                      <a:t>malaia</a:t>
                    </a:r>
                    <a:r>
                      <a:rPr lang="en-US" sz="1200" dirty="0"/>
                      <a:t> Malaria Platform</a:t>
                    </a:r>
                  </a:p>
                  <a:p>
                    <a:pPr algn="ctr"/>
                    <a:r>
                      <a:rPr lang="en-US" sz="1200" dirty="0"/>
                      <a:t>Alternates member</a:t>
                    </a:r>
                  </a:p>
                  <a:p>
                    <a:pPr algn="ctr"/>
                    <a:r>
                      <a:rPr lang="en-US" sz="1200" dirty="0"/>
                      <a:t>-----------------------------------------------------</a:t>
                    </a:r>
                  </a:p>
                </p:txBody>
              </p:sp>
            </p:grpSp>
            <p:pic>
              <p:nvPicPr>
                <p:cNvPr id="11" name="Picture 10">
                  <a:extLst>
                    <a:ext uri="{FF2B5EF4-FFF2-40B4-BE49-F238E27FC236}">
                      <a16:creationId xmlns:a16="http://schemas.microsoft.com/office/drawing/2014/main" id="{EF097E82-5DB8-4837-A891-F231A315B80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53013" y="1285545"/>
                  <a:ext cx="3461474" cy="2308775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>
                  <a:reflection blurRad="12700" stA="38000" endPos="28000" dist="5000" dir="5400000" sy="-100000" algn="bl" rotWithShape="0"/>
                </a:effectLst>
              </p:spPr>
            </p:pic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797828B0-B495-4668-9D7A-DA062215C23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74252" y="1388087"/>
                  <a:ext cx="2420328" cy="2420327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>
                  <a:reflection blurRad="12700" stA="38000" endPos="28000" dist="5000" dir="5400000" sy="-100000" algn="bl" rotWithShape="0"/>
                </a:effectLst>
              </p:spPr>
            </p:pic>
          </p:grp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564D7A76-8EB0-4E71-9AE0-F153B52161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86788" y="4269785"/>
                <a:ext cx="2969461" cy="2227096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C17D314C-3EFD-45C8-9FAF-F5CB9892DB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20428" y="4275975"/>
                <a:ext cx="1665679" cy="2220907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</p:grp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F912C820-79BD-4654-8B0A-8AD3045FEA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3145" y="4132230"/>
              <a:ext cx="1665681" cy="222090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38977412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>
            <a:extLst>
              <a:ext uri="{FF2B5EF4-FFF2-40B4-BE49-F238E27FC236}">
                <a16:creationId xmlns:a16="http://schemas.microsoft.com/office/drawing/2014/main" id="{C00B669D-D92D-4547-8AE5-04BF82FDE380}"/>
              </a:ext>
            </a:extLst>
          </p:cNvPr>
          <p:cNvSpPr txBox="1">
            <a:spLocks/>
          </p:cNvSpPr>
          <p:nvPr/>
        </p:nvSpPr>
        <p:spPr>
          <a:xfrm>
            <a:off x="156351" y="125867"/>
            <a:ext cx="8945316" cy="6813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Representative for people living and affected by PEER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8C3F296-B752-413C-A74E-5EA113D96572}"/>
              </a:ext>
            </a:extLst>
          </p:cNvPr>
          <p:cNvGrpSpPr/>
          <p:nvPr/>
        </p:nvGrpSpPr>
        <p:grpSpPr>
          <a:xfrm>
            <a:off x="575733" y="807185"/>
            <a:ext cx="8945316" cy="5508948"/>
            <a:chOff x="1459731" y="807185"/>
            <a:chExt cx="8370068" cy="5314152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83BCF727-861E-448D-AA67-CD2E28BF21EC}"/>
                </a:ext>
              </a:extLst>
            </p:cNvPr>
            <p:cNvGrpSpPr/>
            <p:nvPr/>
          </p:nvGrpSpPr>
          <p:grpSpPr>
            <a:xfrm>
              <a:off x="1459731" y="807185"/>
              <a:ext cx="8370068" cy="5314152"/>
              <a:chOff x="1239599" y="756448"/>
              <a:chExt cx="8370068" cy="5314152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840EEC92-19D9-4771-A037-0220640DAF5E}"/>
                  </a:ext>
                </a:extLst>
              </p:cNvPr>
              <p:cNvGrpSpPr/>
              <p:nvPr/>
            </p:nvGrpSpPr>
            <p:grpSpPr>
              <a:xfrm>
                <a:off x="1421114" y="756448"/>
                <a:ext cx="8188553" cy="2701911"/>
                <a:chOff x="1649714" y="653613"/>
                <a:chExt cx="8188553" cy="2701911"/>
              </a:xfrm>
            </p:grpSpPr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5FD1A29D-7C57-4A0E-B9C8-CB72B1AA0D6F}"/>
                    </a:ext>
                  </a:extLst>
                </p:cNvPr>
                <p:cNvGrpSpPr/>
                <p:nvPr/>
              </p:nvGrpSpPr>
              <p:grpSpPr>
                <a:xfrm>
                  <a:off x="1649714" y="653613"/>
                  <a:ext cx="8188553" cy="820504"/>
                  <a:chOff x="1101700" y="451003"/>
                  <a:chExt cx="8317057" cy="813186"/>
                </a:xfrm>
              </p:grpSpPr>
              <p:sp>
                <p:nvSpPr>
                  <p:cNvPr id="13" name="Rectangle 12">
                    <a:extLst>
                      <a:ext uri="{FF2B5EF4-FFF2-40B4-BE49-F238E27FC236}">
                        <a16:creationId xmlns:a16="http://schemas.microsoft.com/office/drawing/2014/main" id="{5A8C928A-29D0-46BD-A56B-535F10802056}"/>
                      </a:ext>
                    </a:extLst>
                  </p:cNvPr>
                  <p:cNvSpPr/>
                  <p:nvPr/>
                </p:nvSpPr>
                <p:spPr>
                  <a:xfrm>
                    <a:off x="1101700" y="453437"/>
                    <a:ext cx="3691328" cy="69666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5"/>
                  </a:lnRef>
                  <a:fillRef idx="1">
                    <a:schemeClr val="lt1"/>
                  </a:fillRef>
                  <a:effectRef idx="0">
                    <a:schemeClr val="accent5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/>
                      <a:t>Ms. </a:t>
                    </a:r>
                    <a:r>
                      <a:rPr lang="en-US" b="1" dirty="0" err="1"/>
                      <a:t>Bouakham</a:t>
                    </a:r>
                    <a:r>
                      <a:rPr lang="en-US" b="1" dirty="0"/>
                      <a:t> </a:t>
                    </a:r>
                    <a:r>
                      <a:rPr lang="en-US" b="1" dirty="0" err="1"/>
                      <a:t>Sithavong</a:t>
                    </a:r>
                    <a:endParaRPr lang="en-US" b="1" dirty="0"/>
                  </a:p>
                  <a:p>
                    <a:pPr algn="ctr"/>
                    <a:r>
                      <a:rPr lang="en-US" sz="1200" dirty="0"/>
                      <a:t>Key Population (PEER) Representative (Member)</a:t>
                    </a:r>
                  </a:p>
                  <a:p>
                    <a:pPr algn="ctr"/>
                    <a:r>
                      <a:rPr lang="en-US" sz="1200" dirty="0"/>
                      <a:t>-----------------------------------------------------</a:t>
                    </a:r>
                  </a:p>
                </p:txBody>
              </p:sp>
              <p:sp>
                <p:nvSpPr>
                  <p:cNvPr id="14" name="Rectangle 13">
                    <a:extLst>
                      <a:ext uri="{FF2B5EF4-FFF2-40B4-BE49-F238E27FC236}">
                        <a16:creationId xmlns:a16="http://schemas.microsoft.com/office/drawing/2014/main" id="{5153AE9F-440B-4371-90C1-4BE3B0DF87AB}"/>
                      </a:ext>
                    </a:extLst>
                  </p:cNvPr>
                  <p:cNvSpPr/>
                  <p:nvPr/>
                </p:nvSpPr>
                <p:spPr>
                  <a:xfrm>
                    <a:off x="5307523" y="451003"/>
                    <a:ext cx="4111234" cy="81318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5"/>
                  </a:lnRef>
                  <a:fillRef idx="1">
                    <a:schemeClr val="lt1"/>
                  </a:fillRef>
                  <a:effectRef idx="0">
                    <a:schemeClr val="accent5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600" b="1" dirty="0"/>
                      <a:t>Metta </a:t>
                    </a:r>
                    <a:r>
                      <a:rPr lang="en-US" sz="1600" b="1" dirty="0" err="1"/>
                      <a:t>Khamthavone</a:t>
                    </a:r>
                    <a:endParaRPr lang="en-US" sz="1600" b="1" dirty="0"/>
                  </a:p>
                  <a:p>
                    <a:pPr algn="ctr"/>
                    <a:r>
                      <a:rPr lang="en-US" sz="1200" dirty="0"/>
                      <a:t>Key Population (Peer) Representative</a:t>
                    </a:r>
                  </a:p>
                  <a:p>
                    <a:pPr algn="ctr"/>
                    <a:r>
                      <a:rPr lang="en-US" sz="1200" dirty="0"/>
                      <a:t>Alternates member</a:t>
                    </a:r>
                  </a:p>
                  <a:p>
                    <a:pPr algn="ctr"/>
                    <a:r>
                      <a:rPr lang="en-US" sz="1200" dirty="0"/>
                      <a:t>-----------------------------------------------------</a:t>
                    </a:r>
                  </a:p>
                </p:txBody>
              </p:sp>
            </p:grpSp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2CF8BFF3-68A8-4639-8C5E-D7FC95F9889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74803" y="1470973"/>
                  <a:ext cx="2784118" cy="1854266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>
                  <a:reflection blurRad="12700" stA="38000" endPos="28000" dist="5000" dir="5400000" sy="-100000" algn="bl" rotWithShape="0"/>
                </a:effectLst>
              </p:spPr>
            </p:pic>
            <p:pic>
              <p:nvPicPr>
                <p:cNvPr id="16" name="Picture 15">
                  <a:extLst>
                    <a:ext uri="{FF2B5EF4-FFF2-40B4-BE49-F238E27FC236}">
                      <a16:creationId xmlns:a16="http://schemas.microsoft.com/office/drawing/2014/main" id="{A7745CB5-73EE-490C-9E98-00E07F0E102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467347" y="1470973"/>
                  <a:ext cx="2829591" cy="1884551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>
                  <a:reflection blurRad="12700" stA="38000" endPos="28000" dist="5000" dir="5400000" sy="-100000" algn="bl" rotWithShape="0"/>
                </a:effectLst>
              </p:spPr>
            </p:pic>
          </p:grpSp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64F231D6-6E3A-4DF5-89DE-118B90A906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39599" y="3710800"/>
                <a:ext cx="4670944" cy="2359800"/>
              </a:xfrm>
              <a:prstGeom prst="rect">
                <a:avLst/>
              </a:prstGeom>
            </p:spPr>
          </p:pic>
        </p:grp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FE0E0D60-7367-4460-869D-BAE36FDA77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96927" y="3770130"/>
              <a:ext cx="2804740" cy="23512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3427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DAC30574-A67E-4B42-8043-64424ED4B0DF}"/>
              </a:ext>
            </a:extLst>
          </p:cNvPr>
          <p:cNvSpPr txBox="1">
            <a:spLocks/>
          </p:cNvSpPr>
          <p:nvPr/>
        </p:nvSpPr>
        <p:spPr>
          <a:xfrm>
            <a:off x="156351" y="125867"/>
            <a:ext cx="8945316" cy="6813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Representative for people living and affected by PEER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175E3D5-368F-4DE7-995E-C10757515D6C}"/>
              </a:ext>
            </a:extLst>
          </p:cNvPr>
          <p:cNvGrpSpPr/>
          <p:nvPr/>
        </p:nvGrpSpPr>
        <p:grpSpPr>
          <a:xfrm>
            <a:off x="259353" y="807185"/>
            <a:ext cx="9387294" cy="5508212"/>
            <a:chOff x="253528" y="807185"/>
            <a:chExt cx="9387294" cy="5508212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1BF822A-DDD8-4135-B1C1-2C3864DCCBED}"/>
                </a:ext>
              </a:extLst>
            </p:cNvPr>
            <p:cNvGrpSpPr/>
            <p:nvPr/>
          </p:nvGrpSpPr>
          <p:grpSpPr>
            <a:xfrm>
              <a:off x="253528" y="807185"/>
              <a:ext cx="8712996" cy="5508212"/>
              <a:chOff x="414865" y="807185"/>
              <a:chExt cx="8712996" cy="5508212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1754F838-4AFA-48A6-8612-2B102667E644}"/>
                  </a:ext>
                </a:extLst>
              </p:cNvPr>
              <p:cNvGrpSpPr/>
              <p:nvPr/>
            </p:nvGrpSpPr>
            <p:grpSpPr>
              <a:xfrm>
                <a:off x="414865" y="807185"/>
                <a:ext cx="8712996" cy="5508212"/>
                <a:chOff x="-100371" y="704480"/>
                <a:chExt cx="8712996" cy="5508212"/>
              </a:xfrm>
            </p:grpSpPr>
            <p:grpSp>
              <p:nvGrpSpPr>
                <p:cNvPr id="4" name="Group 3">
                  <a:extLst>
                    <a:ext uri="{FF2B5EF4-FFF2-40B4-BE49-F238E27FC236}">
                      <a16:creationId xmlns:a16="http://schemas.microsoft.com/office/drawing/2014/main" id="{D9C561FC-6850-4508-9779-ACB8DEED7818}"/>
                    </a:ext>
                  </a:extLst>
                </p:cNvPr>
                <p:cNvGrpSpPr/>
                <p:nvPr/>
              </p:nvGrpSpPr>
              <p:grpSpPr>
                <a:xfrm>
                  <a:off x="485265" y="704480"/>
                  <a:ext cx="8127360" cy="953100"/>
                  <a:chOff x="474842" y="501415"/>
                  <a:chExt cx="8254905" cy="944598"/>
                </a:xfrm>
              </p:grpSpPr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id="{1D260716-1242-406B-BD24-8B0B65B7FAA5}"/>
                      </a:ext>
                    </a:extLst>
                  </p:cNvPr>
                  <p:cNvSpPr/>
                  <p:nvPr/>
                </p:nvSpPr>
                <p:spPr>
                  <a:xfrm>
                    <a:off x="474842" y="613386"/>
                    <a:ext cx="3691328" cy="83262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5"/>
                  </a:lnRef>
                  <a:fillRef idx="1">
                    <a:schemeClr val="lt1"/>
                  </a:fillRef>
                  <a:effectRef idx="0">
                    <a:schemeClr val="accent5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600" b="1" dirty="0">
                        <a:solidFill>
                          <a:srgbClr val="0070C0"/>
                        </a:solidFill>
                      </a:rPr>
                      <a:t>Dr. </a:t>
                    </a:r>
                    <a:r>
                      <a:rPr lang="en-US" sz="1600" b="1" dirty="0" err="1">
                        <a:solidFill>
                          <a:srgbClr val="0070C0"/>
                        </a:solidFill>
                      </a:rPr>
                      <a:t>Inleusa</a:t>
                    </a:r>
                    <a:r>
                      <a:rPr lang="en-US" sz="1600" b="1" dirty="0">
                        <a:solidFill>
                          <a:srgbClr val="0070C0"/>
                        </a:solidFill>
                      </a:rPr>
                      <a:t> </a:t>
                    </a:r>
                    <a:r>
                      <a:rPr lang="en-US" sz="1600" b="1" dirty="0" err="1">
                        <a:solidFill>
                          <a:srgbClr val="0070C0"/>
                        </a:solidFill>
                      </a:rPr>
                      <a:t>Basengkham</a:t>
                    </a:r>
                    <a:endParaRPr lang="lo-LA" sz="1600" b="1" dirty="0">
                      <a:solidFill>
                        <a:srgbClr val="0070C0"/>
                      </a:solidFill>
                    </a:endParaRPr>
                  </a:p>
                  <a:p>
                    <a:pPr algn="ctr"/>
                    <a:r>
                      <a:rPr lang="en-US" sz="1200" dirty="0"/>
                      <a:t>Key Population (PEER) Representative (Member)</a:t>
                    </a:r>
                    <a:endParaRPr lang="lo-LA" sz="1200" dirty="0"/>
                  </a:p>
                  <a:p>
                    <a:pPr algn="ctr"/>
                    <a:r>
                      <a:rPr lang="en-US" sz="1200" dirty="0"/>
                      <a:t>-----------------------------------------------------</a:t>
                    </a:r>
                  </a:p>
                </p:txBody>
              </p:sp>
              <p:sp>
                <p:nvSpPr>
                  <p:cNvPr id="6" name="Rectangle 5">
                    <a:extLst>
                      <a:ext uri="{FF2B5EF4-FFF2-40B4-BE49-F238E27FC236}">
                        <a16:creationId xmlns:a16="http://schemas.microsoft.com/office/drawing/2014/main" id="{6EE2A072-11B8-4ADB-8E5C-794B918DC8EB}"/>
                      </a:ext>
                    </a:extLst>
                  </p:cNvPr>
                  <p:cNvSpPr/>
                  <p:nvPr/>
                </p:nvSpPr>
                <p:spPr>
                  <a:xfrm>
                    <a:off x="4618513" y="501415"/>
                    <a:ext cx="4111234" cy="81318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5"/>
                  </a:lnRef>
                  <a:fillRef idx="1">
                    <a:schemeClr val="lt1"/>
                  </a:fillRef>
                  <a:effectRef idx="0">
                    <a:schemeClr val="accent5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/>
                  </a:p>
                  <a:p>
                    <a:pPr algn="ctr"/>
                    <a:r>
                      <a:rPr lang="en-US" b="1" dirty="0" err="1">
                        <a:solidFill>
                          <a:srgbClr val="0070C0"/>
                        </a:solidFill>
                      </a:rPr>
                      <a:t>Lattavanh</a:t>
                    </a:r>
                    <a:r>
                      <a:rPr lang="en-US" b="1" dirty="0">
                        <a:solidFill>
                          <a:srgbClr val="0070C0"/>
                        </a:solidFill>
                      </a:rPr>
                      <a:t> </a:t>
                    </a:r>
                    <a:r>
                      <a:rPr lang="en-US" b="1" dirty="0" err="1">
                        <a:solidFill>
                          <a:srgbClr val="0070C0"/>
                        </a:solidFill>
                      </a:rPr>
                      <a:t>Sengdala</a:t>
                    </a:r>
                    <a:r>
                      <a:rPr lang="en-US" b="1" dirty="0">
                        <a:solidFill>
                          <a:srgbClr val="0070C0"/>
                        </a:solidFill>
                      </a:rPr>
                      <a:t> </a:t>
                    </a:r>
                    <a:endParaRPr lang="lo-LA" b="1" dirty="0">
                      <a:solidFill>
                        <a:srgbClr val="0070C0"/>
                      </a:solidFill>
                    </a:endParaRPr>
                  </a:p>
                  <a:p>
                    <a:pPr algn="ctr"/>
                    <a:r>
                      <a:rPr lang="en-US" sz="1200" dirty="0"/>
                      <a:t>Key population Representative</a:t>
                    </a:r>
                    <a:endParaRPr lang="lo-LA" sz="1200" dirty="0"/>
                  </a:p>
                  <a:p>
                    <a:pPr algn="ctr"/>
                    <a:r>
                      <a:rPr lang="en-US" sz="1200" dirty="0"/>
                      <a:t>Alternates member</a:t>
                    </a:r>
                    <a:endParaRPr lang="lo-LA" sz="1200" dirty="0"/>
                  </a:p>
                  <a:p>
                    <a:pPr algn="ctr"/>
                    <a:r>
                      <a:rPr lang="en-US" sz="1200" dirty="0"/>
                      <a:t>-----------------------------------------------------</a:t>
                    </a:r>
                  </a:p>
                </p:txBody>
              </p:sp>
            </p:grpSp>
            <p:pic>
              <p:nvPicPr>
                <p:cNvPr id="7" name="Picture 6">
                  <a:extLst>
                    <a:ext uri="{FF2B5EF4-FFF2-40B4-BE49-F238E27FC236}">
                      <a16:creationId xmlns:a16="http://schemas.microsoft.com/office/drawing/2014/main" id="{C37ECBBE-CEE4-4A6D-B3C2-D702C83A978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78648" y="1524985"/>
                  <a:ext cx="1909059" cy="2395793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>
                  <a:reflection blurRad="12700" stA="38000" endPos="28000" dist="5000" dir="5400000" sy="-100000" algn="bl" rotWithShape="0"/>
                </a:effectLst>
              </p:spPr>
            </p:pic>
            <p:pic>
              <p:nvPicPr>
                <p:cNvPr id="8" name="Picture 7">
                  <a:extLst>
                    <a:ext uri="{FF2B5EF4-FFF2-40B4-BE49-F238E27FC236}">
                      <a16:creationId xmlns:a16="http://schemas.microsoft.com/office/drawing/2014/main" id="{80266F29-0AE2-4BF4-95F1-C060065DD63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10266" y="1559221"/>
                  <a:ext cx="3262119" cy="2175808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>
                  <a:reflection blurRad="12700" stA="38000" endPos="28000" dist="5000" dir="5400000" sy="-100000" algn="bl" rotWithShape="0"/>
                </a:effectLst>
              </p:spPr>
            </p:pic>
            <p:pic>
              <p:nvPicPr>
                <p:cNvPr id="12" name="Picture 11">
                  <a:extLst>
                    <a:ext uri="{FF2B5EF4-FFF2-40B4-BE49-F238E27FC236}">
                      <a16:creationId xmlns:a16="http://schemas.microsoft.com/office/drawing/2014/main" id="{169A2B44-6662-4D9C-AEF5-F95AF5F8885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-100371" y="4222702"/>
                  <a:ext cx="3005531" cy="1989990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>
                  <a:reflection blurRad="12700" stA="38000" endPos="28000" dist="5000" dir="5400000" sy="-100000" algn="bl" rotWithShape="0"/>
                </a:effectLst>
              </p:spPr>
            </p:pic>
          </p:grp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5F8A4A02-E997-4D5A-BBB2-9EC78D7AD7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526515" y="4325407"/>
                <a:ext cx="3537760" cy="198999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FE5DF84-EB2B-4522-916E-595871BDEC2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42668" y="4325407"/>
              <a:ext cx="2698154" cy="198999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</p:spTree>
    <p:extLst>
      <p:ext uri="{BB962C8B-B14F-4D97-AF65-F5344CB8AC3E}">
        <p14:creationId xmlns:p14="http://schemas.microsoft.com/office/powerpoint/2010/main" val="38309529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EE331075-A581-4005-8AA5-13512055E619}"/>
              </a:ext>
            </a:extLst>
          </p:cNvPr>
          <p:cNvSpPr txBox="1">
            <a:spLocks/>
          </p:cNvSpPr>
          <p:nvPr/>
        </p:nvSpPr>
        <p:spPr>
          <a:xfrm>
            <a:off x="156351" y="125867"/>
            <a:ext cx="8945316" cy="6813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Representative for CSOs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2679AEC-A95B-45DC-B088-C304D0483B1A}"/>
              </a:ext>
            </a:extLst>
          </p:cNvPr>
          <p:cNvGrpSpPr/>
          <p:nvPr/>
        </p:nvGrpSpPr>
        <p:grpSpPr>
          <a:xfrm>
            <a:off x="1345185" y="807185"/>
            <a:ext cx="8372625" cy="5544250"/>
            <a:chOff x="1345185" y="807185"/>
            <a:chExt cx="8372625" cy="554425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5105DB98-DE0B-42E5-A446-EB8A19F6E225}"/>
                </a:ext>
              </a:extLst>
            </p:cNvPr>
            <p:cNvGrpSpPr/>
            <p:nvPr/>
          </p:nvGrpSpPr>
          <p:grpSpPr>
            <a:xfrm>
              <a:off x="1345185" y="807185"/>
              <a:ext cx="8372625" cy="5544250"/>
              <a:chOff x="986097" y="738716"/>
              <a:chExt cx="8372625" cy="5544250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24883F3B-0268-4C8F-8318-B7A998714B81}"/>
                  </a:ext>
                </a:extLst>
              </p:cNvPr>
              <p:cNvGrpSpPr/>
              <p:nvPr/>
            </p:nvGrpSpPr>
            <p:grpSpPr>
              <a:xfrm>
                <a:off x="986097" y="738716"/>
                <a:ext cx="8372625" cy="2127690"/>
                <a:chOff x="983535" y="535345"/>
                <a:chExt cx="8504018" cy="2108711"/>
              </a:xfrm>
            </p:grpSpPr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AEFF6ED0-B6DA-4CDC-AF97-22D8521A0BF4}"/>
                    </a:ext>
                  </a:extLst>
                </p:cNvPr>
                <p:cNvSpPr/>
                <p:nvPr/>
              </p:nvSpPr>
              <p:spPr>
                <a:xfrm>
                  <a:off x="983535" y="1348531"/>
                  <a:ext cx="4252744" cy="1295525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/>
                    <a:t>Lao Red Cross</a:t>
                  </a:r>
                </a:p>
                <a:p>
                  <a:pPr algn="ctr"/>
                  <a:r>
                    <a:rPr lang="en-US" sz="2000" b="1" dirty="0"/>
                    <a:t>Lao CSO Representative (Member)</a:t>
                  </a:r>
                </a:p>
                <a:p>
                  <a:pPr algn="ctr"/>
                  <a:r>
                    <a:rPr lang="en-US" sz="2000" b="1" dirty="0"/>
                    <a:t>----------------------------------------------</a:t>
                  </a:r>
                </a:p>
              </p:txBody>
            </p:sp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45A08A39-D0E5-4B59-876B-4C585F794E1F}"/>
                    </a:ext>
                  </a:extLst>
                </p:cNvPr>
                <p:cNvSpPr/>
                <p:nvPr/>
              </p:nvSpPr>
              <p:spPr>
                <a:xfrm>
                  <a:off x="5376319" y="535345"/>
                  <a:ext cx="4111234" cy="813186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  <a:p>
                  <a:pPr algn="ctr"/>
                  <a:r>
                    <a:rPr lang="en-US" sz="1200" b="1" dirty="0"/>
                    <a:t>Dr. </a:t>
                  </a:r>
                  <a:r>
                    <a:rPr lang="en-US" sz="1200" b="1" dirty="0" err="1"/>
                    <a:t>Souphon</a:t>
                  </a:r>
                  <a:r>
                    <a:rPr lang="en-US" sz="1200" b="1" dirty="0"/>
                    <a:t> </a:t>
                  </a:r>
                  <a:r>
                    <a:rPr lang="en-US" sz="1200" b="1" dirty="0" err="1"/>
                    <a:t>Sayavong</a:t>
                  </a:r>
                  <a:endParaRPr lang="en-US" sz="1200" b="1" dirty="0"/>
                </a:p>
                <a:p>
                  <a:pPr algn="ctr"/>
                  <a:r>
                    <a:rPr lang="en-US" sz="1200" b="1" dirty="0"/>
                    <a:t> Director of PFHA</a:t>
                  </a:r>
                </a:p>
                <a:p>
                  <a:pPr algn="ctr"/>
                  <a:r>
                    <a:rPr lang="en-US" sz="1200" dirty="0"/>
                    <a:t>Lao CSO Representative (Member)</a:t>
                  </a:r>
                </a:p>
                <a:p>
                  <a:pPr algn="ctr"/>
                  <a:r>
                    <a:rPr lang="en-US" sz="1200" dirty="0"/>
                    <a:t>Alternates member</a:t>
                  </a:r>
                </a:p>
                <a:p>
                  <a:pPr algn="ctr"/>
                  <a:r>
                    <a:rPr lang="en-US" sz="1200" dirty="0"/>
                    <a:t>-----------------------------------------------------</a:t>
                  </a:r>
                </a:p>
              </p:txBody>
            </p:sp>
          </p:grp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29162D27-5121-426F-99F0-71E205AA03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455196" y="1699573"/>
                <a:ext cx="2045270" cy="2101961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D5C1D68D-8E06-44BE-ACB3-CE46B40A13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09333" y="4040716"/>
                <a:ext cx="3364690" cy="224225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</p:grp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EFACDDCA-89E4-4CF3-A73F-C972BD5521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02444" y="4109185"/>
              <a:ext cx="2257110" cy="223594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</p:spTree>
    <p:extLst>
      <p:ext uri="{BB962C8B-B14F-4D97-AF65-F5344CB8AC3E}">
        <p14:creationId xmlns:p14="http://schemas.microsoft.com/office/powerpoint/2010/main" val="37476462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5AF4A-FB23-F545-B581-1AA51B9A3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867" y="871600"/>
            <a:ext cx="9116895" cy="959893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lo-LA" sz="2800" b="1" dirty="0">
                <a:solidFill>
                  <a:srgbClr val="0070C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ສ້າງຄວາມອາດສາມາດໃຫ້ຄະນະ </a:t>
            </a:r>
            <a:r>
              <a:rPr lang="en-LA" sz="2800" b="1" dirty="0">
                <a:solidFill>
                  <a:srgbClr val="0070C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CCM</a:t>
            </a:r>
            <a:r>
              <a:rPr lang="en-US" sz="2800" b="1" dirty="0">
                <a:solidFill>
                  <a:srgbClr val="0070C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/Capacity building for CCM -CSO-KPs and PLWDs</a:t>
            </a:r>
            <a:endParaRPr lang="en-LA" sz="2800" b="1" dirty="0">
              <a:solidFill>
                <a:srgbClr val="0070C0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C71FD-15AC-7544-B0E3-6CEECBD543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868" y="2011603"/>
            <a:ext cx="9116895" cy="4126730"/>
          </a:xfrm>
        </p:spPr>
        <p:txBody>
          <a:bodyPr>
            <a:normAutofit/>
          </a:bodyPr>
          <a:lstStyle/>
          <a:p>
            <a:pPr marL="548640" lvl="0" indent="-514350">
              <a:buFont typeface="+mj-lt"/>
              <a:buAutoNum type="arabicPeriod"/>
            </a:pPr>
            <a:r>
              <a:rPr lang="lo-LA" sz="2400" dirty="0">
                <a:solidFill>
                  <a:schemeClr val="tx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ອົບຮົມກ່ຽວກັບແຜນຍຸດທະສາດແຫ່ງຊາດກ່ຽວກັບວຽກງານສາທາລະນະສຸກ ລວມທັງແຜນຍຸດທະສາດແຫ່ງຊາດສາມພະຍາດ ເອດ,ວັນນະໂລກ ແລະ ໄຂ້ຍຸງ ແລະ ກົນໄກການປະສານງານຂອງກອງທືນໂລກ</a:t>
            </a:r>
            <a:r>
              <a:rPr lang="en-US" sz="2400" i="1" dirty="0">
                <a:solidFill>
                  <a:srgbClr val="00B0F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/training on community health system strengthening including GF’s coordination mechanism </a:t>
            </a:r>
            <a:endParaRPr lang="en-LA" sz="2400" i="1" dirty="0">
              <a:solidFill>
                <a:srgbClr val="00B0F0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548640" lvl="0" indent="-514350">
              <a:buFont typeface="+mj-lt"/>
              <a:buAutoNum type="arabicPeriod"/>
            </a:pPr>
            <a:r>
              <a:rPr lang="lo-LA" sz="2400" dirty="0">
                <a:solidFill>
                  <a:schemeClr val="tx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ອົບຮົມກ່ຽວກັບບົດບາດຍິງ-ຊາຍ, ການຂໍການສະຫນັບສະຫນູນດ້ານນະໂຍບາຍ, ທັກສະການສື່ສານ ແລະ ການເປັນຕົວແທນທີ່ດີຂອງຊຸມຊົນ</a:t>
            </a:r>
            <a:r>
              <a:rPr lang="en-US" sz="2400" i="1" dirty="0">
                <a:solidFill>
                  <a:srgbClr val="00B0F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/training on genders,</a:t>
            </a:r>
            <a:r>
              <a:rPr lang="lo-LA" sz="2400" i="1" dirty="0">
                <a:solidFill>
                  <a:srgbClr val="00B0F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2400" i="1" dirty="0">
                <a:solidFill>
                  <a:srgbClr val="00B0F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sexual orientation and gender identity, advocacy</a:t>
            </a:r>
            <a:r>
              <a:rPr lang="lo-LA" sz="2400" i="1" dirty="0">
                <a:solidFill>
                  <a:srgbClr val="00B0F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, </a:t>
            </a:r>
            <a:r>
              <a:rPr lang="en-US" sz="2400" i="1" dirty="0">
                <a:solidFill>
                  <a:srgbClr val="00B0F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communication skills and being good representative </a:t>
            </a:r>
            <a:endParaRPr lang="en-LA" sz="2400" i="1" dirty="0">
              <a:solidFill>
                <a:srgbClr val="00B0F0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548640" lvl="0" indent="-514350">
              <a:buFont typeface="+mj-lt"/>
              <a:buAutoNum type="arabicPeriod"/>
            </a:pPr>
            <a:r>
              <a:rPr lang="lo-LA" sz="2400" dirty="0">
                <a:solidFill>
                  <a:schemeClr val="tx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ອົບຮົມການນໍາໄຊ້ເຄື່ອງມືການຊຸກຍູ້ ຕິດຕາມຂອງຊຸມຊົນ</a:t>
            </a:r>
            <a:r>
              <a:rPr lang="en-US" sz="2400" i="1" dirty="0">
                <a:solidFill>
                  <a:srgbClr val="00B0F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/training on community lead monitoring (CLM)</a:t>
            </a:r>
            <a:endParaRPr lang="en-LA" sz="2400" i="1" dirty="0">
              <a:solidFill>
                <a:srgbClr val="00B0F0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endParaRPr lang="en-LA" sz="24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6925E3B-E2CD-3E41-9769-9E2D8FEBA518}"/>
              </a:ext>
            </a:extLst>
          </p:cNvPr>
          <p:cNvSpPr txBox="1">
            <a:spLocks/>
          </p:cNvSpPr>
          <p:nvPr/>
        </p:nvSpPr>
        <p:spPr>
          <a:xfrm>
            <a:off x="144368" y="162795"/>
            <a:ext cx="8023860" cy="772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o-LA" b="1" dirty="0">
                <a:latin typeface="Phetsarath OT" panose="02000500000000020004" pitchFamily="2" charset="0"/>
                <a:cs typeface="Phetsarath OT" panose="02000500000000020004" pitchFamily="2" charset="0"/>
              </a:rPr>
              <a:t>ແຜນກິດຈະກໍາ </a:t>
            </a:r>
            <a:r>
              <a:rPr lang="en-US" b="1" dirty="0">
                <a:latin typeface="Phetsarath OT" panose="02000500000000020004" pitchFamily="2" charset="0"/>
                <a:cs typeface="Phetsarath OT" panose="02000500000000020004" pitchFamily="2" charset="0"/>
              </a:rPr>
              <a:t>CCM-CSO-KPs and PLWDs</a:t>
            </a:r>
            <a:r>
              <a:rPr lang="lo-LA" b="1" dirty="0">
                <a:latin typeface="Phetsarath OT" panose="02000500000000020004" pitchFamily="2" charset="0"/>
                <a:cs typeface="Phetsarath OT" panose="02000500000000020004" pitchFamily="2" charset="0"/>
              </a:rPr>
              <a:t> ປີ </a:t>
            </a:r>
            <a:r>
              <a:rPr lang="en-US" b="1" dirty="0">
                <a:latin typeface="Phetsarath OT" panose="02000500000000020004" pitchFamily="2" charset="0"/>
                <a:cs typeface="Phetsarath OT" panose="02000500000000020004" pitchFamily="2" charset="0"/>
              </a:rPr>
              <a:t>2022</a:t>
            </a:r>
            <a:endParaRPr lang="en-LA" b="1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640626"/>
      </p:ext>
    </p:extLst>
  </p:cSld>
  <p:clrMapOvr>
    <a:masterClrMapping/>
  </p:clrMapOvr>
</p:sld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TM03457444[[fn=Basis]]</Template>
  <TotalTime>2783</TotalTime>
  <Words>758</Words>
  <Application>Microsoft Office PowerPoint</Application>
  <PresentationFormat>A4 Paper (210x297 mm)</PresentationFormat>
  <Paragraphs>85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Corbel</vt:lpstr>
      <vt:lpstr>Georgia</vt:lpstr>
      <vt:lpstr>Phetsarath OT</vt:lpstr>
      <vt:lpstr>Basis</vt:lpstr>
      <vt:lpstr>COUNTRY COORDINATING MECHANISM The 1ST Plenary Meeting – Calendar Year 2022</vt:lpstr>
      <vt:lpstr>PowerPoint Presentation</vt:lpstr>
      <vt:lpstr>PowerPoint Presentation</vt:lpstr>
      <vt:lpstr>Representative of  people living and affected by TB</vt:lpstr>
      <vt:lpstr>PowerPoint Presentation</vt:lpstr>
      <vt:lpstr>PowerPoint Presentation</vt:lpstr>
      <vt:lpstr>PowerPoint Presentation</vt:lpstr>
      <vt:lpstr>PowerPoint Presentation</vt:lpstr>
      <vt:lpstr>ສ້າງຄວາມອາດສາມາດໃຫ້ຄະນະ CCM/Capacity building for CCM -CSO-KPs and PLWDs</vt:lpstr>
      <vt:lpstr>2. ການເຂົ້າຮ່ວມກອງປະຊຸມຕ່າງໆ/Attend the meeting/workshop </vt:lpstr>
      <vt:lpstr>3. ການລົງຊຸກຍູ້ຕິດຕາມພື້ນທີ່ຊຸມຊົນ/community field visit </vt:lpstr>
      <vt:lpstr>4.ການຜະລິດ ແລະ ເຜີຍແພ່ຜົນສຳເລັດການປະກອບສ່ວນຂອງອົງການຈັດຕັ້ງສັງຄົມໃນວຽກງານ 3 ພະຍາດ.</vt:lpstr>
      <vt:lpstr>Thank You for your Kinds Attention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Lasising SENSITH</dc:creator>
  <cp:lastModifiedBy>Advice</cp:lastModifiedBy>
  <cp:revision>328</cp:revision>
  <cp:lastPrinted>2022-03-24T10:24:10Z</cp:lastPrinted>
  <dcterms:created xsi:type="dcterms:W3CDTF">2019-12-13T04:47:09Z</dcterms:created>
  <dcterms:modified xsi:type="dcterms:W3CDTF">2022-03-24T10:46:52Z</dcterms:modified>
</cp:coreProperties>
</file>