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67" r:id="rId5"/>
    <p:sldId id="261" r:id="rId6"/>
    <p:sldId id="263" r:id="rId7"/>
    <p:sldId id="274" r:id="rId8"/>
    <p:sldId id="272" r:id="rId9"/>
    <p:sldId id="273" r:id="rId10"/>
    <p:sldId id="275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55" autoAdjust="0"/>
    <p:restoredTop sz="94660"/>
  </p:normalViewPr>
  <p:slideViewPr>
    <p:cSldViewPr snapToGrid="0">
      <p:cViewPr>
        <p:scale>
          <a:sx n="67" d="100"/>
          <a:sy n="67" d="100"/>
        </p:scale>
        <p:origin x="-2478" y="-1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43D4-C970-49F3-B5EE-D27CF0BF3D7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8E5E-5608-45BE-92C4-F08F36AB479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98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43D4-C970-49F3-B5EE-D27CF0BF3D7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8E5E-5608-45BE-92C4-F08F36AB4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2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43D4-C970-49F3-B5EE-D27CF0BF3D7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8E5E-5608-45BE-92C4-F08F36AB4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2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29449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43D4-C970-49F3-B5EE-D27CF0BF3D7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8E5E-5608-45BE-92C4-F08F36AB4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9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43D4-C970-49F3-B5EE-D27CF0BF3D7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8E5E-5608-45BE-92C4-F08F36AB479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48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43D4-C970-49F3-B5EE-D27CF0BF3D7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8E5E-5608-45BE-92C4-F08F36AB4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4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43D4-C970-49F3-B5EE-D27CF0BF3D7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8E5E-5608-45BE-92C4-F08F36AB4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1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43D4-C970-49F3-B5EE-D27CF0BF3D7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8E5E-5608-45BE-92C4-F08F36AB4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1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43D4-C970-49F3-B5EE-D27CF0BF3D7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8E5E-5608-45BE-92C4-F08F36AB4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24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E1743D4-C970-49F3-B5EE-D27CF0BF3D7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8A8E5E-5608-45BE-92C4-F08F36AB4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1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43D4-C970-49F3-B5EE-D27CF0BF3D7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8E5E-5608-45BE-92C4-F08F36AB4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0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E1743D4-C970-49F3-B5EE-D27CF0BF3D7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08A8E5E-5608-45BE-92C4-F08F36AB479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7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849745"/>
            <a:ext cx="10351008" cy="298349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 update and action plan (including COVID-19 mitigation)         to achieve Y2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51784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DLI-J: NTC</a:t>
            </a:r>
          </a:p>
        </p:txBody>
      </p:sp>
    </p:spTree>
    <p:extLst>
      <p:ext uri="{BB962C8B-B14F-4D97-AF65-F5344CB8AC3E}">
        <p14:creationId xmlns:p14="http://schemas.microsoft.com/office/powerpoint/2010/main" val="747404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317480" cy="1020904"/>
          </a:xfrm>
        </p:spPr>
        <p:txBody>
          <a:bodyPr anchor="ctr"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 Procurement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6754"/>
            <a:ext cx="5030165" cy="4282908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NTC has submitted to PR (DPC, NPCO) the 2022 full needs for TB drugs (US$ 500k) and TB laboratory US$ 650k including GeneXpert tests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NTC requested quotation to Global Drug Facility for TB drugs order 2022 with expected amount $500,000</a:t>
            </a:r>
          </a:p>
          <a:p>
            <a:endParaRPr lang="en-US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0BE56774-2026-1442-AD44-5AD57CC9D86B}"/>
              </a:ext>
            </a:extLst>
          </p:cNvPr>
          <p:cNvGraphicFramePr>
            <a:graphicFrameLocks noGrp="1"/>
          </p:cNvGraphicFramePr>
          <p:nvPr/>
        </p:nvGraphicFramePr>
        <p:xfrm>
          <a:off x="6435523" y="1666754"/>
          <a:ext cx="5197034" cy="37750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3509">
                  <a:extLst>
                    <a:ext uri="{9D8B030D-6E8A-4147-A177-3AD203B41FA5}">
                      <a16:colId xmlns:a16="http://schemas.microsoft.com/office/drawing/2014/main" xmlns="" val="3718191142"/>
                    </a:ext>
                  </a:extLst>
                </a:gridCol>
                <a:gridCol w="1863525">
                  <a:extLst>
                    <a:ext uri="{9D8B030D-6E8A-4147-A177-3AD203B41FA5}">
                      <a16:colId xmlns:a16="http://schemas.microsoft.com/office/drawing/2014/main" xmlns="" val="1553127832"/>
                    </a:ext>
                  </a:extLst>
                </a:gridCol>
              </a:tblGrid>
              <a:tr h="5102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</a:rPr>
                        <a:t>Product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</a:rPr>
                        <a:t>Cost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698774048"/>
                  </a:ext>
                </a:extLst>
              </a:tr>
              <a:tr h="5102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Total TB drugs Order (FLDs + SLDs)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 $           385,289.43 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250814232"/>
                  </a:ext>
                </a:extLst>
              </a:tr>
              <a:tr h="5102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PSM costs of TB drugs 30%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   105,821.80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603355413"/>
                  </a:ext>
                </a:extLst>
              </a:tr>
              <a:tr h="5102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TB laboratory consumables and reagents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   115,586.83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872798207"/>
                  </a:ext>
                </a:extLst>
              </a:tr>
              <a:tr h="5102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GeneXpert needs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   464,980.00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022354203"/>
                  </a:ext>
                </a:extLst>
              </a:tr>
              <a:tr h="5102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PSM costs of laboratory 25%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      116,245.00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287156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Grant Total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$   1,187,923.06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668339137"/>
                  </a:ext>
                </a:extLst>
              </a:tr>
              <a:tr h="40089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Ceiling budget from GF Y2 + Y3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  1,194,102.65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78985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8986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w TB Spreads | Basic TB Facts | TB | CD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041" y="2744829"/>
            <a:ext cx="3229946" cy="221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Tuberculosis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428" y="2766937"/>
            <a:ext cx="2809739" cy="209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Effective Use of GeneXpert Machine at Apac Hospital in Uganda Improves  Identification of TB Cases - JS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274" y="4601865"/>
            <a:ext cx="2961867" cy="202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First-line tuberculosis drugs initiative - Unita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685" y="432640"/>
            <a:ext cx="2981031" cy="208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/>
          </p:cNvPicPr>
          <p:nvPr/>
        </p:nvPicPr>
        <p:blipFill>
          <a:blip r:embed="rId6" cstate="print"/>
          <a:srcRect l="13461" t="22508" r="11250" b="11436"/>
          <a:stretch>
            <a:fillRect/>
          </a:stretch>
        </p:blipFill>
        <p:spPr>
          <a:xfrm>
            <a:off x="8274" y="432640"/>
            <a:ext cx="3646585" cy="208509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33423" y="1327617"/>
            <a:ext cx="4351859" cy="283442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/>
              <a:t>Thank you </a:t>
            </a:r>
            <a:endParaRPr lang="en-US" sz="7375" b="1" dirty="0">
              <a:solidFill>
                <a:srgbClr val="0070C0"/>
              </a:solidFill>
              <a:latin typeface="Phetsarath OT" panose="02000500000000000000" pitchFamily="2" charset="0"/>
              <a:cs typeface="Phetsarath OT" panose="02000500000000000000" pitchFamily="2" charset="0"/>
            </a:endParaRPr>
          </a:p>
        </p:txBody>
      </p:sp>
      <p:sp>
        <p:nvSpPr>
          <p:cNvPr id="14" name="Curved Right Arrow 13"/>
          <p:cNvSpPr/>
          <p:nvPr/>
        </p:nvSpPr>
        <p:spPr>
          <a:xfrm rot="20349860">
            <a:off x="244416" y="2676034"/>
            <a:ext cx="740384" cy="15713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4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 rot="18561076">
            <a:off x="3107453" y="5010858"/>
            <a:ext cx="765599" cy="177668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4">
              <a:solidFill>
                <a:schemeClr val="tx1"/>
              </a:solidFill>
            </a:endParaRPr>
          </a:p>
        </p:txBody>
      </p:sp>
      <p:sp>
        <p:nvSpPr>
          <p:cNvPr id="16" name="Curved Right Arrow 15"/>
          <p:cNvSpPr/>
          <p:nvPr/>
        </p:nvSpPr>
        <p:spPr>
          <a:xfrm rot="14323686">
            <a:off x="8456458" y="4774120"/>
            <a:ext cx="740384" cy="1937621"/>
          </a:xfrm>
          <a:prstGeom prst="curvedRightArrow">
            <a:avLst>
              <a:gd name="adj1" fmla="val 25000"/>
              <a:gd name="adj2" fmla="val 50000"/>
              <a:gd name="adj3" fmla="val 220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4">
              <a:solidFill>
                <a:schemeClr val="tx1"/>
              </a:solidFill>
            </a:endParaRPr>
          </a:p>
        </p:txBody>
      </p:sp>
      <p:sp>
        <p:nvSpPr>
          <p:cNvPr id="17" name="Curved Right Arrow 16"/>
          <p:cNvSpPr/>
          <p:nvPr/>
        </p:nvSpPr>
        <p:spPr>
          <a:xfrm rot="12742082">
            <a:off x="11065892" y="2741077"/>
            <a:ext cx="740384" cy="15713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4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246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16" y="134216"/>
            <a:ext cx="11397675" cy="752475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Y2 implementation progress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589943"/>
              </p:ext>
            </p:extLst>
          </p:nvPr>
        </p:nvGraphicFramePr>
        <p:xfrm>
          <a:off x="286325" y="1122361"/>
          <a:ext cx="11545456" cy="5061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1381">
                  <a:extLst>
                    <a:ext uri="{9D8B030D-6E8A-4147-A177-3AD203B41FA5}">
                      <a16:colId xmlns:a16="http://schemas.microsoft.com/office/drawing/2014/main" xmlns="" val="1489630330"/>
                    </a:ext>
                  </a:extLst>
                </a:gridCol>
                <a:gridCol w="3295766">
                  <a:extLst>
                    <a:ext uri="{9D8B030D-6E8A-4147-A177-3AD203B41FA5}">
                      <a16:colId xmlns:a16="http://schemas.microsoft.com/office/drawing/2014/main" xmlns="" val="3482160430"/>
                    </a:ext>
                  </a:extLst>
                </a:gridCol>
                <a:gridCol w="3255034">
                  <a:extLst>
                    <a:ext uri="{9D8B030D-6E8A-4147-A177-3AD203B41FA5}">
                      <a16:colId xmlns:a16="http://schemas.microsoft.com/office/drawing/2014/main" xmlns="" val="2270438030"/>
                    </a:ext>
                  </a:extLst>
                </a:gridCol>
                <a:gridCol w="2713275">
                  <a:extLst>
                    <a:ext uri="{9D8B030D-6E8A-4147-A177-3AD203B41FA5}">
                      <a16:colId xmlns:a16="http://schemas.microsoft.com/office/drawing/2014/main" xmlns="" val="2798466239"/>
                    </a:ext>
                  </a:extLst>
                </a:gridCol>
              </a:tblGrid>
              <a:tr h="707872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DLI-J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Y2 (Jun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May 2022)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6819154"/>
                  </a:ext>
                </a:extLst>
              </a:tr>
              <a:tr h="522396">
                <a:tc vMerge="1"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 June 2021-May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Preliminary Result Jun.-Nov. 2021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of target for the reported period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207344"/>
                  </a:ext>
                </a:extLst>
              </a:tr>
              <a:tr h="1778025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TB notification</a:t>
                      </a:r>
                    </a:p>
                    <a:p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#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7,537 TB cases notified for the period of Jun/21-May 2022 for the whole country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2,574 TB cases notified during the period of Jun-Nov 2021 (source TB tracker DHIS2)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5145299"/>
                  </a:ext>
                </a:extLst>
              </a:tr>
              <a:tr h="1752766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Xpert coverage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for the period of Jun/21-May 2022 for the whole country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99% in 2021 (source: aggregated quarterly report in DHIS2 Q1-Q3 2021)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2834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929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6FAA0-DD1B-4654-9207-968BC9748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13" y="286604"/>
            <a:ext cx="10933042" cy="462152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DLI J Condition1:Provinces that achieved the targeted number of notified TB cases of all forms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2EB84188-1D3F-48E9-BEF0-88D4917970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2541359"/>
              </p:ext>
            </p:extLst>
          </p:nvPr>
        </p:nvGraphicFramePr>
        <p:xfrm>
          <a:off x="282714" y="821578"/>
          <a:ext cx="11549069" cy="5675337"/>
        </p:xfrm>
        <a:graphic>
          <a:graphicData uri="http://schemas.openxmlformats.org/drawingml/2006/table">
            <a:tbl>
              <a:tblPr/>
              <a:tblGrid>
                <a:gridCol w="480099">
                  <a:extLst>
                    <a:ext uri="{9D8B030D-6E8A-4147-A177-3AD203B41FA5}">
                      <a16:colId xmlns:a16="http://schemas.microsoft.com/office/drawing/2014/main" xmlns="" val="4168989849"/>
                    </a:ext>
                  </a:extLst>
                </a:gridCol>
                <a:gridCol w="1902619">
                  <a:extLst>
                    <a:ext uri="{9D8B030D-6E8A-4147-A177-3AD203B41FA5}">
                      <a16:colId xmlns:a16="http://schemas.microsoft.com/office/drawing/2014/main" xmlns="" val="2010936266"/>
                    </a:ext>
                  </a:extLst>
                </a:gridCol>
                <a:gridCol w="746824">
                  <a:extLst>
                    <a:ext uri="{9D8B030D-6E8A-4147-A177-3AD203B41FA5}">
                      <a16:colId xmlns:a16="http://schemas.microsoft.com/office/drawing/2014/main" xmlns="" val="3442509408"/>
                    </a:ext>
                  </a:extLst>
                </a:gridCol>
                <a:gridCol w="480099">
                  <a:extLst>
                    <a:ext uri="{9D8B030D-6E8A-4147-A177-3AD203B41FA5}">
                      <a16:colId xmlns:a16="http://schemas.microsoft.com/office/drawing/2014/main" xmlns="" val="2949012268"/>
                    </a:ext>
                  </a:extLst>
                </a:gridCol>
                <a:gridCol w="497883">
                  <a:extLst>
                    <a:ext uri="{9D8B030D-6E8A-4147-A177-3AD203B41FA5}">
                      <a16:colId xmlns:a16="http://schemas.microsoft.com/office/drawing/2014/main" xmlns="" val="590673117"/>
                    </a:ext>
                  </a:extLst>
                </a:gridCol>
                <a:gridCol w="497883">
                  <a:extLst>
                    <a:ext uri="{9D8B030D-6E8A-4147-A177-3AD203B41FA5}">
                      <a16:colId xmlns:a16="http://schemas.microsoft.com/office/drawing/2014/main" xmlns="" val="3845586964"/>
                    </a:ext>
                  </a:extLst>
                </a:gridCol>
                <a:gridCol w="497883">
                  <a:extLst>
                    <a:ext uri="{9D8B030D-6E8A-4147-A177-3AD203B41FA5}">
                      <a16:colId xmlns:a16="http://schemas.microsoft.com/office/drawing/2014/main" xmlns="" val="3874044911"/>
                    </a:ext>
                  </a:extLst>
                </a:gridCol>
                <a:gridCol w="480099">
                  <a:extLst>
                    <a:ext uri="{9D8B030D-6E8A-4147-A177-3AD203B41FA5}">
                      <a16:colId xmlns:a16="http://schemas.microsoft.com/office/drawing/2014/main" xmlns="" val="3378670515"/>
                    </a:ext>
                  </a:extLst>
                </a:gridCol>
                <a:gridCol w="480099">
                  <a:extLst>
                    <a:ext uri="{9D8B030D-6E8A-4147-A177-3AD203B41FA5}">
                      <a16:colId xmlns:a16="http://schemas.microsoft.com/office/drawing/2014/main" xmlns="" val="2320587536"/>
                    </a:ext>
                  </a:extLst>
                </a:gridCol>
                <a:gridCol w="408973">
                  <a:extLst>
                    <a:ext uri="{9D8B030D-6E8A-4147-A177-3AD203B41FA5}">
                      <a16:colId xmlns:a16="http://schemas.microsoft.com/office/drawing/2014/main" xmlns="" val="2228146032"/>
                    </a:ext>
                  </a:extLst>
                </a:gridCol>
                <a:gridCol w="408973">
                  <a:extLst>
                    <a:ext uri="{9D8B030D-6E8A-4147-A177-3AD203B41FA5}">
                      <a16:colId xmlns:a16="http://schemas.microsoft.com/office/drawing/2014/main" xmlns="" val="2380086903"/>
                    </a:ext>
                  </a:extLst>
                </a:gridCol>
                <a:gridCol w="408973">
                  <a:extLst>
                    <a:ext uri="{9D8B030D-6E8A-4147-A177-3AD203B41FA5}">
                      <a16:colId xmlns:a16="http://schemas.microsoft.com/office/drawing/2014/main" xmlns="" val="45348516"/>
                    </a:ext>
                  </a:extLst>
                </a:gridCol>
                <a:gridCol w="391192">
                  <a:extLst>
                    <a:ext uri="{9D8B030D-6E8A-4147-A177-3AD203B41FA5}">
                      <a16:colId xmlns:a16="http://schemas.microsoft.com/office/drawing/2014/main" xmlns="" val="3057439225"/>
                    </a:ext>
                  </a:extLst>
                </a:gridCol>
                <a:gridCol w="408973">
                  <a:extLst>
                    <a:ext uri="{9D8B030D-6E8A-4147-A177-3AD203B41FA5}">
                      <a16:colId xmlns:a16="http://schemas.microsoft.com/office/drawing/2014/main" xmlns="" val="1290377526"/>
                    </a:ext>
                  </a:extLst>
                </a:gridCol>
                <a:gridCol w="413419">
                  <a:extLst>
                    <a:ext uri="{9D8B030D-6E8A-4147-A177-3AD203B41FA5}">
                      <a16:colId xmlns:a16="http://schemas.microsoft.com/office/drawing/2014/main" xmlns="" val="3190852236"/>
                    </a:ext>
                  </a:extLst>
                </a:gridCol>
                <a:gridCol w="588204">
                  <a:extLst>
                    <a:ext uri="{9D8B030D-6E8A-4147-A177-3AD203B41FA5}">
                      <a16:colId xmlns:a16="http://schemas.microsoft.com/office/drawing/2014/main" xmlns="" val="447111070"/>
                    </a:ext>
                  </a:extLst>
                </a:gridCol>
                <a:gridCol w="665018">
                  <a:extLst>
                    <a:ext uri="{9D8B030D-6E8A-4147-A177-3AD203B41FA5}">
                      <a16:colId xmlns:a16="http://schemas.microsoft.com/office/drawing/2014/main" xmlns="" val="2028530684"/>
                    </a:ext>
                  </a:extLst>
                </a:gridCol>
                <a:gridCol w="655782">
                  <a:extLst>
                    <a:ext uri="{9D8B030D-6E8A-4147-A177-3AD203B41FA5}">
                      <a16:colId xmlns:a16="http://schemas.microsoft.com/office/drawing/2014/main" xmlns="" val="3227036098"/>
                    </a:ext>
                  </a:extLst>
                </a:gridCol>
                <a:gridCol w="1136074">
                  <a:extLst>
                    <a:ext uri="{9D8B030D-6E8A-4147-A177-3AD203B41FA5}">
                      <a16:colId xmlns:a16="http://schemas.microsoft.com/office/drawing/2014/main" xmlns="" val="1195193440"/>
                    </a:ext>
                  </a:extLst>
                </a:gridCol>
              </a:tblGrid>
              <a:tr h="4059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No.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Provinces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Baseline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2021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2022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Total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Target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Progress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of target for the reported period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00001" pitchFamily="2" charset="2"/>
                      </a:endParaRP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2161459"/>
                  </a:ext>
                </a:extLst>
              </a:tr>
              <a:tr h="4982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Jun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Jul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Aug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Sep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Oct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Nov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Dec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Jan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Feb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Mar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Apr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May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0746092"/>
                  </a:ext>
                </a:extLst>
              </a:tr>
              <a:tr h="251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01 Vientiane Capital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1,524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93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102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128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84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49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8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464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990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46%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94%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9969177"/>
                  </a:ext>
                </a:extLst>
              </a:tr>
              <a:tr h="251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02 Phongsali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189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10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203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22%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9149892"/>
                  </a:ext>
                </a:extLst>
              </a:tr>
              <a:tr h="251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03 Louangnamtha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219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20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87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201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43%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87%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84645796"/>
                  </a:ext>
                </a:extLst>
              </a:tr>
              <a:tr h="251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04 Oudomxai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334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23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29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30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138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365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37%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76%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7249821"/>
                  </a:ext>
                </a:extLst>
              </a:tr>
              <a:tr h="251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05 Bokeo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169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19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13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202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28%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1673365"/>
                  </a:ext>
                </a:extLst>
              </a:tr>
              <a:tr h="251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6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06 Louangphabang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379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22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23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83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147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509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28%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2052683"/>
                  </a:ext>
                </a:extLst>
              </a:tr>
              <a:tr h="251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07 Houaphan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277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12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50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75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358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20%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2136056"/>
                  </a:ext>
                </a:extLst>
              </a:tr>
              <a:tr h="251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8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08 Xainyabouli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216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16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8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74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420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17%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8014161"/>
                  </a:ext>
                </a:extLst>
              </a:tr>
              <a:tr h="251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9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09 Xiangkhouang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84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224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6%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0510276"/>
                  </a:ext>
                </a:extLst>
              </a:tr>
              <a:tr h="251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10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10 Vientiane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439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197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19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8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256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566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45%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90%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6198253"/>
                  </a:ext>
                </a:extLst>
              </a:tr>
              <a:tr h="251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11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Bolikhamxai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00001" pitchFamily="2" charset="2"/>
                      </a:endParaRP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194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56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26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8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118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325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36%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73%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3572611"/>
                  </a:ext>
                </a:extLst>
              </a:tr>
              <a:tr h="251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12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12 Khammouan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577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110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28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9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18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8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218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457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47%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95%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17999934"/>
                  </a:ext>
                </a:extLst>
              </a:tr>
              <a:tr h="251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13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13 Savannakhet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1,190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50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247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1,116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22%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44%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3138652"/>
                  </a:ext>
                </a:extLst>
              </a:tr>
              <a:tr h="251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14 Salavan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497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77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92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247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447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55%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111%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130595"/>
                  </a:ext>
                </a:extLst>
              </a:tr>
              <a:tr h="251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15 Xekong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209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8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26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126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20%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2171054"/>
                  </a:ext>
                </a:extLst>
              </a:tr>
              <a:tr h="251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16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16 Champasak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954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76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61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60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64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40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322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810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39%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80%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83882659"/>
                  </a:ext>
                </a:extLst>
              </a:tr>
              <a:tr h="251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17 Attapu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94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9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18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159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11%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8083689"/>
                  </a:ext>
                </a:extLst>
              </a:tr>
              <a:tr h="251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18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18 Xaisomboun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18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 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20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60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33%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4128344"/>
                  </a:ext>
                </a:extLst>
              </a:tr>
              <a:tr h="25111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Total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7,565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440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629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757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391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241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116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0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2,574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7,537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1" pitchFamily="2" charset="2"/>
                        </a:rPr>
                        <a:t>34%</a:t>
                      </a:r>
                    </a:p>
                  </a:txBody>
                  <a:tcPr marL="8745" marR="8745" marT="8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  <a:cs typeface="Phetsarath OT" panose="02000500000000000000" pitchFamily="2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8293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24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27BDD267-BE24-4B28-87FF-43FBD308A6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924829"/>
              </p:ext>
            </p:extLst>
          </p:nvPr>
        </p:nvGraphicFramePr>
        <p:xfrm>
          <a:off x="240143" y="184726"/>
          <a:ext cx="11545461" cy="6171134"/>
        </p:xfrm>
        <a:graphic>
          <a:graphicData uri="http://schemas.openxmlformats.org/drawingml/2006/table">
            <a:tbl>
              <a:tblPr/>
              <a:tblGrid>
                <a:gridCol w="602278">
                  <a:extLst>
                    <a:ext uri="{9D8B030D-6E8A-4147-A177-3AD203B41FA5}">
                      <a16:colId xmlns:a16="http://schemas.microsoft.com/office/drawing/2014/main" xmlns="" val="3865711387"/>
                    </a:ext>
                  </a:extLst>
                </a:gridCol>
                <a:gridCol w="1507010">
                  <a:extLst>
                    <a:ext uri="{9D8B030D-6E8A-4147-A177-3AD203B41FA5}">
                      <a16:colId xmlns:a16="http://schemas.microsoft.com/office/drawing/2014/main" xmlns="" val="1223547642"/>
                    </a:ext>
                  </a:extLst>
                </a:gridCol>
                <a:gridCol w="755568">
                  <a:extLst>
                    <a:ext uri="{9D8B030D-6E8A-4147-A177-3AD203B41FA5}">
                      <a16:colId xmlns:a16="http://schemas.microsoft.com/office/drawing/2014/main" xmlns="" val="1517581779"/>
                    </a:ext>
                  </a:extLst>
                </a:gridCol>
                <a:gridCol w="831121">
                  <a:extLst>
                    <a:ext uri="{9D8B030D-6E8A-4147-A177-3AD203B41FA5}">
                      <a16:colId xmlns:a16="http://schemas.microsoft.com/office/drawing/2014/main" xmlns="" val="1368145048"/>
                    </a:ext>
                  </a:extLst>
                </a:gridCol>
                <a:gridCol w="814330">
                  <a:extLst>
                    <a:ext uri="{9D8B030D-6E8A-4147-A177-3AD203B41FA5}">
                      <a16:colId xmlns:a16="http://schemas.microsoft.com/office/drawing/2014/main" xmlns="" val="209527188"/>
                    </a:ext>
                  </a:extLst>
                </a:gridCol>
                <a:gridCol w="831121">
                  <a:extLst>
                    <a:ext uri="{9D8B030D-6E8A-4147-A177-3AD203B41FA5}">
                      <a16:colId xmlns:a16="http://schemas.microsoft.com/office/drawing/2014/main" xmlns="" val="3472415782"/>
                    </a:ext>
                  </a:extLst>
                </a:gridCol>
                <a:gridCol w="831121">
                  <a:extLst>
                    <a:ext uri="{9D8B030D-6E8A-4147-A177-3AD203B41FA5}">
                      <a16:colId xmlns:a16="http://schemas.microsoft.com/office/drawing/2014/main" xmlns="" val="575688702"/>
                    </a:ext>
                  </a:extLst>
                </a:gridCol>
                <a:gridCol w="814330">
                  <a:extLst>
                    <a:ext uri="{9D8B030D-6E8A-4147-A177-3AD203B41FA5}">
                      <a16:colId xmlns:a16="http://schemas.microsoft.com/office/drawing/2014/main" xmlns="" val="2765399230"/>
                    </a:ext>
                  </a:extLst>
                </a:gridCol>
                <a:gridCol w="596058">
                  <a:extLst>
                    <a:ext uri="{9D8B030D-6E8A-4147-A177-3AD203B41FA5}">
                      <a16:colId xmlns:a16="http://schemas.microsoft.com/office/drawing/2014/main" xmlns="" val="4252708982"/>
                    </a:ext>
                  </a:extLst>
                </a:gridCol>
                <a:gridCol w="596058">
                  <a:extLst>
                    <a:ext uri="{9D8B030D-6E8A-4147-A177-3AD203B41FA5}">
                      <a16:colId xmlns:a16="http://schemas.microsoft.com/office/drawing/2014/main" xmlns="" val="990551500"/>
                    </a:ext>
                  </a:extLst>
                </a:gridCol>
                <a:gridCol w="596058">
                  <a:extLst>
                    <a:ext uri="{9D8B030D-6E8A-4147-A177-3AD203B41FA5}">
                      <a16:colId xmlns:a16="http://schemas.microsoft.com/office/drawing/2014/main" xmlns="" val="3218618701"/>
                    </a:ext>
                  </a:extLst>
                </a:gridCol>
                <a:gridCol w="596058">
                  <a:extLst>
                    <a:ext uri="{9D8B030D-6E8A-4147-A177-3AD203B41FA5}">
                      <a16:colId xmlns:a16="http://schemas.microsoft.com/office/drawing/2014/main" xmlns="" val="2443474878"/>
                    </a:ext>
                  </a:extLst>
                </a:gridCol>
                <a:gridCol w="898285">
                  <a:extLst>
                    <a:ext uri="{9D8B030D-6E8A-4147-A177-3AD203B41FA5}">
                      <a16:colId xmlns:a16="http://schemas.microsoft.com/office/drawing/2014/main" xmlns="" val="465866808"/>
                    </a:ext>
                  </a:extLst>
                </a:gridCol>
                <a:gridCol w="831121">
                  <a:extLst>
                    <a:ext uri="{9D8B030D-6E8A-4147-A177-3AD203B41FA5}">
                      <a16:colId xmlns:a16="http://schemas.microsoft.com/office/drawing/2014/main" xmlns="" val="2812671656"/>
                    </a:ext>
                  </a:extLst>
                </a:gridCol>
                <a:gridCol w="444944">
                  <a:extLst>
                    <a:ext uri="{9D8B030D-6E8A-4147-A177-3AD203B41FA5}">
                      <a16:colId xmlns:a16="http://schemas.microsoft.com/office/drawing/2014/main" xmlns="" val="3290654947"/>
                    </a:ext>
                  </a:extLst>
                </a:gridCol>
              </a:tblGrid>
              <a:tr h="378311">
                <a:tc gridSpan="15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DLI J condition 2:Provinces which have achieved an increase of twenty (20) percentage points over the previous year; or reached or maintained one hundred percent (100%) GeneXpert coverage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3881305"/>
                  </a:ext>
                </a:extLst>
              </a:tr>
              <a:tr h="275054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Provinces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Baseline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2021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Tatal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7861854"/>
                  </a:ext>
                </a:extLst>
              </a:tr>
              <a:tr h="275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Q1 (Jan – Mar)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Q2 (Apr – Jun)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Q3 (Jul – Sep)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2208983"/>
                  </a:ext>
                </a:extLst>
              </a:tr>
              <a:tr h="8084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No. of Xpert Test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No. of TT of SC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No. of Xpert Test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No. of TT of SC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No. of Xpert Test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No. of TT of SC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No. of Xpert Test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No. of TT of SC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6244857"/>
                  </a:ext>
                </a:extLst>
              </a:tr>
              <a:tr h="233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01 Vientiane Cap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2818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2819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1832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1861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2478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2505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7128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7185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7016774"/>
                  </a:ext>
                </a:extLst>
              </a:tr>
              <a:tr h="233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02 Phongsaly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142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142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146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146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505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505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0689089"/>
                  </a:ext>
                </a:extLst>
              </a:tr>
              <a:tr h="233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03 Louangnamtha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77%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528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528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252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309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1089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1093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5840746"/>
                  </a:ext>
                </a:extLst>
              </a:tr>
              <a:tr h="233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04 Oudomxai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608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608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469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469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1337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1337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3651950"/>
                  </a:ext>
                </a:extLst>
              </a:tr>
              <a:tr h="233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05 Bokeo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199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199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89%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471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476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7718336"/>
                  </a:ext>
                </a:extLst>
              </a:tr>
              <a:tr h="233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06 Louangphabang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454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454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346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552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558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1352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1379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6187490"/>
                  </a:ext>
                </a:extLst>
              </a:tr>
              <a:tr h="233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07 Houaphan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75%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463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463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3515999"/>
                  </a:ext>
                </a:extLst>
              </a:tr>
              <a:tr h="233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08 Xainyabouli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71%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479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517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351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351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391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391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1221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1259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4970859"/>
                  </a:ext>
                </a:extLst>
              </a:tr>
              <a:tr h="233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09 Xiangkhouang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83%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351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681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693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327748"/>
                  </a:ext>
                </a:extLst>
              </a:tr>
              <a:tr h="233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 Vientiane Pro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79%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476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488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359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808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819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1642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1666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6209585"/>
                  </a:ext>
                </a:extLst>
              </a:tr>
              <a:tr h="233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11 Bolikhamxai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209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201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486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486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887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9806999"/>
                  </a:ext>
                </a:extLst>
              </a:tr>
              <a:tr h="233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12 Khammouan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72%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668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668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531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536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741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741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1940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1945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0568327"/>
                  </a:ext>
                </a:extLst>
              </a:tr>
              <a:tr h="233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13 Savannakhet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667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668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2507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2508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5282939"/>
                  </a:ext>
                </a:extLst>
              </a:tr>
              <a:tr h="233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14 Salavan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1574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1576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592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593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2499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2503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2862255"/>
                  </a:ext>
                </a:extLst>
              </a:tr>
              <a:tr h="233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15 Sekong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81%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275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82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449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522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86%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6061744"/>
                  </a:ext>
                </a:extLst>
              </a:tr>
              <a:tr h="233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16 Champasak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1069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1069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803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803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1039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1039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2911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2911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3544505"/>
                  </a:ext>
                </a:extLst>
              </a:tr>
              <a:tr h="233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17 Attapue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73%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193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193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378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378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9212819"/>
                  </a:ext>
                </a:extLst>
              </a:tr>
              <a:tr h="233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18 Xaisomboun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72%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53%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63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86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73%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78%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7827545"/>
                  </a:ext>
                </a:extLst>
              </a:tr>
              <a:tr h="23338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Phetsarath OT" panose="02000500000000000000" pitchFamily="2" charset="0"/>
                        </a:rPr>
                        <a:t>74%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11337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11430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6817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6962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10094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10178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28248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28570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hetsarath OT" panose="02000500000000000000" pitchFamily="2" charset="0"/>
                        </a:rPr>
                        <a:t>99%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0852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752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2" y="134290"/>
            <a:ext cx="11628580" cy="761710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Mitigation plan to achieve Y2 target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764" y="972108"/>
            <a:ext cx="5498812" cy="507855"/>
          </a:xfrm>
        </p:spPr>
        <p:txBody>
          <a:bodyPr anchor="t">
            <a:noAutofit/>
          </a:bodyPr>
          <a:lstStyle/>
          <a:p>
            <a:r>
              <a:rPr lang="en-US" sz="3200" b="1" dirty="0"/>
              <a:t>CHALLENGES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764" y="1736436"/>
            <a:ext cx="5498812" cy="443345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b="1" dirty="0"/>
              <a:t> Drop in TB notification is due to:</a:t>
            </a:r>
          </a:p>
          <a:p>
            <a:pPr lvl="1">
              <a:buFontTx/>
              <a:buChar char="-"/>
            </a:pPr>
            <a:r>
              <a:rPr lang="en-GB" sz="2000" dirty="0"/>
              <a:t>Drop in sending sputum specimen to Xpert  testing</a:t>
            </a:r>
          </a:p>
          <a:p>
            <a:pPr lvl="1">
              <a:buFontTx/>
              <a:buChar char="-"/>
            </a:pPr>
            <a:r>
              <a:rPr lang="en-US" sz="2000" dirty="0"/>
              <a:t>Limited access of the patient to health facility.</a:t>
            </a:r>
          </a:p>
          <a:p>
            <a:pPr lvl="1">
              <a:buFontTx/>
              <a:buChar char="-"/>
            </a:pPr>
            <a:r>
              <a:rPr lang="en-US" sz="2000" dirty="0"/>
              <a:t>Limitation of activities due to COVID19 lockdown.</a:t>
            </a:r>
          </a:p>
          <a:p>
            <a:pPr lvl="1">
              <a:buFontTx/>
              <a:buChar char="-"/>
            </a:pPr>
            <a:r>
              <a:rPr lang="en-US" sz="2000" dirty="0"/>
              <a:t>Implementation at BMU not well functioned due to </a:t>
            </a:r>
            <a:r>
              <a:rPr lang="en-US" sz="2000" dirty="0" err="1"/>
              <a:t>Covid</a:t>
            </a:r>
            <a:r>
              <a:rPr lang="en-US" sz="2000" dirty="0"/>
              <a:t> situation.</a:t>
            </a:r>
          </a:p>
          <a:p>
            <a:pPr lvl="1">
              <a:buFontTx/>
              <a:buChar char="-"/>
            </a:pPr>
            <a:r>
              <a:rPr lang="en-US" sz="2000" dirty="0"/>
              <a:t>Limitation and re-tasking of human resource at all levels, particularly district hospital.</a:t>
            </a:r>
          </a:p>
          <a:p>
            <a:pPr lvl="1">
              <a:buFontTx/>
              <a:buChar char="-"/>
            </a:pPr>
            <a:r>
              <a:rPr lang="en-US" sz="2000" dirty="0"/>
              <a:t>Many activities were not implemented including active case-finding.</a:t>
            </a:r>
          </a:p>
          <a:p>
            <a:pPr lvl="1"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939233"/>
            <a:ext cx="5631872" cy="563346"/>
          </a:xfrm>
        </p:spPr>
        <p:txBody>
          <a:bodyPr anchor="ctr">
            <a:noAutofit/>
          </a:bodyPr>
          <a:lstStyle/>
          <a:p>
            <a:r>
              <a:rPr lang="en-US" sz="3200" b="1" dirty="0" err="1"/>
              <a:t>ActionS</a:t>
            </a:r>
            <a:r>
              <a:rPr lang="en-US" sz="3200" b="1" dirty="0"/>
              <a:t> taken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172199" y="1736436"/>
            <a:ext cx="5631873" cy="443345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/>
              <a:t> NTC is continuing  monitoring and coaching the implementation at all levels, </a:t>
            </a:r>
            <a:r>
              <a:rPr lang="en-US" dirty="0"/>
              <a:t>using real time surveillance from DHIS2 TB Tracker and GeneXpert laboratories monthly reports.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Conducting quarterly video meeting in provinces to follow-up catch up plans from and districts level as well.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 Reviewing plan of ACF and Supervision.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 Restarting ACF at all levels as soon as possible.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Adapting activities for following the COVID-19 task force guidance such as wearing mask, avoiding crowding, social distancing.</a:t>
            </a:r>
          </a:p>
        </p:txBody>
      </p:sp>
    </p:spTree>
    <p:extLst>
      <p:ext uri="{BB962C8B-B14F-4D97-AF65-F5344CB8AC3E}">
        <p14:creationId xmlns:p14="http://schemas.microsoft.com/office/powerpoint/2010/main" val="3314854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633" y="198769"/>
            <a:ext cx="10515600" cy="92142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 patient tracker and report on DHIS2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633" y="1798129"/>
            <a:ext cx="5157787" cy="720437"/>
          </a:xfrm>
        </p:spPr>
        <p:txBody>
          <a:bodyPr anchor="ctr">
            <a:normAutofit/>
          </a:bodyPr>
          <a:lstStyle/>
          <a:p>
            <a:r>
              <a:rPr lang="en-US" sz="3200" b="1" dirty="0"/>
              <a:t>CHALLENGES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8633" y="2539999"/>
            <a:ext cx="5157787" cy="37420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 Delay to data entry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 Data quality improvement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72727" y="1653309"/>
            <a:ext cx="5582661" cy="709536"/>
          </a:xfrm>
        </p:spPr>
        <p:txBody>
          <a:bodyPr anchor="ctr">
            <a:normAutofit/>
          </a:bodyPr>
          <a:lstStyle/>
          <a:p>
            <a:r>
              <a:rPr lang="en-US" sz="3200" b="1" dirty="0"/>
              <a:t>Action taken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72727" y="2362846"/>
            <a:ext cx="5783829" cy="3714682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2800" dirty="0"/>
              <a:t>  Conducting weekly video meeting to follow up  by coaching and exchange via WA group with implementing sites.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800" dirty="0"/>
              <a:t>  On site supervision visit provinces and districts where there is no </a:t>
            </a:r>
            <a:r>
              <a:rPr lang="en-US" sz="2800" dirty="0" err="1"/>
              <a:t>Covid</a:t>
            </a:r>
            <a:r>
              <a:rPr lang="en-US" sz="2800" dirty="0"/>
              <a:t> outbreak.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800" dirty="0"/>
              <a:t>  Set-up plan for retraining by tele-conference or social media discussion.</a:t>
            </a:r>
          </a:p>
        </p:txBody>
      </p:sp>
    </p:spTree>
    <p:extLst>
      <p:ext uri="{BB962C8B-B14F-4D97-AF65-F5344CB8AC3E}">
        <p14:creationId xmlns:p14="http://schemas.microsoft.com/office/powerpoint/2010/main" val="914119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D93909-86D9-4A3A-ACD4-69EBA6AC3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456545" cy="1450757"/>
          </a:xfrm>
        </p:spPr>
        <p:txBody>
          <a:bodyPr/>
          <a:lstStyle/>
          <a:p>
            <a:r>
              <a:rPr lang="en-US" dirty="0"/>
              <a:t>GF and Co-financing budget for TB and HIV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C1A0F49-42DE-493C-A996-ECA1C03F9A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138782"/>
              </p:ext>
            </p:extLst>
          </p:nvPr>
        </p:nvGraphicFramePr>
        <p:xfrm>
          <a:off x="300037" y="1737360"/>
          <a:ext cx="11591926" cy="4536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3797">
                  <a:extLst>
                    <a:ext uri="{9D8B030D-6E8A-4147-A177-3AD203B41FA5}">
                      <a16:colId xmlns:a16="http://schemas.microsoft.com/office/drawing/2014/main" xmlns="" val="1579584023"/>
                    </a:ext>
                  </a:extLst>
                </a:gridCol>
                <a:gridCol w="1661384">
                  <a:extLst>
                    <a:ext uri="{9D8B030D-6E8A-4147-A177-3AD203B41FA5}">
                      <a16:colId xmlns:a16="http://schemas.microsoft.com/office/drawing/2014/main" xmlns="" val="2667308889"/>
                    </a:ext>
                  </a:extLst>
                </a:gridCol>
                <a:gridCol w="1774659">
                  <a:extLst>
                    <a:ext uri="{9D8B030D-6E8A-4147-A177-3AD203B41FA5}">
                      <a16:colId xmlns:a16="http://schemas.microsoft.com/office/drawing/2014/main" xmlns="" val="3960616684"/>
                    </a:ext>
                  </a:extLst>
                </a:gridCol>
                <a:gridCol w="1661384">
                  <a:extLst>
                    <a:ext uri="{9D8B030D-6E8A-4147-A177-3AD203B41FA5}">
                      <a16:colId xmlns:a16="http://schemas.microsoft.com/office/drawing/2014/main" xmlns="" val="650516307"/>
                    </a:ext>
                  </a:extLst>
                </a:gridCol>
                <a:gridCol w="1774659">
                  <a:extLst>
                    <a:ext uri="{9D8B030D-6E8A-4147-A177-3AD203B41FA5}">
                      <a16:colId xmlns:a16="http://schemas.microsoft.com/office/drawing/2014/main" xmlns="" val="129834120"/>
                    </a:ext>
                  </a:extLst>
                </a:gridCol>
                <a:gridCol w="1661384">
                  <a:extLst>
                    <a:ext uri="{9D8B030D-6E8A-4147-A177-3AD203B41FA5}">
                      <a16:colId xmlns:a16="http://schemas.microsoft.com/office/drawing/2014/main" xmlns="" val="3975149547"/>
                    </a:ext>
                  </a:extLst>
                </a:gridCol>
                <a:gridCol w="1774659">
                  <a:extLst>
                    <a:ext uri="{9D8B030D-6E8A-4147-A177-3AD203B41FA5}">
                      <a16:colId xmlns:a16="http://schemas.microsoft.com/office/drawing/2014/main" xmlns="" val="768224571"/>
                    </a:ext>
                  </a:extLst>
                </a:gridCol>
              </a:tblGrid>
              <a:tr h="907257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2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3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406038845"/>
                  </a:ext>
                </a:extLst>
              </a:tr>
              <a:tr h="907257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Sum of GF Y1 cash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Sum of GoL Y1 cash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Sum of GF Y2 cash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Sum of </a:t>
                      </a:r>
                      <a:r>
                        <a:rPr lang="en-GB" sz="2000" b="1" u="none" strike="noStrike" dirty="0" err="1">
                          <a:effectLst/>
                        </a:rPr>
                        <a:t>GoL</a:t>
                      </a:r>
                      <a:r>
                        <a:rPr lang="en-GB" sz="2000" b="1" u="none" strike="noStrike" dirty="0">
                          <a:effectLst/>
                        </a:rPr>
                        <a:t> Y2 cash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Sum of GF Y3 cash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Sum of </a:t>
                      </a:r>
                      <a:r>
                        <a:rPr lang="en-GB" sz="2000" b="1" u="none" strike="noStrike" dirty="0" err="1">
                          <a:effectLst/>
                        </a:rPr>
                        <a:t>GoL</a:t>
                      </a:r>
                      <a:r>
                        <a:rPr lang="en-GB" sz="2000" b="1" u="none" strike="noStrike" dirty="0">
                          <a:effectLst/>
                        </a:rPr>
                        <a:t> Y3 cash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388143571"/>
                  </a:ext>
                </a:extLst>
              </a:tr>
              <a:tr h="907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CHAS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1,550,309.26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182,655.67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694,342.87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687,554.13 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520,133.76 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881,918.96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752280517"/>
                  </a:ext>
                </a:extLst>
              </a:tr>
              <a:tr h="907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NTC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748,341.56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247,588.00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660,756.42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461,493.45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533,346.23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646,519.13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59852351"/>
                  </a:ext>
                </a:extLst>
              </a:tr>
              <a:tr h="907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Grand Total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2,298,650.82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430,243.67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1,355,099.29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1,149,047.58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1,053,479.99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1,528,438.09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089774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066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286D8DAC-4F8E-4847-B6F7-D35446F05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Fund and Co-financing budget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17589D97-BDD5-4ADD-998A-21E3D631E2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213830"/>
              </p:ext>
            </p:extLst>
          </p:nvPr>
        </p:nvGraphicFramePr>
        <p:xfrm>
          <a:off x="76200" y="1737359"/>
          <a:ext cx="11991976" cy="5250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5625">
                  <a:extLst>
                    <a:ext uri="{9D8B030D-6E8A-4147-A177-3AD203B41FA5}">
                      <a16:colId xmlns:a16="http://schemas.microsoft.com/office/drawing/2014/main" xmlns="" val="3888043416"/>
                    </a:ext>
                  </a:extLst>
                </a:gridCol>
                <a:gridCol w="1602427">
                  <a:extLst>
                    <a:ext uri="{9D8B030D-6E8A-4147-A177-3AD203B41FA5}">
                      <a16:colId xmlns:a16="http://schemas.microsoft.com/office/drawing/2014/main" xmlns="" val="2494216649"/>
                    </a:ext>
                  </a:extLst>
                </a:gridCol>
                <a:gridCol w="1497006">
                  <a:extLst>
                    <a:ext uri="{9D8B030D-6E8A-4147-A177-3AD203B41FA5}">
                      <a16:colId xmlns:a16="http://schemas.microsoft.com/office/drawing/2014/main" xmlns="" val="3677584654"/>
                    </a:ext>
                  </a:extLst>
                </a:gridCol>
                <a:gridCol w="1401453">
                  <a:extLst>
                    <a:ext uri="{9D8B030D-6E8A-4147-A177-3AD203B41FA5}">
                      <a16:colId xmlns:a16="http://schemas.microsoft.com/office/drawing/2014/main" xmlns="" val="2207614354"/>
                    </a:ext>
                  </a:extLst>
                </a:gridCol>
                <a:gridCol w="1497006">
                  <a:extLst>
                    <a:ext uri="{9D8B030D-6E8A-4147-A177-3AD203B41FA5}">
                      <a16:colId xmlns:a16="http://schemas.microsoft.com/office/drawing/2014/main" xmlns="" val="1177589049"/>
                    </a:ext>
                  </a:extLst>
                </a:gridCol>
                <a:gridCol w="1401453">
                  <a:extLst>
                    <a:ext uri="{9D8B030D-6E8A-4147-A177-3AD203B41FA5}">
                      <a16:colId xmlns:a16="http://schemas.microsoft.com/office/drawing/2014/main" xmlns="" val="3652759772"/>
                    </a:ext>
                  </a:extLst>
                </a:gridCol>
                <a:gridCol w="1497006">
                  <a:extLst>
                    <a:ext uri="{9D8B030D-6E8A-4147-A177-3AD203B41FA5}">
                      <a16:colId xmlns:a16="http://schemas.microsoft.com/office/drawing/2014/main" xmlns="" val="3571774713"/>
                    </a:ext>
                  </a:extLst>
                </a:gridCol>
              </a:tblGrid>
              <a:tr h="615762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2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2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267500860"/>
                  </a:ext>
                </a:extLst>
              </a:tr>
              <a:tr h="615762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Sum of GF Y1 cash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Sum of </a:t>
                      </a:r>
                      <a:r>
                        <a:rPr lang="en-GB" sz="1800" b="1" u="none" strike="noStrike" dirty="0" err="1">
                          <a:effectLst/>
                        </a:rPr>
                        <a:t>GoL</a:t>
                      </a:r>
                      <a:r>
                        <a:rPr lang="en-GB" sz="1800" b="1" u="none" strike="noStrike" dirty="0">
                          <a:effectLst/>
                        </a:rPr>
                        <a:t> Y1 cash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Sum of GF Y2 cash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Sum of </a:t>
                      </a:r>
                      <a:r>
                        <a:rPr lang="en-GB" sz="1800" b="1" u="none" strike="noStrike" dirty="0" err="1">
                          <a:effectLst/>
                        </a:rPr>
                        <a:t>GoL</a:t>
                      </a:r>
                      <a:r>
                        <a:rPr lang="en-GB" sz="1800" b="1" u="none" strike="noStrike" dirty="0">
                          <a:effectLst/>
                        </a:rPr>
                        <a:t> Y2 cash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Sum of GF Y3 cash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Sum of </a:t>
                      </a:r>
                      <a:r>
                        <a:rPr lang="en-GB" sz="1800" b="1" u="none" strike="noStrike" dirty="0" err="1">
                          <a:effectLst/>
                        </a:rPr>
                        <a:t>GoL</a:t>
                      </a:r>
                      <a:r>
                        <a:rPr lang="en-GB" sz="1800" b="1" u="none" strike="noStrike" dirty="0">
                          <a:effectLst/>
                        </a:rPr>
                        <a:t> Y3 cash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779191059"/>
                  </a:ext>
                </a:extLst>
              </a:tr>
              <a:tr h="615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4.2 Anti-tuberculosis medicines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227,792.26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               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217,460.43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213,568.20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236,402.57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232,952.57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01099847"/>
                  </a:ext>
                </a:extLst>
              </a:tr>
              <a:tr h="361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5.6 Laboratory reagents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17,771.40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270.00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22,092.80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22,342.80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763235672"/>
                  </a:ext>
                </a:extLst>
              </a:tr>
              <a:tr h="361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5.8 Other consumables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109,424.60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94,610.60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94,610.60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612597828"/>
                  </a:ext>
                </a:extLst>
              </a:tr>
              <a:tr h="361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6.3 Microscopes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10,000.00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5121779"/>
                  </a:ext>
                </a:extLst>
              </a:tr>
              <a:tr h="36197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6.4 TB Molecular Test equipment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344,030.00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228,700.00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401,555.00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102,155.00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259,340.00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259,340.00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125320427"/>
                  </a:ext>
                </a:extLst>
              </a:tr>
              <a:tr h="361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6.6 Other health equipment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9,000.00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79479161"/>
                  </a:ext>
                </a:extLst>
              </a:tr>
              <a:tr h="615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7.2 Freight and insurance costs (Health products)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36,323.30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6,888.00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38,470.99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26,066.85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34,583.66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34,273.16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766495128"/>
                  </a:ext>
                </a:extLst>
              </a:tr>
              <a:tr h="615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7.5 Quality assurance and quality control costs (QA/QC)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3,000.00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3,000.00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3,000.00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3,000.00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3,000.00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3,000.00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726067839"/>
                  </a:ext>
                </a:extLst>
              </a:tr>
              <a:tr h="361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Grand Total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748,341.56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247,588.00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660,756.42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461,493.45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533,346.23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646,519.13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12345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444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286D8DAC-4F8E-4847-B6F7-D35446F05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Fund and Co-financing budget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17589D97-BDD5-4ADD-998A-21E3D631E2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112646"/>
              </p:ext>
            </p:extLst>
          </p:nvPr>
        </p:nvGraphicFramePr>
        <p:xfrm>
          <a:off x="100012" y="1527808"/>
          <a:ext cx="11991976" cy="5250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5625">
                  <a:extLst>
                    <a:ext uri="{9D8B030D-6E8A-4147-A177-3AD203B41FA5}">
                      <a16:colId xmlns:a16="http://schemas.microsoft.com/office/drawing/2014/main" xmlns="" val="3888043416"/>
                    </a:ext>
                  </a:extLst>
                </a:gridCol>
                <a:gridCol w="1602427">
                  <a:extLst>
                    <a:ext uri="{9D8B030D-6E8A-4147-A177-3AD203B41FA5}">
                      <a16:colId xmlns:a16="http://schemas.microsoft.com/office/drawing/2014/main" xmlns="" val="2494216649"/>
                    </a:ext>
                  </a:extLst>
                </a:gridCol>
                <a:gridCol w="1497006">
                  <a:extLst>
                    <a:ext uri="{9D8B030D-6E8A-4147-A177-3AD203B41FA5}">
                      <a16:colId xmlns:a16="http://schemas.microsoft.com/office/drawing/2014/main" xmlns="" val="3677584654"/>
                    </a:ext>
                  </a:extLst>
                </a:gridCol>
                <a:gridCol w="1401453">
                  <a:extLst>
                    <a:ext uri="{9D8B030D-6E8A-4147-A177-3AD203B41FA5}">
                      <a16:colId xmlns:a16="http://schemas.microsoft.com/office/drawing/2014/main" xmlns="" val="2207614354"/>
                    </a:ext>
                  </a:extLst>
                </a:gridCol>
                <a:gridCol w="1497006">
                  <a:extLst>
                    <a:ext uri="{9D8B030D-6E8A-4147-A177-3AD203B41FA5}">
                      <a16:colId xmlns:a16="http://schemas.microsoft.com/office/drawing/2014/main" xmlns="" val="1177589049"/>
                    </a:ext>
                  </a:extLst>
                </a:gridCol>
                <a:gridCol w="1401453">
                  <a:extLst>
                    <a:ext uri="{9D8B030D-6E8A-4147-A177-3AD203B41FA5}">
                      <a16:colId xmlns:a16="http://schemas.microsoft.com/office/drawing/2014/main" xmlns="" val="3652759772"/>
                    </a:ext>
                  </a:extLst>
                </a:gridCol>
                <a:gridCol w="1497006">
                  <a:extLst>
                    <a:ext uri="{9D8B030D-6E8A-4147-A177-3AD203B41FA5}">
                      <a16:colId xmlns:a16="http://schemas.microsoft.com/office/drawing/2014/main" xmlns="" val="3571774713"/>
                    </a:ext>
                  </a:extLst>
                </a:gridCol>
              </a:tblGrid>
              <a:tr h="615762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2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3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466607226"/>
                  </a:ext>
                </a:extLst>
              </a:tr>
              <a:tr h="615762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Sum of GF Y1 cash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Sum of </a:t>
                      </a:r>
                      <a:r>
                        <a:rPr lang="en-GB" sz="1800" b="1" u="none" strike="noStrike" dirty="0" err="1">
                          <a:effectLst/>
                        </a:rPr>
                        <a:t>GoL</a:t>
                      </a:r>
                      <a:r>
                        <a:rPr lang="en-GB" sz="1800" b="1" u="none" strike="noStrike" dirty="0">
                          <a:effectLst/>
                        </a:rPr>
                        <a:t> Y1 cash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Sum of GF Y2 cash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Sum of </a:t>
                      </a:r>
                      <a:r>
                        <a:rPr lang="en-GB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GF</a:t>
                      </a:r>
                      <a:r>
                        <a:rPr lang="en-GB" sz="1800" b="1" u="none" strike="noStrike" dirty="0">
                          <a:effectLst/>
                        </a:rPr>
                        <a:t> Y3 cash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Sum of </a:t>
                      </a:r>
                      <a:r>
                        <a:rPr lang="en-GB" sz="18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GoL</a:t>
                      </a:r>
                      <a:r>
                        <a:rPr lang="en-GB" sz="1800" b="1" u="none" strike="noStrike" dirty="0">
                          <a:effectLst/>
                        </a:rPr>
                        <a:t> Y3 cash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Sum of </a:t>
                      </a:r>
                      <a:r>
                        <a:rPr lang="en-GB" sz="1800" b="1" u="none" strike="noStrike" dirty="0" err="1">
                          <a:effectLst/>
                        </a:rPr>
                        <a:t>GoL</a:t>
                      </a:r>
                      <a:r>
                        <a:rPr lang="en-GB" sz="1800" b="1" u="none" strike="noStrike" dirty="0">
                          <a:effectLst/>
                        </a:rPr>
                        <a:t> Y3 cash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779191059"/>
                  </a:ext>
                </a:extLst>
              </a:tr>
              <a:tr h="615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4.2 Anti-tuberculosis medicines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227,792.26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               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217,460.43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213,568.20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236,402.57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232,952.57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01099847"/>
                  </a:ext>
                </a:extLst>
              </a:tr>
              <a:tr h="361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5.6 Laboratory reagents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17,771.40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270.00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22,092.80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22,342.80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763235672"/>
                  </a:ext>
                </a:extLst>
              </a:tr>
              <a:tr h="361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5.8 Other consumables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109,424.60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94,610.60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94,610.60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612597828"/>
                  </a:ext>
                </a:extLst>
              </a:tr>
              <a:tr h="361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6.3 Microscopes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10,000.00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5121779"/>
                  </a:ext>
                </a:extLst>
              </a:tr>
              <a:tr h="36197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6.4 TB Molecular Test equipment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344,030.00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228,700.00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401,555.00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102,155.00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259,340.00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259,340.00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125320427"/>
                  </a:ext>
                </a:extLst>
              </a:tr>
              <a:tr h="361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6.6 Other health equipment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9,000.00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79479161"/>
                  </a:ext>
                </a:extLst>
              </a:tr>
              <a:tr h="615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7.2 Freight and insurance costs (Health products)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36,323.30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6,888.00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38,470.99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26,066.85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34,583.66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34,273.16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766495128"/>
                  </a:ext>
                </a:extLst>
              </a:tr>
              <a:tr h="615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7.5 Quality assurance and quality control costs (QA/QC)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3,000.00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3,000.00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3,000.00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3,000.00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3,000.00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3,000.00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726067839"/>
                  </a:ext>
                </a:extLst>
              </a:tr>
              <a:tr h="361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Grand Total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748,341.56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247,588.00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660,756.42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461,493.45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533,346.23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646,519.13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12345015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BF38BB3-9EF2-401F-BAC5-3CB2641E8A04}"/>
              </a:ext>
            </a:extLst>
          </p:cNvPr>
          <p:cNvSpPr/>
          <p:nvPr/>
        </p:nvSpPr>
        <p:spPr>
          <a:xfrm>
            <a:off x="9155905" y="2171698"/>
            <a:ext cx="1419225" cy="46257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093C315-494E-4B39-A715-96FAAA453EB0}"/>
              </a:ext>
            </a:extLst>
          </p:cNvPr>
          <p:cNvSpPr/>
          <p:nvPr/>
        </p:nvSpPr>
        <p:spPr>
          <a:xfrm>
            <a:off x="7639047" y="2181223"/>
            <a:ext cx="1419225" cy="462578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rrow: Curved Down 2">
            <a:extLst>
              <a:ext uri="{FF2B5EF4-FFF2-40B4-BE49-F238E27FC236}">
                <a16:creationId xmlns:a16="http://schemas.microsoft.com/office/drawing/2014/main" xmlns="" id="{45CED57D-464E-45B7-8883-413E929560E2}"/>
              </a:ext>
            </a:extLst>
          </p:cNvPr>
          <p:cNvSpPr/>
          <p:nvPr/>
        </p:nvSpPr>
        <p:spPr>
          <a:xfrm>
            <a:off x="8599251" y="1828800"/>
            <a:ext cx="1525824" cy="352423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Curved Down 6">
            <a:extLst>
              <a:ext uri="{FF2B5EF4-FFF2-40B4-BE49-F238E27FC236}">
                <a16:creationId xmlns:a16="http://schemas.microsoft.com/office/drawing/2014/main" xmlns="" id="{22AC0D6F-1A7C-4229-BE9E-13EE39CC7C05}"/>
              </a:ext>
            </a:extLst>
          </p:cNvPr>
          <p:cNvSpPr/>
          <p:nvPr/>
        </p:nvSpPr>
        <p:spPr>
          <a:xfrm rot="10800000">
            <a:off x="8618300" y="2509833"/>
            <a:ext cx="1525824" cy="352423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9302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606</TotalTime>
  <Words>1630</Words>
  <Application>Microsoft Office PowerPoint</Application>
  <PresentationFormat>Custom</PresentationFormat>
  <Paragraphs>925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Retrospect</vt:lpstr>
      <vt:lpstr> Progress update and action plan (including COVID-19 mitigation)         to achieve Y2</vt:lpstr>
      <vt:lpstr>Y2 implementation progress</vt:lpstr>
      <vt:lpstr>DLI J Condition1:Provinces that achieved the targeted number of notified TB cases of all forms</vt:lpstr>
      <vt:lpstr>PowerPoint Presentation</vt:lpstr>
      <vt:lpstr>Mitigation plan to achieve Y2 target</vt:lpstr>
      <vt:lpstr>TB patient tracker and report on DHIS2 </vt:lpstr>
      <vt:lpstr>GF and Co-financing budget for TB and HIV</vt:lpstr>
      <vt:lpstr>Global Fund and Co-financing budget</vt:lpstr>
      <vt:lpstr>Global Fund and Co-financing budget</vt:lpstr>
      <vt:lpstr>TB Procurement 2022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update and action plan (including COVID-19 mitigation) to achieve Y2</dc:title>
  <dc:creator>Windows 10</dc:creator>
  <cp:lastModifiedBy>HP</cp:lastModifiedBy>
  <cp:revision>51</cp:revision>
  <dcterms:created xsi:type="dcterms:W3CDTF">2021-11-12T07:21:34Z</dcterms:created>
  <dcterms:modified xsi:type="dcterms:W3CDTF">2021-11-17T09:25:47Z</dcterms:modified>
</cp:coreProperties>
</file>